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1" r:id="rId2"/>
    <p:sldId id="274" r:id="rId3"/>
    <p:sldId id="281" r:id="rId4"/>
    <p:sldId id="276" r:id="rId5"/>
    <p:sldId id="275" r:id="rId6"/>
    <p:sldId id="277" r:id="rId7"/>
    <p:sldId id="279" r:id="rId8"/>
    <p:sldId id="278" r:id="rId9"/>
    <p:sldId id="282" r:id="rId10"/>
    <p:sldId id="283" r:id="rId11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DECC"/>
    <a:srgbClr val="ECFE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1" autoAdjust="0"/>
    <p:restoredTop sz="91979" autoAdjust="0"/>
  </p:normalViewPr>
  <p:slideViewPr>
    <p:cSldViewPr snapToGrid="0">
      <p:cViewPr varScale="1">
        <p:scale>
          <a:sx n="107" d="100"/>
          <a:sy n="107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2E28A-057B-48E2-9E54-F884F2363570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26C9A-7FA9-4914-9347-FA0D263ADB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941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26C9A-7FA9-4914-9347-FA0D263ADB7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26C9A-7FA9-4914-9347-FA0D263ADB7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2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26C9A-7FA9-4914-9347-FA0D263ADB7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07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09601"/>
            <a:ext cx="103632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85344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371601"/>
            <a:ext cx="103632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068764"/>
            <a:ext cx="103632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59944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261100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28971" y="3924300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7680" y="1600200"/>
            <a:ext cx="5388864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5386917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1" y="1600200"/>
            <a:ext cx="5389033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12848"/>
            <a:ext cx="5388864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230112" y="2212849"/>
            <a:ext cx="5388864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6117" y="266700"/>
            <a:ext cx="4011084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8850" y="273051"/>
            <a:ext cx="66611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6117" y="2438401"/>
            <a:ext cx="4011084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228600"/>
            <a:ext cx="7615765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0835" y="1143000"/>
            <a:ext cx="8072965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5" y="5810250"/>
            <a:ext cx="7615765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84463" y="6356351"/>
            <a:ext cx="2781300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188AEFD-749D-46D0-A53E-A1C77E1638FA}" type="datetimeFigureOut">
              <a:rPr lang="ru-RU" smtClean="0"/>
              <a:t>18.11.2024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8887" y="6356351"/>
            <a:ext cx="3797300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1038" y="6356351"/>
            <a:ext cx="749300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0D954F4-EECB-4E62-9C30-D859A348449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11277014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758826" y="6499384"/>
            <a:ext cx="113029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607" y="-1"/>
            <a:ext cx="10983310" cy="948997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rgbClr val="0070C0"/>
                </a:solidFill>
              </a:rPr>
              <a:t>Изменения законодательства с 01.01.2025 в части УСН 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(от 12.07.2024 176-ФЗ)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920" y="1160168"/>
            <a:ext cx="3219256" cy="557075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С 2025 </a:t>
            </a:r>
            <a:r>
              <a:rPr lang="ru-RU" sz="2000" dirty="0" smtClean="0">
                <a:solidFill>
                  <a:srgbClr val="0070C0"/>
                </a:solidFill>
              </a:rPr>
              <a:t>у</a:t>
            </a:r>
            <a:r>
              <a:rPr lang="ru-RU" sz="2000" b="1" dirty="0" smtClean="0">
                <a:solidFill>
                  <a:srgbClr val="0070C0"/>
                </a:solidFill>
              </a:rPr>
              <a:t>величены </a:t>
            </a:r>
            <a:r>
              <a:rPr lang="ru-RU" sz="2000" b="1" dirty="0">
                <a:solidFill>
                  <a:srgbClr val="0070C0"/>
                </a:solidFill>
              </a:rPr>
              <a:t>пороговые значения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для целей применения УСН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endParaRPr lang="ru-RU" sz="2400" dirty="0" smtClean="0"/>
          </a:p>
          <a:p>
            <a:r>
              <a:rPr lang="ru-RU" sz="2400" b="1" dirty="0" smtClean="0"/>
              <a:t>- с </a:t>
            </a:r>
            <a:r>
              <a:rPr lang="ru-RU" sz="2400" b="1" dirty="0"/>
              <a:t>265,8 до 450 млн ₽</a:t>
            </a:r>
          </a:p>
          <a:p>
            <a:r>
              <a:rPr lang="ru-RU" sz="2000" dirty="0"/>
              <a:t>по размеру доходов</a:t>
            </a:r>
            <a:r>
              <a:rPr lang="ru-RU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r>
              <a:rPr lang="ru-RU" sz="2400" b="1" dirty="0" smtClean="0"/>
              <a:t>- с </a:t>
            </a:r>
            <a:r>
              <a:rPr lang="ru-RU" sz="2400" b="1" dirty="0"/>
              <a:t>150 до 200 млн ₽</a:t>
            </a:r>
          </a:p>
          <a:p>
            <a:r>
              <a:rPr lang="ru-RU" sz="2000" dirty="0"/>
              <a:t>по размеру остаточной </a:t>
            </a:r>
          </a:p>
          <a:p>
            <a:r>
              <a:rPr lang="ru-RU" sz="2000" dirty="0"/>
              <a:t>стоимости основных </a:t>
            </a:r>
            <a:r>
              <a:rPr lang="ru-RU" sz="2000" dirty="0" smtClean="0"/>
              <a:t>средств</a:t>
            </a:r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390900" y="1098613"/>
            <a:ext cx="5080438" cy="5632311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С </a:t>
            </a:r>
            <a:r>
              <a:rPr lang="ru-RU" dirty="0"/>
              <a:t>2025 </a:t>
            </a:r>
            <a:r>
              <a:rPr lang="ru-RU" sz="2000" b="1" dirty="0">
                <a:solidFill>
                  <a:srgbClr val="0070C0"/>
                </a:solidFill>
              </a:rPr>
              <a:t>плательщики </a:t>
            </a:r>
            <a:r>
              <a:rPr lang="ru-RU" sz="2000" b="1" dirty="0" smtClean="0">
                <a:solidFill>
                  <a:srgbClr val="0070C0"/>
                </a:solidFill>
              </a:rPr>
              <a:t>УСН становятся плательщиками </a:t>
            </a:r>
            <a:r>
              <a:rPr lang="ru-RU" sz="2000" b="1" dirty="0">
                <a:solidFill>
                  <a:srgbClr val="0070C0"/>
                </a:solidFill>
              </a:rPr>
              <a:t>НДС</a:t>
            </a:r>
          </a:p>
          <a:p>
            <a:r>
              <a:rPr lang="ru-RU" sz="2000" dirty="0" smtClean="0"/>
              <a:t>Вводится обязанность </a:t>
            </a:r>
            <a:r>
              <a:rPr lang="ru-RU" sz="2000" dirty="0"/>
              <a:t>по </a:t>
            </a:r>
            <a:r>
              <a:rPr lang="ru-RU" sz="2000" dirty="0" smtClean="0"/>
              <a:t>уплате НДС для налогоплательщиков на УСН 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с доходами </a:t>
            </a:r>
            <a:r>
              <a:rPr lang="ru-RU" sz="2000" dirty="0">
                <a:solidFill>
                  <a:srgbClr val="0070C0"/>
                </a:solidFill>
              </a:rPr>
              <a:t>более 60 млн ₽ </a:t>
            </a:r>
          </a:p>
          <a:p>
            <a:r>
              <a:rPr lang="ru-RU" sz="2000" dirty="0"/>
              <a:t>по их </a:t>
            </a:r>
            <a:r>
              <a:rPr lang="ru-RU" sz="2000" dirty="0" smtClean="0"/>
              <a:t>выбору: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sz="2400" b="1" dirty="0" smtClean="0"/>
              <a:t>20%</a:t>
            </a:r>
            <a:r>
              <a:rPr lang="ru-RU" dirty="0" smtClean="0"/>
              <a:t> (по </a:t>
            </a:r>
            <a:r>
              <a:rPr lang="ru-RU" dirty="0"/>
              <a:t>стандартной </a:t>
            </a:r>
            <a:r>
              <a:rPr lang="ru-RU" dirty="0" smtClean="0"/>
              <a:t>ставке)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 </a:t>
            </a:r>
            <a:r>
              <a:rPr lang="ru-RU" b="1" dirty="0">
                <a:solidFill>
                  <a:srgbClr val="0070C0"/>
                </a:solidFill>
              </a:rPr>
              <a:t>правом на вычеты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 smtClean="0"/>
              <a:t>5</a:t>
            </a:r>
            <a:r>
              <a:rPr lang="ru-RU" sz="2400" b="1" dirty="0"/>
              <a:t>%</a:t>
            </a:r>
            <a:r>
              <a:rPr lang="ru-RU" dirty="0"/>
              <a:t> </a:t>
            </a:r>
            <a:r>
              <a:rPr lang="ru-RU" sz="2000" b="1" dirty="0"/>
              <a:t>— при доходе от 60 до 250 </a:t>
            </a:r>
          </a:p>
          <a:p>
            <a:r>
              <a:rPr lang="ru-RU" sz="2000" b="1" dirty="0"/>
              <a:t>млн ₽</a:t>
            </a:r>
          </a:p>
          <a:p>
            <a:r>
              <a:rPr lang="ru-RU" sz="2400" b="1" dirty="0" smtClean="0"/>
              <a:t>    7</a:t>
            </a:r>
            <a:r>
              <a:rPr lang="ru-RU" sz="2400" b="1" dirty="0"/>
              <a:t>% </a:t>
            </a:r>
            <a:r>
              <a:rPr lang="ru-RU" dirty="0"/>
              <a:t>— </a:t>
            </a:r>
            <a:r>
              <a:rPr lang="ru-RU" b="1" dirty="0"/>
              <a:t>при доходе от 250 </a:t>
            </a:r>
            <a:r>
              <a:rPr lang="ru-RU" b="1" dirty="0" smtClean="0"/>
              <a:t>до 450 </a:t>
            </a:r>
            <a:r>
              <a:rPr lang="ru-RU" b="1" dirty="0"/>
              <a:t>млн ₽</a:t>
            </a:r>
          </a:p>
          <a:p>
            <a:r>
              <a:rPr lang="ru-RU" b="1" dirty="0">
                <a:solidFill>
                  <a:srgbClr val="0070C0"/>
                </a:solidFill>
              </a:rPr>
              <a:t>без права на вычеты</a:t>
            </a:r>
          </a:p>
          <a:p>
            <a:pPr algn="just"/>
            <a:endParaRPr lang="ru-RU" sz="1600" i="1" dirty="0" smtClean="0"/>
          </a:p>
          <a:p>
            <a:pPr algn="just"/>
            <a:r>
              <a:rPr lang="ru-RU" sz="1600" i="1" dirty="0" smtClean="0"/>
              <a:t>Справочно</a:t>
            </a:r>
            <a:r>
              <a:rPr lang="ru-RU" sz="1600" i="1" dirty="0"/>
              <a:t>: </a:t>
            </a:r>
            <a:r>
              <a:rPr lang="ru-RU" sz="1600" i="1" dirty="0" smtClean="0"/>
              <a:t>если </a:t>
            </a:r>
            <a:r>
              <a:rPr lang="ru-RU" sz="1600" i="1" dirty="0"/>
              <a:t>сумма дохода за 2024 год </a:t>
            </a:r>
            <a:r>
              <a:rPr lang="ru-RU" sz="1600" i="1" dirty="0" smtClean="0"/>
              <a:t>не превысила </a:t>
            </a:r>
            <a:r>
              <a:rPr lang="ru-RU" sz="1600" i="1" dirty="0"/>
              <a:t>60 млн. </a:t>
            </a:r>
            <a:r>
              <a:rPr lang="ru-RU" sz="1600" i="1" dirty="0" smtClean="0"/>
              <a:t>руб., </a:t>
            </a:r>
            <a:r>
              <a:rPr lang="ru-RU" sz="1600" i="1" dirty="0"/>
              <a:t>то </a:t>
            </a:r>
            <a:r>
              <a:rPr lang="ru-RU" sz="1600" i="1" dirty="0" smtClean="0"/>
              <a:t>ЮЛ и </a:t>
            </a:r>
            <a:r>
              <a:rPr lang="ru-RU" sz="1600" i="1" dirty="0" smtClean="0"/>
              <a:t>ИП применяют </a:t>
            </a:r>
            <a:r>
              <a:rPr lang="ru-RU" sz="1600" i="1" dirty="0"/>
              <a:t>освобождение от НДС </a:t>
            </a:r>
            <a:r>
              <a:rPr lang="ru-RU" sz="1600" i="1" dirty="0" smtClean="0"/>
              <a:t>(п.1 ст.145 </a:t>
            </a:r>
            <a:r>
              <a:rPr lang="ru-RU" sz="1600" i="1" dirty="0" smtClean="0"/>
              <a:t>НК </a:t>
            </a:r>
            <a:r>
              <a:rPr lang="ru-RU" sz="1600" i="1" dirty="0" smtClean="0"/>
              <a:t>РФ). Уведомлять налоговый орган не нужно. Если действует освобождение, то отсутствует обязанность сдавать декларации по НДС, вести книгу покупок, книгу продаж.</a:t>
            </a:r>
            <a:endParaRPr lang="ru-RU" sz="1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8471338" y="1098613"/>
            <a:ext cx="3636579" cy="569386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С 2025 </a:t>
            </a:r>
            <a:r>
              <a:rPr lang="ru-RU" sz="2000" b="1" dirty="0">
                <a:solidFill>
                  <a:srgbClr val="0070C0"/>
                </a:solidFill>
              </a:rPr>
              <a:t>исключаются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повышенные налоговые </a:t>
            </a:r>
            <a:r>
              <a:rPr lang="ru-RU" sz="2000" b="1" dirty="0" smtClean="0">
                <a:solidFill>
                  <a:srgbClr val="0070C0"/>
                </a:solidFill>
              </a:rPr>
              <a:t>ставки по </a:t>
            </a:r>
            <a:r>
              <a:rPr lang="ru-RU" sz="2000" b="1" dirty="0">
                <a:solidFill>
                  <a:srgbClr val="0070C0"/>
                </a:solidFill>
              </a:rPr>
              <a:t>УСН</a:t>
            </a:r>
          </a:p>
          <a:p>
            <a:r>
              <a:rPr lang="ru-RU" sz="2400" b="1" dirty="0" smtClean="0"/>
              <a:t>8%</a:t>
            </a:r>
            <a:r>
              <a:rPr lang="ru-RU" dirty="0" smtClean="0"/>
              <a:t> для </a:t>
            </a:r>
            <a:r>
              <a:rPr lang="ru-RU" dirty="0"/>
              <a:t>объекта «доходы»</a:t>
            </a:r>
          </a:p>
          <a:p>
            <a:r>
              <a:rPr lang="ru-RU" sz="2400" b="1" dirty="0" smtClean="0"/>
              <a:t>20%</a:t>
            </a:r>
            <a:r>
              <a:rPr lang="ru-RU" dirty="0" smtClean="0"/>
              <a:t> для </a:t>
            </a:r>
            <a:r>
              <a:rPr lang="ru-RU" dirty="0"/>
              <a:t>объекта </a:t>
            </a:r>
            <a:r>
              <a:rPr lang="ru-RU" dirty="0" smtClean="0"/>
              <a:t>«</a:t>
            </a:r>
            <a:r>
              <a:rPr lang="ru-RU" dirty="0"/>
              <a:t>доходы-расходы</a:t>
            </a:r>
            <a:r>
              <a:rPr lang="ru-RU" dirty="0" smtClean="0"/>
              <a:t>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pPr algn="just"/>
            <a:r>
              <a:rPr lang="ru-RU" sz="1600" i="1" dirty="0" smtClean="0"/>
              <a:t>Справочно:</a:t>
            </a:r>
            <a:r>
              <a:rPr lang="ru-RU" sz="1600" i="1" dirty="0"/>
              <a:t> </a:t>
            </a:r>
            <a:r>
              <a:rPr lang="ru-RU" sz="1600" i="1" dirty="0" smtClean="0"/>
              <a:t>предусмотрены ставки </a:t>
            </a:r>
            <a:r>
              <a:rPr lang="ru-RU" sz="1600" i="1" dirty="0"/>
              <a:t>по УСН 6% для «доходов» </a:t>
            </a:r>
            <a:r>
              <a:rPr lang="ru-RU" sz="1600" i="1" dirty="0" smtClean="0"/>
              <a:t>и 15</a:t>
            </a:r>
            <a:r>
              <a:rPr lang="ru-RU" sz="1600" i="1" dirty="0"/>
              <a:t>% для «доходы минус расходы» </a:t>
            </a:r>
            <a:r>
              <a:rPr lang="ru-RU" sz="1600" b="1" i="1" dirty="0"/>
              <a:t>с </a:t>
            </a:r>
            <a:r>
              <a:rPr lang="ru-RU" sz="1600" b="1" i="1" dirty="0" smtClean="0"/>
              <a:t>возможностью </a:t>
            </a:r>
            <a:r>
              <a:rPr lang="ru-RU" sz="1600" b="1" i="1" dirty="0"/>
              <a:t>их понижения </a:t>
            </a:r>
            <a:r>
              <a:rPr lang="ru-RU" sz="1600" b="1" i="1" dirty="0" smtClean="0"/>
              <a:t>субъектами РФ</a:t>
            </a:r>
            <a:r>
              <a:rPr lang="ru-RU" sz="1600" b="1" i="1" dirty="0" smtClean="0"/>
              <a:t>.</a:t>
            </a:r>
            <a:endParaRPr lang="ru-RU" sz="1600" i="1" dirty="0" smtClean="0"/>
          </a:p>
          <a:p>
            <a:endParaRPr lang="ru-RU" sz="1600" i="1" dirty="0"/>
          </a:p>
          <a:p>
            <a:endParaRPr lang="ru-RU" sz="1600" i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3" y="118311"/>
            <a:ext cx="796891" cy="830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85930" y="59166"/>
            <a:ext cx="10972800" cy="719908"/>
          </a:xfrm>
          <a:solidFill>
            <a:schemeClr val="bg1"/>
          </a:solidFill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</a:rPr>
              <a:t>Сроки предоставления отчетности и уплата для УСН-НДС с 2025 года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898" y="1162975"/>
            <a:ext cx="2334827" cy="2343705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/>
              <a:t>Для перехода с ОСНО на </a:t>
            </a:r>
            <a:r>
              <a:rPr lang="ru-RU" sz="2000" b="1" dirty="0" smtClean="0"/>
              <a:t>УСН</a:t>
            </a:r>
            <a:endParaRPr lang="ru-RU" sz="2000" b="1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2601158" y="1029811"/>
            <a:ext cx="9525738" cy="2805343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Уведомление </a:t>
            </a:r>
            <a:r>
              <a:rPr lang="ru-RU" sz="1600" dirty="0">
                <a:solidFill>
                  <a:schemeClr val="tx1"/>
                </a:solidFill>
              </a:rPr>
              <a:t>о переходе на УСН – </a:t>
            </a:r>
            <a:r>
              <a:rPr lang="ru-RU" sz="1600" b="1" dirty="0" smtClean="0">
                <a:solidFill>
                  <a:schemeClr val="tx1"/>
                </a:solidFill>
              </a:rPr>
              <a:t>до </a:t>
            </a:r>
            <a:r>
              <a:rPr lang="ru-RU" sz="1600" b="1" dirty="0">
                <a:solidFill>
                  <a:schemeClr val="tx1"/>
                </a:solidFill>
              </a:rPr>
              <a:t>31.12.2024 </a:t>
            </a:r>
            <a:r>
              <a:rPr lang="ru-RU" sz="1600" dirty="0" smtClean="0">
                <a:solidFill>
                  <a:schemeClr val="tx1"/>
                </a:solidFill>
              </a:rPr>
              <a:t>с отражением доходов, полученных </a:t>
            </a:r>
            <a:r>
              <a:rPr lang="ru-RU" sz="1600" dirty="0">
                <a:solidFill>
                  <a:schemeClr val="tx1"/>
                </a:solidFill>
              </a:rPr>
              <a:t>за 9 месяцев 2024 года </a:t>
            </a:r>
            <a:r>
              <a:rPr lang="ru-RU" sz="1600" dirty="0" smtClean="0">
                <a:solidFill>
                  <a:schemeClr val="tx1"/>
                </a:solidFill>
              </a:rPr>
              <a:t>(не должны превышать </a:t>
            </a:r>
            <a:r>
              <a:rPr lang="ru-RU" sz="1600" dirty="0" smtClean="0">
                <a:solidFill>
                  <a:schemeClr val="tx1"/>
                </a:solidFill>
              </a:rPr>
              <a:t>337,5 </a:t>
            </a:r>
            <a:r>
              <a:rPr lang="ru-RU" sz="1600" dirty="0">
                <a:solidFill>
                  <a:schemeClr val="tx1"/>
                </a:solidFill>
              </a:rPr>
              <a:t>млн. рублей).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Декларация по НДС за 4 квартал 2024 года – </a:t>
            </a:r>
            <a:r>
              <a:rPr lang="ru-RU" sz="1600" b="1" dirty="0" smtClean="0">
                <a:solidFill>
                  <a:schemeClr val="tx1"/>
                </a:solidFill>
              </a:rPr>
              <a:t>не позднее 25.01.2025 </a:t>
            </a:r>
            <a:r>
              <a:rPr lang="ru-RU" sz="1600" dirty="0" smtClean="0">
                <a:solidFill>
                  <a:schemeClr val="tx1"/>
                </a:solidFill>
              </a:rPr>
              <a:t>(уплатить равными долями </a:t>
            </a:r>
            <a:r>
              <a:rPr lang="ru-RU" sz="1600" b="1" dirty="0" smtClean="0">
                <a:solidFill>
                  <a:schemeClr val="tx1"/>
                </a:solidFill>
              </a:rPr>
              <a:t>не позднее 28.01.2025, 28.02.2025, </a:t>
            </a:r>
            <a:r>
              <a:rPr lang="ru-RU" sz="1600" b="1" dirty="0" smtClean="0">
                <a:solidFill>
                  <a:schemeClr val="tx1"/>
                </a:solidFill>
              </a:rPr>
              <a:t>28.03.2025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Декларация </a:t>
            </a:r>
            <a:r>
              <a:rPr lang="ru-RU" sz="1600" dirty="0">
                <a:solidFill>
                  <a:schemeClr val="tx1"/>
                </a:solidFill>
              </a:rPr>
              <a:t>по налогу на прибыль организаций за 2024 год </a:t>
            </a:r>
            <a:r>
              <a:rPr lang="ru-RU" sz="1600" dirty="0" smtClean="0">
                <a:solidFill>
                  <a:schemeClr val="tx1"/>
                </a:solidFill>
              </a:rPr>
              <a:t>– </a:t>
            </a:r>
            <a:r>
              <a:rPr lang="ru-RU" sz="1600" b="1" dirty="0" smtClean="0">
                <a:solidFill>
                  <a:schemeClr val="tx1"/>
                </a:solidFill>
              </a:rPr>
              <a:t>не позднее </a:t>
            </a:r>
            <a:r>
              <a:rPr lang="ru-RU" sz="1600" b="1" dirty="0">
                <a:solidFill>
                  <a:schemeClr val="tx1"/>
                </a:solidFill>
              </a:rPr>
              <a:t>25.04.2025 </a:t>
            </a:r>
            <a:r>
              <a:rPr lang="ru-RU" sz="1600" dirty="0" smtClean="0">
                <a:solidFill>
                  <a:schemeClr val="tx1"/>
                </a:solidFill>
              </a:rPr>
              <a:t>(уплатить </a:t>
            </a:r>
            <a:r>
              <a:rPr lang="ru-RU" sz="1600" b="1" dirty="0" smtClean="0">
                <a:solidFill>
                  <a:schemeClr val="tx1"/>
                </a:solidFill>
              </a:rPr>
              <a:t>не 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28.04.2025</a:t>
            </a:r>
            <a:r>
              <a:rPr lang="ru-RU" sz="1600" dirty="0">
                <a:solidFill>
                  <a:schemeClr val="tx1"/>
                </a:solidFill>
              </a:rPr>
              <a:t>).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Уведомление </a:t>
            </a:r>
            <a:r>
              <a:rPr lang="ru-RU" sz="1600" dirty="0">
                <a:solidFill>
                  <a:schemeClr val="tx1"/>
                </a:solidFill>
              </a:rPr>
              <a:t>об исчисленной сумме </a:t>
            </a:r>
            <a:r>
              <a:rPr lang="ru-RU" sz="1600" dirty="0" smtClean="0">
                <a:solidFill>
                  <a:schemeClr val="tx1"/>
                </a:solidFill>
              </a:rPr>
              <a:t>авансового платежа </a:t>
            </a:r>
            <a:r>
              <a:rPr lang="ru-RU" sz="1600" dirty="0">
                <a:solidFill>
                  <a:schemeClr val="tx1"/>
                </a:solidFill>
              </a:rPr>
              <a:t>по УСН за 1 квартал 2025 года – </a:t>
            </a:r>
            <a:r>
              <a:rPr lang="ru-RU" sz="1600" b="1" dirty="0">
                <a:solidFill>
                  <a:schemeClr val="tx1"/>
                </a:solidFill>
              </a:rPr>
              <a:t>не 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25.04.2025</a:t>
            </a:r>
            <a:r>
              <a:rPr lang="ru-RU" sz="1600" dirty="0" smtClean="0">
                <a:solidFill>
                  <a:schemeClr val="tx1"/>
                </a:solidFill>
              </a:rPr>
              <a:t> (уплатить </a:t>
            </a:r>
            <a:r>
              <a:rPr lang="ru-RU" sz="1600" b="1" dirty="0">
                <a:solidFill>
                  <a:schemeClr val="tx1"/>
                </a:solidFill>
              </a:rPr>
              <a:t>не 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28.04.2025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  <a:endParaRPr lang="ru-RU" sz="16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Если доход </a:t>
            </a:r>
            <a:r>
              <a:rPr lang="ru-RU" sz="1600" dirty="0">
                <a:solidFill>
                  <a:schemeClr val="tx1"/>
                </a:solidFill>
              </a:rPr>
              <a:t>за 2024 год </a:t>
            </a:r>
            <a:r>
              <a:rPr lang="ru-RU" sz="1600" dirty="0" smtClean="0">
                <a:solidFill>
                  <a:schemeClr val="tx1"/>
                </a:solidFill>
              </a:rPr>
              <a:t>превысил </a:t>
            </a:r>
            <a:r>
              <a:rPr lang="ru-RU" sz="1600" dirty="0">
                <a:solidFill>
                  <a:schemeClr val="tx1"/>
                </a:solidFill>
              </a:rPr>
              <a:t>60 млн. рублей, предоставить </a:t>
            </a:r>
            <a:r>
              <a:rPr lang="ru-RU" sz="1600" dirty="0" smtClean="0">
                <a:solidFill>
                  <a:schemeClr val="tx1"/>
                </a:solidFill>
              </a:rPr>
              <a:t>декларацию </a:t>
            </a:r>
            <a:r>
              <a:rPr lang="ru-RU" sz="1600" dirty="0">
                <a:solidFill>
                  <a:schemeClr val="tx1"/>
                </a:solidFill>
              </a:rPr>
              <a:t>по НДС за 1 квартал 2025 года </a:t>
            </a:r>
            <a:r>
              <a:rPr lang="ru-RU" sz="1600" b="1" dirty="0" smtClean="0">
                <a:solidFill>
                  <a:schemeClr val="tx1"/>
                </a:solidFill>
              </a:rPr>
              <a:t>не </a:t>
            </a:r>
            <a:r>
              <a:rPr lang="ru-RU" sz="1600" b="1" dirty="0">
                <a:solidFill>
                  <a:schemeClr val="tx1"/>
                </a:solidFill>
              </a:rPr>
              <a:t>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25.04.2025 </a:t>
            </a:r>
            <a:r>
              <a:rPr lang="ru-RU" sz="1600" dirty="0" smtClean="0">
                <a:solidFill>
                  <a:schemeClr val="tx1"/>
                </a:solidFill>
              </a:rPr>
              <a:t>(уплатить </a:t>
            </a:r>
            <a:r>
              <a:rPr lang="ru-RU" sz="1600" dirty="0">
                <a:solidFill>
                  <a:schemeClr val="tx1"/>
                </a:solidFill>
              </a:rPr>
              <a:t>налог равными </a:t>
            </a:r>
            <a:r>
              <a:rPr lang="ru-RU" sz="1600" dirty="0" smtClean="0">
                <a:solidFill>
                  <a:schemeClr val="tx1"/>
                </a:solidFill>
              </a:rPr>
              <a:t>долями </a:t>
            </a:r>
            <a:r>
              <a:rPr lang="ru-RU" sz="1600" b="1" dirty="0">
                <a:solidFill>
                  <a:schemeClr val="tx1"/>
                </a:solidFill>
              </a:rPr>
              <a:t>не позднее 28.04.2025, 28.05.2025, </a:t>
            </a:r>
            <a:r>
              <a:rPr lang="ru-RU" sz="1600" b="1" dirty="0" smtClean="0">
                <a:solidFill>
                  <a:schemeClr val="tx1"/>
                </a:solidFill>
              </a:rPr>
              <a:t>28.06.2025</a:t>
            </a:r>
            <a:r>
              <a:rPr lang="ru-RU" sz="1600" b="1" dirty="0" smtClean="0">
                <a:solidFill>
                  <a:schemeClr val="tx1"/>
                </a:solidFill>
              </a:rPr>
              <a:t>)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898" y="3835154"/>
            <a:ext cx="2414728" cy="214513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/>
              <a:t>Для </a:t>
            </a:r>
            <a:r>
              <a:rPr lang="ru-RU" sz="2000" b="1" dirty="0" smtClean="0"/>
              <a:t>уже применяющих </a:t>
            </a:r>
            <a:r>
              <a:rPr lang="ru-RU" sz="2000" b="1" dirty="0"/>
              <a:t>УСН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18913" y="3977196"/>
            <a:ext cx="9507983" cy="2130641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Декларация </a:t>
            </a:r>
            <a:r>
              <a:rPr lang="ru-RU" sz="1600" dirty="0">
                <a:solidFill>
                  <a:schemeClr val="tx1"/>
                </a:solidFill>
              </a:rPr>
              <a:t>по УСН за 2024 год </a:t>
            </a:r>
            <a:r>
              <a:rPr lang="ru-RU" sz="1600" b="1" u="sng" dirty="0">
                <a:solidFill>
                  <a:schemeClr val="tx1"/>
                </a:solidFill>
              </a:rPr>
              <a:t>для ЮЛ </a:t>
            </a:r>
            <a:r>
              <a:rPr lang="ru-RU" sz="1600" b="1" dirty="0">
                <a:solidFill>
                  <a:schemeClr val="tx1"/>
                </a:solidFill>
              </a:rPr>
              <a:t>– не 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25.03.2025 (</a:t>
            </a:r>
            <a:r>
              <a:rPr lang="ru-RU" sz="1600" dirty="0" smtClean="0">
                <a:solidFill>
                  <a:schemeClr val="tx1"/>
                </a:solidFill>
              </a:rPr>
              <a:t>уплатить </a:t>
            </a:r>
            <a:r>
              <a:rPr lang="ru-RU" sz="1600" dirty="0">
                <a:solidFill>
                  <a:schemeClr val="tx1"/>
                </a:solidFill>
              </a:rPr>
              <a:t>налог 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не позднее 28.03.2025, </a:t>
            </a:r>
            <a:r>
              <a:rPr lang="ru-RU" sz="1600" b="1" u="sng" dirty="0">
                <a:solidFill>
                  <a:schemeClr val="tx1"/>
                </a:solidFill>
              </a:rPr>
              <a:t>для ИП </a:t>
            </a:r>
            <a:r>
              <a:rPr lang="ru-RU" sz="1600" b="1" dirty="0">
                <a:solidFill>
                  <a:schemeClr val="tx1"/>
                </a:solidFill>
              </a:rPr>
              <a:t>– не позднее 25.04.2025, </a:t>
            </a:r>
            <a:r>
              <a:rPr lang="ru-RU" sz="1600" dirty="0">
                <a:solidFill>
                  <a:schemeClr val="tx1"/>
                </a:solidFill>
              </a:rPr>
              <a:t>уплатить налог </a:t>
            </a:r>
            <a:r>
              <a:rPr lang="ru-RU" sz="1600" b="1" dirty="0" smtClean="0">
                <a:solidFill>
                  <a:schemeClr val="tx1"/>
                </a:solidFill>
              </a:rPr>
              <a:t>не </a:t>
            </a:r>
            <a:r>
              <a:rPr lang="ru-RU" sz="1600" b="1" dirty="0">
                <a:solidFill>
                  <a:schemeClr val="tx1"/>
                </a:solidFill>
              </a:rPr>
              <a:t>позднее </a:t>
            </a:r>
            <a:r>
              <a:rPr lang="ru-RU" sz="1600" b="1" dirty="0" smtClean="0">
                <a:solidFill>
                  <a:schemeClr val="tx1"/>
                </a:solidFill>
              </a:rPr>
              <a:t>28.04.2025).</a:t>
            </a:r>
            <a:endParaRPr lang="ru-RU" sz="1600" b="1" dirty="0">
              <a:solidFill>
                <a:schemeClr val="tx1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Если </a:t>
            </a:r>
            <a:r>
              <a:rPr lang="ru-RU" sz="1600" dirty="0">
                <a:solidFill>
                  <a:schemeClr val="tx1"/>
                </a:solidFill>
              </a:rPr>
              <a:t>доход за 2024 год </a:t>
            </a:r>
            <a:r>
              <a:rPr lang="ru-RU" sz="1600" b="1" dirty="0">
                <a:solidFill>
                  <a:schemeClr val="tx1"/>
                </a:solidFill>
              </a:rPr>
              <a:t>превысил 60 млн. рублей</a:t>
            </a:r>
            <a:r>
              <a:rPr lang="ru-RU" sz="1600" dirty="0">
                <a:solidFill>
                  <a:schemeClr val="tx1"/>
                </a:solidFill>
              </a:rPr>
              <a:t>, предоставить декларацию по НДС за 1 квартал 2025 года </a:t>
            </a:r>
            <a:r>
              <a:rPr lang="ru-RU" sz="1600" b="1" dirty="0">
                <a:solidFill>
                  <a:schemeClr val="tx1"/>
                </a:solidFill>
              </a:rPr>
              <a:t>не позднее 25.04.2025 </a:t>
            </a:r>
            <a:r>
              <a:rPr lang="ru-RU" sz="1600" dirty="0">
                <a:solidFill>
                  <a:schemeClr val="tx1"/>
                </a:solidFill>
              </a:rPr>
              <a:t>(уплатить налог равными долями </a:t>
            </a:r>
            <a:r>
              <a:rPr lang="ru-RU" sz="1600" b="1" dirty="0">
                <a:solidFill>
                  <a:schemeClr val="tx1"/>
                </a:solidFill>
              </a:rPr>
              <a:t>не позднее 28.04.2025, 28.05.2025, </a:t>
            </a:r>
            <a:r>
              <a:rPr lang="ru-RU" sz="1600" b="1" dirty="0" smtClean="0">
                <a:solidFill>
                  <a:schemeClr val="tx1"/>
                </a:solidFill>
              </a:rPr>
              <a:t>28.06.2025</a:t>
            </a:r>
            <a:r>
              <a:rPr lang="ru-RU" sz="1600" dirty="0" smtClean="0">
                <a:solidFill>
                  <a:schemeClr val="tx1"/>
                </a:solidFill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Уведомление об исчисленной сумме авансового платежа по УСН за 1 квартал 2025 года </a:t>
            </a:r>
            <a:r>
              <a:rPr lang="ru-RU" sz="1600" b="1" dirty="0">
                <a:solidFill>
                  <a:schemeClr val="tx1"/>
                </a:solidFill>
              </a:rPr>
              <a:t>– не позднее 25.04.2025</a:t>
            </a:r>
            <a:r>
              <a:rPr lang="ru-RU" sz="1600" dirty="0">
                <a:solidFill>
                  <a:schemeClr val="tx1"/>
                </a:solidFill>
              </a:rPr>
              <a:t> (уплатить </a:t>
            </a:r>
            <a:r>
              <a:rPr lang="ru-RU" sz="1600" b="1" dirty="0">
                <a:solidFill>
                  <a:schemeClr val="tx1"/>
                </a:solidFill>
              </a:rPr>
              <a:t>не позднее 28.04.2025</a:t>
            </a:r>
            <a:r>
              <a:rPr lang="ru-RU" sz="1600" dirty="0">
                <a:solidFill>
                  <a:schemeClr val="tx1"/>
                </a:solidFill>
              </a:rPr>
              <a:t>).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1" y="96838"/>
            <a:ext cx="66516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35332" y="65783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1" y="249238"/>
            <a:ext cx="582001" cy="50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17764" y="6116688"/>
            <a:ext cx="111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i="1" dirty="0" smtClean="0">
                <a:solidFill>
                  <a:prstClr val="black"/>
                </a:solidFill>
              </a:rPr>
              <a:t>ВНИМАНИЕ!  </a:t>
            </a:r>
            <a:r>
              <a:rPr lang="ru-RU" b="1" i="1" dirty="0">
                <a:solidFill>
                  <a:prstClr val="black"/>
                </a:solidFill>
              </a:rPr>
              <a:t>плательщики УСН за 2024 год  при доходах более 199,35 млн. рублей (до 265,8 млн. рублей) должны исчислить налог с применением повышенных ставок (8%, 20%).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18913" y="660479"/>
            <a:ext cx="2796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Пример на начало года:</a:t>
            </a:r>
            <a:endParaRPr lang="ru-RU" b="1" i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414725" y="2157274"/>
            <a:ext cx="204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7" idx="3"/>
          </p:cNvCxnSpPr>
          <p:nvPr/>
        </p:nvCxnSpPr>
        <p:spPr>
          <a:xfrm>
            <a:off x="2494626" y="4907723"/>
            <a:ext cx="1242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941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154" y="76428"/>
            <a:ext cx="11057211" cy="695929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Условия для </a:t>
            </a:r>
            <a:r>
              <a:rPr lang="ru-RU" sz="2400" b="1" dirty="0" smtClean="0">
                <a:solidFill>
                  <a:srgbClr val="0070C0"/>
                </a:solidFill>
              </a:rPr>
              <a:t>примен</a:t>
            </a:r>
            <a:r>
              <a:rPr lang="ru-RU" sz="2400" b="1" dirty="0" smtClean="0">
                <a:solidFill>
                  <a:srgbClr val="0070C0"/>
                </a:solidFill>
              </a:rPr>
              <a:t>ения </a:t>
            </a:r>
            <a:r>
              <a:rPr lang="ru-RU" sz="2400" b="1" dirty="0" smtClean="0">
                <a:solidFill>
                  <a:srgbClr val="0070C0"/>
                </a:solidFill>
              </a:rPr>
              <a:t>УСН </a:t>
            </a:r>
            <a:r>
              <a:rPr lang="ru-RU" sz="2400" b="1" dirty="0">
                <a:solidFill>
                  <a:srgbClr val="0070C0"/>
                </a:solidFill>
              </a:rPr>
              <a:t>с 01.01.2025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024" y="991154"/>
            <a:ext cx="11861341" cy="5262979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2024 году увеличены пороговые значения по размеру доходов организации за 9 месяцев календарного </a:t>
            </a:r>
            <a:r>
              <a:rPr lang="ru-RU" dirty="0" smtClean="0"/>
              <a:t>года. </a:t>
            </a:r>
            <a:r>
              <a:rPr lang="ru-RU" u="sng" dirty="0" smtClean="0"/>
              <a:t>Организация</a:t>
            </a:r>
            <a:r>
              <a:rPr lang="ru-RU" dirty="0"/>
              <a:t>, применяющая ОСНО, </a:t>
            </a:r>
            <a:r>
              <a:rPr lang="ru-RU" dirty="0" smtClean="0"/>
              <a:t>может подать Уведомление </a:t>
            </a:r>
            <a:r>
              <a:rPr lang="ru-RU" dirty="0"/>
              <a:t>о переходе на </a:t>
            </a:r>
            <a:r>
              <a:rPr lang="ru-RU" dirty="0" smtClean="0"/>
              <a:t>УСН если </a:t>
            </a:r>
            <a:r>
              <a:rPr lang="ru-RU" b="1" dirty="0" smtClean="0">
                <a:solidFill>
                  <a:srgbClr val="0070C0"/>
                </a:solidFill>
              </a:rPr>
              <a:t>доходы </a:t>
            </a:r>
            <a:r>
              <a:rPr lang="ru-RU" b="1" dirty="0">
                <a:solidFill>
                  <a:srgbClr val="0070C0"/>
                </a:solidFill>
              </a:rPr>
              <a:t>за 9 месяцев 2024 года </a:t>
            </a:r>
            <a:r>
              <a:rPr lang="ru-RU" sz="2000" b="1" dirty="0"/>
              <a:t>не превысили 337,5 </a:t>
            </a:r>
            <a:r>
              <a:rPr lang="ru-RU" sz="2000" b="1" dirty="0" smtClean="0"/>
              <a:t>млн. рублей </a:t>
            </a:r>
            <a:r>
              <a:rPr lang="ru-RU" dirty="0">
                <a:solidFill>
                  <a:srgbClr val="0070C0"/>
                </a:solidFill>
              </a:rPr>
              <a:t>с ежегодной индексацией на коэффициент-дефлятор </a:t>
            </a:r>
            <a:r>
              <a:rPr lang="ru-RU" dirty="0" smtClean="0">
                <a:solidFill>
                  <a:srgbClr val="0070C0"/>
                </a:solidFill>
              </a:rPr>
              <a:t>(было 112,5 млн. рублей</a:t>
            </a:r>
            <a:r>
              <a:rPr lang="ru-RU" dirty="0" smtClean="0">
                <a:solidFill>
                  <a:srgbClr val="0070C0"/>
                </a:solidFill>
              </a:rPr>
              <a:t>) </a:t>
            </a:r>
            <a:r>
              <a:rPr lang="ru-RU" dirty="0" smtClean="0"/>
              <a:t>(</a:t>
            </a:r>
            <a:r>
              <a:rPr lang="ru-RU" dirty="0"/>
              <a:t>критерий </a:t>
            </a:r>
            <a:r>
              <a:rPr lang="ru-RU" dirty="0" smtClean="0"/>
              <a:t>действует </a:t>
            </a:r>
            <a:r>
              <a:rPr lang="ru-RU" dirty="0"/>
              <a:t>только для организаций) (п.2 ст.346 НК </a:t>
            </a:r>
            <a:r>
              <a:rPr lang="ru-RU" dirty="0" smtClean="0"/>
              <a:t>РФ)</a:t>
            </a:r>
            <a:r>
              <a:rPr lang="ru-RU" sz="2000" dirty="0" smtClean="0"/>
              <a:t>*</a:t>
            </a:r>
            <a:endParaRPr lang="ru-RU" sz="2000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     </a:t>
            </a:r>
          </a:p>
          <a:p>
            <a:pPr algn="just"/>
            <a:r>
              <a:rPr lang="ru-RU" u="sng" dirty="0" smtClean="0"/>
              <a:t>С 2025 увеличены пороговые значения </a:t>
            </a:r>
            <a:r>
              <a:rPr lang="ru-RU" u="sng" dirty="0" smtClean="0"/>
              <a:t>для УСН: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/>
              <a:t>доходы </a:t>
            </a:r>
            <a:r>
              <a:rPr lang="ru-RU" sz="2000" b="1" dirty="0"/>
              <a:t>за текущий отчетный период не превышают 450 </a:t>
            </a:r>
            <a:r>
              <a:rPr lang="ru-RU" sz="2000" b="1" dirty="0" smtClean="0"/>
              <a:t>млн. рублей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(было </a:t>
            </a:r>
            <a:r>
              <a:rPr lang="ru-RU" dirty="0">
                <a:solidFill>
                  <a:srgbClr val="0070C0"/>
                </a:solidFill>
              </a:rPr>
              <a:t>200 </a:t>
            </a:r>
            <a:r>
              <a:rPr lang="ru-RU" dirty="0" smtClean="0">
                <a:solidFill>
                  <a:srgbClr val="0070C0"/>
                </a:solidFill>
              </a:rPr>
              <a:t>млн. рублей</a:t>
            </a:r>
            <a:r>
              <a:rPr lang="ru-RU" dirty="0">
                <a:solidFill>
                  <a:srgbClr val="0070C0"/>
                </a:solidFill>
              </a:rPr>
              <a:t>, с учетом коэффициента-дефлятора </a:t>
            </a:r>
            <a:r>
              <a:rPr lang="ru-RU" dirty="0" smtClean="0">
                <a:solidFill>
                  <a:srgbClr val="0070C0"/>
                </a:solidFill>
              </a:rPr>
              <a:t>на 2024 </a:t>
            </a:r>
            <a:r>
              <a:rPr lang="ru-RU" dirty="0">
                <a:solidFill>
                  <a:srgbClr val="0070C0"/>
                </a:solidFill>
              </a:rPr>
              <a:t>год (1,329) – 265,8 млн. рублей</a:t>
            </a:r>
            <a:r>
              <a:rPr lang="ru-RU" dirty="0" smtClean="0">
                <a:solidFill>
                  <a:srgbClr val="0070C0"/>
                </a:solidFill>
              </a:rPr>
              <a:t>);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</a:rPr>
              <a:t>Остаточная стоимость ОС составляет </a:t>
            </a:r>
            <a:r>
              <a:rPr lang="ru-RU" sz="2000" b="1" dirty="0">
                <a:solidFill>
                  <a:prstClr val="black"/>
                </a:solidFill>
              </a:rPr>
              <a:t>200 млн. рублей </a:t>
            </a:r>
            <a:r>
              <a:rPr lang="ru-RU" dirty="0">
                <a:solidFill>
                  <a:srgbClr val="0070C0"/>
                </a:solidFill>
              </a:rPr>
              <a:t>(было 150 млн. рублей);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</a:rPr>
              <a:t>СЧ работников составляет </a:t>
            </a:r>
            <a:r>
              <a:rPr lang="ru-RU" sz="2000" b="1" dirty="0">
                <a:solidFill>
                  <a:prstClr val="black"/>
                </a:solidFill>
              </a:rPr>
              <a:t>не более 130 человек </a:t>
            </a:r>
            <a:r>
              <a:rPr lang="ru-RU" dirty="0">
                <a:solidFill>
                  <a:srgbClr val="0070C0"/>
                </a:solidFill>
              </a:rPr>
              <a:t>(условие не изменилось).</a:t>
            </a: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     </a:t>
            </a:r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sz="2000" b="1" i="1" dirty="0" smtClean="0"/>
              <a:t>*</a:t>
            </a:r>
            <a:r>
              <a:rPr lang="ru-RU" i="1" dirty="0" smtClean="0"/>
              <a:t> Если </a:t>
            </a:r>
            <a:r>
              <a:rPr lang="ru-RU" i="1" dirty="0"/>
              <a:t>в 2024 году </a:t>
            </a:r>
            <a:r>
              <a:rPr lang="ru-RU" i="1" dirty="0" smtClean="0"/>
              <a:t>ЮЛ </a:t>
            </a:r>
            <a:r>
              <a:rPr lang="ru-RU" i="1" dirty="0" smtClean="0"/>
              <a:t>слетело </a:t>
            </a:r>
            <a:r>
              <a:rPr lang="ru-RU" i="1" dirty="0"/>
              <a:t>с УСН ввиду превышения </a:t>
            </a:r>
            <a:r>
              <a:rPr lang="ru-RU" i="1" dirty="0" smtClean="0"/>
              <a:t>ограничения </a:t>
            </a:r>
            <a:r>
              <a:rPr lang="ru-RU" b="1" i="1" dirty="0" smtClean="0"/>
              <a:t>по </a:t>
            </a:r>
            <a:r>
              <a:rPr lang="ru-RU" b="1" i="1" dirty="0"/>
              <a:t>выручке в 265,8 </a:t>
            </a:r>
            <a:r>
              <a:rPr lang="ru-RU" b="1" i="1" dirty="0" smtClean="0"/>
              <a:t>млн. руб</a:t>
            </a:r>
            <a:r>
              <a:rPr lang="ru-RU" b="1" i="1" dirty="0"/>
              <a:t>., то </a:t>
            </a:r>
            <a:r>
              <a:rPr lang="ru-RU" b="1" i="1" dirty="0" smtClean="0"/>
              <a:t>есть </a:t>
            </a:r>
            <a:r>
              <a:rPr lang="ru-RU" b="1" i="1" dirty="0"/>
              <a:t>шанс вернуться на УСН с </a:t>
            </a:r>
            <a:r>
              <a:rPr lang="ru-RU" b="1" i="1" dirty="0" smtClean="0"/>
              <a:t>01.01.2025 </a:t>
            </a:r>
            <a:r>
              <a:rPr lang="ru-RU" i="1" dirty="0" smtClean="0"/>
              <a:t>(при соблюдении новых условий, то есть сумма </a:t>
            </a:r>
            <a:r>
              <a:rPr lang="ru-RU" i="1" dirty="0"/>
              <a:t>доходов за 9 месяцев (и на УСН, и уже после утраты права, на ОСНО) </a:t>
            </a:r>
            <a:r>
              <a:rPr lang="ru-RU" b="1" i="1" dirty="0"/>
              <a:t>не должна превышать 337,5 </a:t>
            </a:r>
            <a:r>
              <a:rPr lang="ru-RU" b="1" i="1" dirty="0" smtClean="0"/>
              <a:t>млн. руб</a:t>
            </a:r>
            <a:r>
              <a:rPr lang="ru-RU" i="1" dirty="0" smtClean="0"/>
              <a:t>. (на ИП указанные ограничения не распространяются).</a:t>
            </a:r>
            <a:endParaRPr lang="ru-RU" b="1" i="1" dirty="0" smtClean="0"/>
          </a:p>
          <a:p>
            <a:pPr algn="just"/>
            <a:r>
              <a:rPr lang="ru-RU" b="1" i="1" dirty="0" smtClean="0"/>
              <a:t>      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24" y="107348"/>
            <a:ext cx="669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16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607" y="73573"/>
            <a:ext cx="10993821" cy="725213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Как правильно учитывать и определять размер дохода 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в целях сохранения УСН и возможного НДС с 01.01.2025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66014" y="1009528"/>
            <a:ext cx="5999862" cy="575542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	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Только переходящие на УСН учитывают: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</a:rPr>
              <a:t>доходы </a:t>
            </a:r>
            <a:r>
              <a:rPr lang="ru-RU" sz="2000" b="1" dirty="0">
                <a:solidFill>
                  <a:srgbClr val="0070C0"/>
                </a:solidFill>
              </a:rPr>
              <a:t>от реализации и внереализационные </a:t>
            </a:r>
            <a:r>
              <a:rPr lang="ru-RU" sz="2000" b="1" dirty="0" smtClean="0">
                <a:solidFill>
                  <a:srgbClr val="0070C0"/>
                </a:solidFill>
              </a:rPr>
              <a:t> для  налога на прибыль организации, доходы от предпринимательской деятельности для НДФЛ;</a:t>
            </a:r>
          </a:p>
          <a:p>
            <a:pPr algn="just"/>
            <a:endParaRPr lang="ru-RU" sz="2000" b="1" dirty="0" smtClean="0">
              <a:solidFill>
                <a:srgbClr val="0070C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п</a:t>
            </a:r>
            <a:r>
              <a:rPr lang="ru-RU" sz="2000" b="1" dirty="0" smtClean="0">
                <a:solidFill>
                  <a:srgbClr val="0070C0"/>
                </a:solidFill>
              </a:rPr>
              <a:t>ри </a:t>
            </a:r>
            <a:r>
              <a:rPr lang="ru-RU" sz="2000" b="1" dirty="0">
                <a:solidFill>
                  <a:srgbClr val="0070C0"/>
                </a:solidFill>
              </a:rPr>
              <a:t>совмещении ИП одновременно </a:t>
            </a:r>
            <a:r>
              <a:rPr lang="ru-RU" sz="2000" b="1" dirty="0" smtClean="0">
                <a:solidFill>
                  <a:srgbClr val="0070C0"/>
                </a:solidFill>
              </a:rPr>
              <a:t>ОСНО </a:t>
            </a:r>
            <a:r>
              <a:rPr lang="ru-RU" sz="2000" b="1" dirty="0">
                <a:solidFill>
                  <a:srgbClr val="0070C0"/>
                </a:solidFill>
              </a:rPr>
              <a:t>и </a:t>
            </a:r>
            <a:r>
              <a:rPr lang="ru-RU" sz="2000" b="1" dirty="0" smtClean="0">
                <a:solidFill>
                  <a:srgbClr val="0070C0"/>
                </a:solidFill>
              </a:rPr>
              <a:t>ПСН доходы учитываются </a:t>
            </a:r>
            <a:r>
              <a:rPr lang="ru-RU" sz="2000" b="1" dirty="0">
                <a:solidFill>
                  <a:srgbClr val="0070C0"/>
                </a:solidFill>
              </a:rPr>
              <a:t>по обоим режимам налогообложения  </a:t>
            </a:r>
            <a:r>
              <a:rPr lang="ru-RU" sz="2000" b="1" dirty="0" smtClean="0">
                <a:solidFill>
                  <a:srgbClr val="0070C0"/>
                </a:solidFill>
              </a:rPr>
              <a:t>(гл. 23, 26.5 НК РФ).</a:t>
            </a:r>
          </a:p>
          <a:p>
            <a:pPr algn="just"/>
            <a:endParaRPr lang="ru-RU" sz="20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2000" i="1" dirty="0" smtClean="0"/>
              <a:t>Справочно: </a:t>
            </a:r>
            <a:r>
              <a:rPr lang="ru-RU" sz="2000" i="1" dirty="0"/>
              <a:t>с 01.01.2025 </a:t>
            </a:r>
            <a:r>
              <a:rPr lang="ru-RU" sz="2000" i="1" dirty="0" smtClean="0"/>
              <a:t>увеличен размер дохода для ЮЛ для перехода на УСН за 9 месяцев 2024 года </a:t>
            </a:r>
            <a:r>
              <a:rPr lang="ru-RU" sz="2000" b="1" i="1" dirty="0" smtClean="0"/>
              <a:t>с 112,5 до 337,5 млн. рублей.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Уведомление о переходе на УСН с 01.01.2025 нужно представить не позднее </a:t>
            </a:r>
            <a:r>
              <a:rPr lang="ru-RU" sz="2000" b="1" i="1" dirty="0" smtClean="0">
                <a:solidFill>
                  <a:schemeClr val="accent2"/>
                </a:solidFill>
              </a:rPr>
              <a:t>31.12.2024</a:t>
            </a:r>
            <a:r>
              <a:rPr lang="ru-RU" sz="2000" b="1" i="1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986" y="1009528"/>
            <a:ext cx="5792869" cy="5293757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	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Уже применяющие УСН учитывают: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все доходы, в целях УСН (поступления по банку, выручка по ККТ</a:t>
            </a:r>
            <a:r>
              <a:rPr lang="ru-RU" sz="2000" b="1" dirty="0">
                <a:solidFill>
                  <a:srgbClr val="0070C0"/>
                </a:solidFill>
              </a:rPr>
              <a:t>, доходы от </a:t>
            </a:r>
            <a:r>
              <a:rPr lang="ru-RU" sz="2000" b="1" dirty="0" err="1">
                <a:solidFill>
                  <a:srgbClr val="0070C0"/>
                </a:solidFill>
              </a:rPr>
              <a:t>маркетплейсов</a:t>
            </a:r>
            <a:r>
              <a:rPr lang="ru-RU" sz="2000" b="1" dirty="0">
                <a:solidFill>
                  <a:srgbClr val="0070C0"/>
                </a:solidFill>
              </a:rPr>
              <a:t>, агентское </a:t>
            </a:r>
            <a:r>
              <a:rPr lang="ru-RU" sz="2000" b="1" dirty="0" smtClean="0">
                <a:solidFill>
                  <a:srgbClr val="0070C0"/>
                </a:solidFill>
              </a:rPr>
              <a:t>вознаграждение);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</a:rPr>
              <a:t>п</a:t>
            </a:r>
            <a:r>
              <a:rPr lang="ru-RU" sz="2000" b="1" dirty="0" smtClean="0">
                <a:solidFill>
                  <a:srgbClr val="0070C0"/>
                </a:solidFill>
              </a:rPr>
              <a:t>ри </a:t>
            </a:r>
            <a:r>
              <a:rPr lang="ru-RU" sz="2000" b="1" dirty="0">
                <a:solidFill>
                  <a:srgbClr val="0070C0"/>
                </a:solidFill>
              </a:rPr>
              <a:t>совмещении ИП одновременно </a:t>
            </a:r>
            <a:r>
              <a:rPr lang="ru-RU" sz="2000" b="1" dirty="0" smtClean="0">
                <a:solidFill>
                  <a:srgbClr val="0070C0"/>
                </a:solidFill>
              </a:rPr>
              <a:t>УСН и ПСН доходы учитываются </a:t>
            </a:r>
            <a:r>
              <a:rPr lang="ru-RU" sz="2000" b="1" dirty="0">
                <a:solidFill>
                  <a:srgbClr val="0070C0"/>
                </a:solidFill>
              </a:rPr>
              <a:t>по обоим режимам </a:t>
            </a:r>
            <a:r>
              <a:rPr lang="ru-RU" sz="2000" b="1" dirty="0" smtClean="0">
                <a:solidFill>
                  <a:srgbClr val="0070C0"/>
                </a:solidFill>
              </a:rPr>
              <a:t>налогообложения (гл. 26.1., 26.5 НК РФ). 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2000" i="1" dirty="0" smtClean="0"/>
              <a:t>Справочно</a:t>
            </a:r>
            <a:r>
              <a:rPr lang="ru-RU" sz="2000" i="1" dirty="0"/>
              <a:t>: </a:t>
            </a:r>
            <a:r>
              <a:rPr lang="ru-RU" sz="2000" i="1" dirty="0" smtClean="0"/>
              <a:t>при превышении дохода </a:t>
            </a:r>
            <a:r>
              <a:rPr lang="ru-RU" sz="2000" b="1" i="1" dirty="0" smtClean="0"/>
              <a:t>свыше 450 млн. рублей,</a:t>
            </a:r>
            <a:r>
              <a:rPr lang="ru-RU" sz="2000" i="1" dirty="0" smtClean="0"/>
              <a:t> применение УСН запрещено</a:t>
            </a:r>
            <a:r>
              <a:rPr lang="ru-RU" i="1" dirty="0" smtClean="0"/>
              <a:t>.</a:t>
            </a:r>
          </a:p>
          <a:p>
            <a:endParaRPr lang="ru-RU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6" y="130614"/>
            <a:ext cx="669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9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709" y="73574"/>
            <a:ext cx="11008719" cy="822898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Особенности применения ставок по НДС для плательщиков УСН с 01.01.2025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103" y="1057489"/>
            <a:ext cx="3794544" cy="535531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Ставка 5%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применяется, если доход за 2024 год составил </a:t>
            </a:r>
            <a:r>
              <a:rPr lang="ru-RU" b="1" dirty="0" smtClean="0">
                <a:solidFill>
                  <a:srgbClr val="0070C0"/>
                </a:solidFill>
              </a:rPr>
              <a:t>от 60 млн. рублей до 250 млн. рублей 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Ставка 7% </a:t>
            </a:r>
            <a:r>
              <a:rPr lang="ru-RU" dirty="0" smtClean="0">
                <a:solidFill>
                  <a:srgbClr val="0070C0"/>
                </a:solidFill>
              </a:rPr>
              <a:t>применяется, если доход за 2024 год составили </a:t>
            </a:r>
            <a:r>
              <a:rPr lang="ru-RU" b="1" dirty="0" smtClean="0">
                <a:solidFill>
                  <a:srgbClr val="0070C0"/>
                </a:solidFill>
              </a:rPr>
              <a:t>от 250 млн. рублей до 450 млн. рублей</a:t>
            </a:r>
            <a:endParaRPr lang="ru-RU" b="1" dirty="0"/>
          </a:p>
          <a:p>
            <a:r>
              <a:rPr lang="ru-RU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</a:t>
            </a:r>
            <a:r>
              <a:rPr lang="ru-RU" b="1" u="sng" dirty="0" smtClean="0">
                <a:solidFill>
                  <a:srgbClr val="0070C0"/>
                </a:solidFill>
              </a:rPr>
              <a:t>Без права на вычет </a:t>
            </a:r>
            <a:endParaRPr lang="ru-RU" b="1" u="sng" dirty="0">
              <a:solidFill>
                <a:srgbClr val="0070C0"/>
              </a:solidFill>
            </a:endParaRPr>
          </a:p>
          <a:p>
            <a:endParaRPr lang="ru-RU" i="1" dirty="0" smtClean="0">
              <a:solidFill>
                <a:srgbClr val="0070C0"/>
              </a:solidFill>
            </a:endParaRPr>
          </a:p>
          <a:p>
            <a:pPr algn="just"/>
            <a:r>
              <a:rPr lang="ru-RU" i="1" dirty="0" smtClean="0"/>
              <a:t>ВНИМАНИЕ! При применении указанных ставок, налогоплательщик не может отказаться от них </a:t>
            </a:r>
            <a:r>
              <a:rPr lang="ru-RU" b="1" i="1" dirty="0" smtClean="0"/>
              <a:t>в течение 12 последовательных кварталов</a:t>
            </a:r>
            <a:r>
              <a:rPr lang="ru-RU" i="1" dirty="0" smtClean="0"/>
              <a:t>, за исключением утраты права на их применение.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32729" y="1069173"/>
            <a:ext cx="4338609" cy="5386090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Ставка 20</a:t>
            </a:r>
            <a:r>
              <a:rPr lang="ru-RU" b="1" dirty="0"/>
              <a:t>% </a:t>
            </a:r>
            <a:r>
              <a:rPr lang="ru-RU" dirty="0" smtClean="0">
                <a:solidFill>
                  <a:srgbClr val="0070C0"/>
                </a:solidFill>
              </a:rPr>
              <a:t>общая ставка по НДС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/>
              <a:t>Ставка 10% </a:t>
            </a:r>
            <a:r>
              <a:rPr lang="ru-RU" dirty="0" smtClean="0">
                <a:solidFill>
                  <a:srgbClr val="0070C0"/>
                </a:solidFill>
              </a:rPr>
              <a:t>применяется </a:t>
            </a:r>
            <a:r>
              <a:rPr lang="ru-RU" dirty="0">
                <a:solidFill>
                  <a:srgbClr val="0070C0"/>
                </a:solidFill>
              </a:rPr>
              <a:t>при реализации </a:t>
            </a:r>
            <a:r>
              <a:rPr lang="ru-RU" dirty="0" smtClean="0">
                <a:solidFill>
                  <a:srgbClr val="0070C0"/>
                </a:solidFill>
              </a:rPr>
              <a:t>продовольственных товаров, товаров для детей и в других случаях.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u="sng" dirty="0">
              <a:solidFill>
                <a:srgbClr val="0070C0"/>
              </a:solidFill>
            </a:endParaRPr>
          </a:p>
          <a:p>
            <a:r>
              <a:rPr lang="ru-RU" b="1" u="sng" dirty="0" smtClean="0">
                <a:solidFill>
                  <a:srgbClr val="0070C0"/>
                </a:solidFill>
              </a:rPr>
              <a:t>С правом </a:t>
            </a:r>
            <a:r>
              <a:rPr lang="ru-RU" b="1" u="sng" dirty="0">
                <a:solidFill>
                  <a:srgbClr val="0070C0"/>
                </a:solidFill>
              </a:rPr>
              <a:t>на </a:t>
            </a:r>
            <a:r>
              <a:rPr lang="ru-RU" b="1" u="sng" dirty="0" smtClean="0">
                <a:solidFill>
                  <a:srgbClr val="0070C0"/>
                </a:solidFill>
              </a:rPr>
              <a:t>вычет</a:t>
            </a:r>
            <a:endParaRPr lang="ru-RU" b="1" u="sng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sz="1600" i="1" dirty="0" smtClean="0"/>
              <a:t>Справочно: в </a:t>
            </a:r>
            <a:r>
              <a:rPr lang="ru-RU" sz="1600" i="1" dirty="0"/>
              <a:t>ряде </a:t>
            </a:r>
            <a:r>
              <a:rPr lang="ru-RU" sz="1600" i="1" dirty="0" smtClean="0"/>
              <a:t>случаев  </a:t>
            </a:r>
            <a:r>
              <a:rPr lang="ru-RU" sz="1600" i="1" dirty="0"/>
              <a:t>применяются расчетные ставки НДС: 10/110; 20/120; 5/105; 7/107 (п. 4 ст. </a:t>
            </a:r>
            <a:r>
              <a:rPr lang="ru-RU" sz="1600" i="1" dirty="0" smtClean="0"/>
              <a:t>164 НК РФ). Например, при </a:t>
            </a:r>
            <a:r>
              <a:rPr lang="ru-RU" sz="1600" i="1" dirty="0"/>
              <a:t>получении авансов. В этих случаях стоимость товаров (работ, услуг) уже сформирована с НДС. Поэтому для исчисления НДС достаточно применить к стоимости товара с учетом НДС расчетную ставку</a:t>
            </a:r>
            <a:r>
              <a:rPr lang="ru-RU" sz="1600" i="1" dirty="0" smtClean="0"/>
              <a:t>.</a:t>
            </a:r>
            <a:endParaRPr lang="ru-RU" sz="1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8471338" y="1098613"/>
            <a:ext cx="3636579" cy="526297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Ставка 0% </a:t>
            </a:r>
            <a:r>
              <a:rPr lang="ru-RU" dirty="0" smtClean="0">
                <a:solidFill>
                  <a:srgbClr val="0070C0"/>
                </a:solidFill>
              </a:rPr>
              <a:t>применяется при экспорте товаров, международной перевозке, реализации товаров дипломатическим представительствам и международным организациям и в других случаях. </a:t>
            </a:r>
            <a:endParaRPr lang="ru-RU" i="1" dirty="0" smtClean="0"/>
          </a:p>
          <a:p>
            <a:endParaRPr lang="ru-RU" sz="1600" i="1" dirty="0" smtClean="0"/>
          </a:p>
          <a:p>
            <a:endParaRPr lang="ru-RU" sz="1600" i="1" dirty="0"/>
          </a:p>
          <a:p>
            <a:endParaRPr lang="ru-RU" sz="1600" i="1" dirty="0" smtClean="0"/>
          </a:p>
          <a:p>
            <a:endParaRPr lang="ru-RU" sz="1600" i="1" dirty="0"/>
          </a:p>
          <a:p>
            <a:endParaRPr lang="ru-RU" sz="1600" i="1" dirty="0" smtClean="0"/>
          </a:p>
          <a:p>
            <a:r>
              <a:rPr lang="ru-RU" sz="1600" i="1" dirty="0" smtClean="0"/>
              <a:t>ВНИМАНИЕ</a:t>
            </a:r>
            <a:r>
              <a:rPr lang="ru-RU" sz="1600" i="1" dirty="0" smtClean="0"/>
              <a:t>! </a:t>
            </a:r>
            <a:r>
              <a:rPr lang="ru-RU" sz="1600" i="1" dirty="0"/>
              <a:t>п</a:t>
            </a:r>
            <a:r>
              <a:rPr lang="ru-RU" sz="1600" i="1" dirty="0" smtClean="0"/>
              <a:t>раво </a:t>
            </a:r>
            <a:r>
              <a:rPr lang="ru-RU" sz="1600" i="1" dirty="0"/>
              <a:t>применять </a:t>
            </a:r>
            <a:r>
              <a:rPr lang="ru-RU" sz="1600" i="1" dirty="0" smtClean="0"/>
              <a:t>0% ставку </a:t>
            </a:r>
            <a:r>
              <a:rPr lang="ru-RU" sz="1600" i="1" dirty="0"/>
              <a:t>не зависит от размера выбранной </a:t>
            </a:r>
            <a:r>
              <a:rPr lang="ru-RU" sz="1600" i="1" dirty="0" smtClean="0"/>
              <a:t>плательщиком </a:t>
            </a:r>
            <a:r>
              <a:rPr lang="ru-RU" sz="1600" i="1" dirty="0"/>
              <a:t>ставки </a:t>
            </a:r>
            <a:r>
              <a:rPr lang="ru-RU" sz="1600" i="1" dirty="0" smtClean="0"/>
              <a:t>налога </a:t>
            </a:r>
            <a:r>
              <a:rPr lang="ru-RU" sz="1600" i="1" dirty="0"/>
              <a:t>(5%, 7%, 20%) при </a:t>
            </a:r>
            <a:r>
              <a:rPr lang="ru-RU" sz="1600" i="1" dirty="0" smtClean="0"/>
              <a:t>наличии операций, подпадающих под ставку 0%.</a:t>
            </a:r>
          </a:p>
          <a:p>
            <a:endParaRPr lang="ru-RU" sz="1600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86" y="130614"/>
            <a:ext cx="669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1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990" y="73574"/>
            <a:ext cx="11319438" cy="707662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Обязанность исчислить НДС и оформить документы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423" y="1098613"/>
            <a:ext cx="4903693" cy="4524315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</a:rPr>
              <a:t>	</a:t>
            </a:r>
            <a:r>
              <a:rPr lang="ru-RU" b="1" dirty="0" smtClean="0">
                <a:solidFill>
                  <a:srgbClr val="0070C0"/>
                </a:solidFill>
              </a:rPr>
              <a:t>Моментом </a:t>
            </a:r>
            <a:r>
              <a:rPr lang="ru-RU" b="1" dirty="0">
                <a:solidFill>
                  <a:srgbClr val="0070C0"/>
                </a:solidFill>
              </a:rPr>
              <a:t>определения налоговой базы по НДС </a:t>
            </a:r>
            <a:r>
              <a:rPr lang="ru-RU" b="1" dirty="0" smtClean="0">
                <a:solidFill>
                  <a:srgbClr val="0070C0"/>
                </a:solidFill>
              </a:rPr>
              <a:t>является:</a:t>
            </a:r>
          </a:p>
          <a:p>
            <a:pPr algn="just"/>
            <a:endParaRPr lang="ru-RU" b="1" dirty="0">
              <a:solidFill>
                <a:srgbClr val="0070C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День </a:t>
            </a:r>
            <a:r>
              <a:rPr lang="ru-RU" b="1" dirty="0">
                <a:solidFill>
                  <a:srgbClr val="0070C0"/>
                </a:solidFill>
              </a:rPr>
              <a:t>отгрузки (передачи) товаров (работ, услуг);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День </a:t>
            </a:r>
            <a:r>
              <a:rPr lang="ru-RU" b="1" dirty="0">
                <a:solidFill>
                  <a:srgbClr val="0070C0"/>
                </a:solidFill>
              </a:rPr>
              <a:t>оплаты (аванс) в счет предстоящих поставок товаров (работ, услуг</a:t>
            </a:r>
            <a:r>
              <a:rPr lang="ru-RU" b="1" dirty="0" smtClean="0">
                <a:solidFill>
                  <a:srgbClr val="0070C0"/>
                </a:solidFill>
              </a:rPr>
              <a:t>).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При </a:t>
            </a:r>
            <a:r>
              <a:rPr lang="ru-RU" b="1" dirty="0">
                <a:solidFill>
                  <a:srgbClr val="0070C0"/>
                </a:solidFill>
              </a:rPr>
              <a:t>отгрузке товаров (работ, услуг) налогоплательщик УСН, который обязан исчислять и уплачивать НДС в бюджет, обязан выставить покупателю счет-фактуру. </a:t>
            </a:r>
            <a:endParaRPr lang="ru-RU" b="1" dirty="0" smtClean="0">
              <a:solidFill>
                <a:srgbClr val="0070C0"/>
              </a:solidFill>
            </a:endParaRPr>
          </a:p>
          <a:p>
            <a:pPr algn="just"/>
            <a:endParaRPr lang="ru-RU" b="1" dirty="0">
              <a:solidFill>
                <a:srgbClr val="0070C0"/>
              </a:solidFill>
            </a:endParaRP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80848" y="1098613"/>
            <a:ext cx="6227070" cy="449353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b="1" dirty="0" smtClean="0"/>
              <a:t>Счет-фактура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>
                <a:solidFill>
                  <a:srgbClr val="0070C0"/>
                </a:solidFill>
              </a:rPr>
              <a:t>- это специальный документ, который предназначен для учета НДС. Счет-фактура выставляется в двух экземплярах (для продавца и покупателя) на бумажном носителе или в электронном виде в течение пяти календарных дней с даты отгрузки товаров, выполнения работ, оказания услуг, а также при получении авансов в счет этой отгрузки. Для покупателя счет-фактура является основанием для применения налоговых вычетов по НДС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</a:rPr>
              <a:t>	</a:t>
            </a:r>
            <a:endParaRPr lang="ru-RU" b="1" dirty="0" smtClean="0">
              <a:solidFill>
                <a:srgbClr val="0070C0"/>
              </a:solidFill>
            </a:endParaRPr>
          </a:p>
          <a:p>
            <a:pPr algn="just"/>
            <a:endParaRPr lang="ru-RU" sz="1600" b="1" i="1" dirty="0">
              <a:solidFill>
                <a:srgbClr val="0070C0"/>
              </a:solidFill>
            </a:endParaRPr>
          </a:p>
          <a:p>
            <a:pPr algn="just"/>
            <a:r>
              <a:rPr lang="ru-RU" i="1" dirty="0" smtClean="0"/>
              <a:t>ВНИМАНИЕ! если </a:t>
            </a:r>
            <a:r>
              <a:rPr lang="ru-RU" i="1" dirty="0"/>
              <a:t>налогоплательщик УСН осуществляет операции, освобождаемые от НДС (ст. 149 </a:t>
            </a:r>
            <a:r>
              <a:rPr lang="ru-RU" i="1" dirty="0" smtClean="0"/>
              <a:t>НК РФ) </a:t>
            </a:r>
            <a:r>
              <a:rPr lang="ru-RU" i="1" dirty="0"/>
              <a:t>или не признаваемые объектом налогообложения НДС (п. 2 ст. 146 </a:t>
            </a:r>
            <a:r>
              <a:rPr lang="ru-RU" i="1" dirty="0" smtClean="0"/>
              <a:t>НК РФ), </a:t>
            </a:r>
            <a:r>
              <a:rPr lang="ru-RU" i="1" dirty="0"/>
              <a:t>то счета-фактуры он не составляет.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" y="117552"/>
            <a:ext cx="665162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3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174" y="73574"/>
            <a:ext cx="11099253" cy="707662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Регистрация счета-фактуры в книге продаж и книге покупок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8235" y="1160168"/>
            <a:ext cx="5136777" cy="3908762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 smtClean="0"/>
              <a:t>Книга продаж </a:t>
            </a:r>
            <a:r>
              <a:rPr lang="ru-RU" sz="2000" b="1" dirty="0"/>
              <a:t>-  </a:t>
            </a:r>
            <a:r>
              <a:rPr lang="ru-RU" sz="2000" dirty="0" smtClean="0">
                <a:solidFill>
                  <a:srgbClr val="0070C0"/>
                </a:solidFill>
              </a:rPr>
              <a:t>это документ</a:t>
            </a:r>
            <a:r>
              <a:rPr lang="ru-RU" sz="2000" dirty="0">
                <a:solidFill>
                  <a:srgbClr val="0070C0"/>
                </a:solidFill>
              </a:rPr>
              <a:t>, в котором регистрируются все счета-фактуры, выставленные в текущем квартале. По окончании квартала сведения из книги продаж переносятся в декларацию по НДС </a:t>
            </a:r>
            <a:r>
              <a:rPr lang="ru-RU" sz="2000" b="1" dirty="0">
                <a:solidFill>
                  <a:srgbClr val="0070C0"/>
                </a:solidFill>
              </a:rPr>
              <a:t>(раздел 9 налоговой декларации по НДС). </a:t>
            </a:r>
            <a:endParaRPr lang="ru-RU" sz="2000" b="1" dirty="0" smtClean="0"/>
          </a:p>
          <a:p>
            <a:endParaRPr lang="ru-RU" sz="1600" b="1" i="1" dirty="0" smtClean="0"/>
          </a:p>
          <a:p>
            <a:r>
              <a:rPr lang="ru-RU" i="1" dirty="0" err="1" smtClean="0"/>
              <a:t>Справочно</a:t>
            </a:r>
            <a:r>
              <a:rPr lang="ru-RU" i="1" dirty="0"/>
              <a:t>:  </a:t>
            </a:r>
            <a:r>
              <a:rPr lang="ru-RU" i="1" dirty="0" smtClean="0"/>
              <a:t>при </a:t>
            </a:r>
            <a:r>
              <a:rPr lang="ru-RU" i="1" dirty="0"/>
              <a:t>реализации товаров (работ, услуг) физическим лицам в книге продаж регистрируются сводные </a:t>
            </a:r>
            <a:r>
              <a:rPr lang="ru-RU" i="1" dirty="0" smtClean="0"/>
              <a:t>документы (например: справка бухгалтера).</a:t>
            </a:r>
            <a:endParaRPr lang="ru-RU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71882" y="1160168"/>
            <a:ext cx="6182247" cy="224676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Книга покупок -  </a:t>
            </a:r>
            <a:r>
              <a:rPr lang="ru-RU" sz="2000" dirty="0">
                <a:solidFill>
                  <a:srgbClr val="0070C0"/>
                </a:solidFill>
              </a:rPr>
              <a:t>это документ, предназначенный для регистрации в ней счетов-фактур, полученных от продавцов (поставщиков) товаров (работ, услуг). По истечении квартала сведения из книги покупок переносятся в декларацию по НДС </a:t>
            </a:r>
            <a:r>
              <a:rPr lang="ru-RU" sz="2000" b="1" dirty="0">
                <a:solidFill>
                  <a:srgbClr val="0070C0"/>
                </a:solidFill>
              </a:rPr>
              <a:t>(раздел </a:t>
            </a:r>
            <a:r>
              <a:rPr lang="ru-RU" sz="2000" b="1" dirty="0" smtClean="0">
                <a:solidFill>
                  <a:srgbClr val="0070C0"/>
                </a:solidFill>
              </a:rPr>
              <a:t>8 декларации </a:t>
            </a:r>
            <a:r>
              <a:rPr lang="ru-RU" sz="2000" b="1" dirty="0">
                <a:solidFill>
                  <a:srgbClr val="0070C0"/>
                </a:solidFill>
              </a:rPr>
              <a:t>по НДС).</a:t>
            </a:r>
            <a:endParaRPr lang="ru-RU" sz="20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17" y="135308"/>
            <a:ext cx="665162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76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4147" y="0"/>
            <a:ext cx="10830553" cy="57705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Состав декларации по НДС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517" y="644432"/>
            <a:ext cx="11561070" cy="535531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Основные разделы: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70C0"/>
                </a:solidFill>
              </a:rPr>
              <a:t>Т</a:t>
            </a:r>
            <a:r>
              <a:rPr lang="ru-RU" b="1" dirty="0" smtClean="0">
                <a:solidFill>
                  <a:srgbClr val="0070C0"/>
                </a:solidFill>
              </a:rPr>
              <a:t>итульный лист;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 1. Сумма налога, подлежащая уплате в бюджет (возмещению из бюджета), по данным налогоплательщика;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 3. Расчет суммы налога, подлежащей уплате в бюджет по операциям, облагаемым по налоговым ставкам, предусмотренным пунктам 1-4 ст. 164 НК РФ;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u="sng" dirty="0" smtClean="0">
                <a:solidFill>
                  <a:srgbClr val="0070C0"/>
                </a:solidFill>
              </a:rPr>
              <a:t>Раздел 8. Сведения из книги покупок </a:t>
            </a:r>
            <a:r>
              <a:rPr lang="ru-RU" b="1" dirty="0" smtClean="0">
                <a:solidFill>
                  <a:srgbClr val="0070C0"/>
                </a:solidFill>
              </a:rPr>
              <a:t>об операциях, отраженных за налоговый период;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u="sng" dirty="0" smtClean="0">
                <a:solidFill>
                  <a:srgbClr val="0070C0"/>
                </a:solidFill>
              </a:rPr>
              <a:t>Раздел 9 Сведения из книги продаж </a:t>
            </a:r>
            <a:r>
              <a:rPr lang="ru-RU" b="1" dirty="0" smtClean="0">
                <a:solidFill>
                  <a:srgbClr val="0070C0"/>
                </a:solidFill>
              </a:rPr>
              <a:t>об операциях, отраженных за налоговый период;</a:t>
            </a:r>
          </a:p>
          <a:p>
            <a:pPr algn="just"/>
            <a:r>
              <a:rPr lang="ru-RU" b="1" dirty="0" smtClean="0"/>
              <a:t>Остальные разделы (приложения) </a:t>
            </a:r>
            <a:r>
              <a:rPr lang="ru-RU" b="1" dirty="0" smtClean="0">
                <a:solidFill>
                  <a:srgbClr val="0070C0"/>
                </a:solidFill>
              </a:rPr>
              <a:t>включаются в декларацию, если в квартале были соответствующие операции: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 2. – для налоговых агентов (ст. 161 НК РФ);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Разделы 4-6. – для операций </a:t>
            </a:r>
            <a:r>
              <a:rPr lang="ru-RU" b="1" dirty="0" smtClean="0"/>
              <a:t>по ставке НДС 0% </a:t>
            </a:r>
            <a:r>
              <a:rPr lang="ru-RU" b="1" dirty="0" smtClean="0">
                <a:solidFill>
                  <a:srgbClr val="0070C0"/>
                </a:solidFill>
              </a:rPr>
              <a:t>(п. 1 ст. 164 НК РФ, ст. 165 НК РФ);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 7. – для необлагаемых операций (ст. 149, 146, 147, 148 НК РФ);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Разделы 10 и 11. – журналы полученных и выставленных счетов-фактур у посредников;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70C0"/>
                </a:solidFill>
              </a:rPr>
              <a:t>Раздел 12. – для неплательщиков, выставивших покупателю счет-фактуру с НДС (п. 5 ст. 173 НК РФ).</a:t>
            </a:r>
            <a:endParaRPr lang="ru-RU" dirty="0">
              <a:solidFill>
                <a:srgbClr val="0070C0"/>
              </a:solidFill>
            </a:endParaRPr>
          </a:p>
          <a:p>
            <a:pPr algn="just"/>
            <a:r>
              <a:rPr lang="ru-RU" i="1" dirty="0" smtClean="0"/>
              <a:t>Приказ </a:t>
            </a:r>
            <a:r>
              <a:rPr lang="ru-RU" i="1" dirty="0" smtClean="0"/>
              <a:t>ФНС России от 29.10.2014 № ММВ-7-3/558</a:t>
            </a:r>
            <a:r>
              <a:rPr lang="en-US" i="1" dirty="0" smtClean="0"/>
              <a:t>@ </a:t>
            </a:r>
            <a:r>
              <a:rPr lang="ru-RU" i="1" dirty="0"/>
              <a:t>«</a:t>
            </a:r>
            <a:r>
              <a:rPr lang="ru-RU" i="1" dirty="0" smtClean="0"/>
              <a:t>Об утверждении формы налоговой декларации по налогу на добавленную стоимость, порядка ее заполнения, а также формата предоставления в электронной </a:t>
            </a:r>
            <a:r>
              <a:rPr lang="ru-RU" i="1" dirty="0"/>
              <a:t>ф</a:t>
            </a:r>
            <a:r>
              <a:rPr lang="ru-RU" i="1" dirty="0" smtClean="0"/>
              <a:t>орме»</a:t>
            </a:r>
            <a:endParaRPr lang="ru-RU" i="1" dirty="0"/>
          </a:p>
          <a:p>
            <a:pPr algn="just"/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54014" y="497667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endParaRPr lang="ru-RU" dirty="0" smtClean="0">
              <a:solidFill>
                <a:srgbClr val="FF0000"/>
              </a:solidFill>
            </a:endParaRPr>
          </a:p>
          <a:p>
            <a:pPr lvl="0" algn="just"/>
            <a:endParaRPr lang="ru-RU" dirty="0">
              <a:solidFill>
                <a:srgbClr val="FF0000"/>
              </a:solidFill>
            </a:endParaRPr>
          </a:p>
          <a:p>
            <a:pPr lvl="0" algn="just"/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30" y="73164"/>
            <a:ext cx="669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17" y="5670920"/>
            <a:ext cx="11561070" cy="107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4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5732" y="224084"/>
            <a:ext cx="10902186" cy="723598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В каких случаях может заявить налоговые вычеты по НДС налогоплательщик УСН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9175" y="1384992"/>
            <a:ext cx="2371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сумме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366" y="1160168"/>
            <a:ext cx="6015316" cy="4708981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/>
              <a:t>Исчисленный НДС </a:t>
            </a:r>
            <a:r>
              <a:rPr lang="ru-RU" sz="2000" b="1" dirty="0">
                <a:solidFill>
                  <a:srgbClr val="0070C0"/>
                </a:solidFill>
              </a:rPr>
              <a:t>можно заявить к вычету в следующих случаях: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    - </a:t>
            </a:r>
            <a:r>
              <a:rPr lang="ru-RU" b="1" dirty="0">
                <a:solidFill>
                  <a:srgbClr val="0070C0"/>
                </a:solidFill>
              </a:rPr>
              <a:t>при отгрузке в счет авансов («обнуление» НДС с аванса); 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     - </a:t>
            </a:r>
            <a:r>
              <a:rPr lang="ru-RU" b="1" dirty="0">
                <a:solidFill>
                  <a:srgbClr val="0070C0"/>
                </a:solidFill>
              </a:rPr>
              <a:t>при возврате авансов и </a:t>
            </a:r>
            <a:r>
              <a:rPr lang="ru-RU" b="1" dirty="0" smtClean="0">
                <a:solidFill>
                  <a:srgbClr val="0070C0"/>
                </a:solidFill>
              </a:rPr>
              <a:t>расторжении (изменении </a:t>
            </a:r>
            <a:r>
              <a:rPr lang="ru-RU" b="1" dirty="0">
                <a:solidFill>
                  <a:srgbClr val="0070C0"/>
                </a:solidFill>
              </a:rPr>
              <a:t>условий) договора; 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    - </a:t>
            </a:r>
            <a:r>
              <a:rPr lang="ru-RU" b="1" dirty="0">
                <a:solidFill>
                  <a:srgbClr val="0070C0"/>
                </a:solidFill>
              </a:rPr>
              <a:t>при возврате покупателем товаров или отказа от товаров (работ, услуг);</a:t>
            </a:r>
          </a:p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    - </a:t>
            </a:r>
            <a:r>
              <a:rPr lang="ru-RU" b="1" dirty="0">
                <a:solidFill>
                  <a:srgbClr val="0070C0"/>
                </a:solidFill>
              </a:rPr>
              <a:t>при изменении цены отгруженных товаров (работ, услуг) в сторону уменьшения.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Вычет </a:t>
            </a:r>
            <a:r>
              <a:rPr lang="ru-RU" sz="2000" b="1" dirty="0">
                <a:solidFill>
                  <a:srgbClr val="0070C0"/>
                </a:solidFill>
              </a:rPr>
              <a:t>исчисленного НДС вправе заявить как налогоплательщик УСН, применяющий общую ставку 20%, 10%, так и применяющий специальные ставки 5%, 7%.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endParaRPr lang="ru-RU" b="1" dirty="0" smtClean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0969" y="1098613"/>
            <a:ext cx="5742976" cy="560153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b="1" dirty="0"/>
              <a:t>Предъявленный НДС </a:t>
            </a:r>
            <a:r>
              <a:rPr lang="ru-RU" sz="2000" b="1" dirty="0">
                <a:solidFill>
                  <a:srgbClr val="0070C0"/>
                </a:solidFill>
              </a:rPr>
              <a:t>при покупках, </a:t>
            </a:r>
            <a:r>
              <a:rPr lang="ru-RU" sz="2000" b="1" dirty="0" smtClean="0">
                <a:solidFill>
                  <a:srgbClr val="0070C0"/>
                </a:solidFill>
              </a:rPr>
              <a:t>при ввозе </a:t>
            </a:r>
            <a:r>
              <a:rPr lang="ru-RU" sz="2000" b="1" dirty="0">
                <a:solidFill>
                  <a:srgbClr val="0070C0"/>
                </a:solidFill>
              </a:rPr>
              <a:t>товаров в РФ и (или) при перечислении авансов продавцу за будущие покупки («входной» НДС). </a:t>
            </a:r>
          </a:p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    Этот </a:t>
            </a:r>
            <a:r>
              <a:rPr lang="ru-RU" sz="2000" b="1" dirty="0">
                <a:solidFill>
                  <a:srgbClr val="0070C0"/>
                </a:solidFill>
              </a:rPr>
              <a:t>вычет «входного» НДС вправе заявить к вычету налогоплательщик УСН, применяющий </a:t>
            </a:r>
            <a:r>
              <a:rPr lang="ru-RU" sz="2000" b="1" dirty="0" smtClean="0">
                <a:solidFill>
                  <a:srgbClr val="0070C0"/>
                </a:solidFill>
              </a:rPr>
              <a:t>только общеустановленную </a:t>
            </a:r>
            <a:r>
              <a:rPr lang="ru-RU" sz="2000" b="1" dirty="0">
                <a:solidFill>
                  <a:srgbClr val="0070C0"/>
                </a:solidFill>
              </a:rPr>
              <a:t>ставку НДС 20%, 10</a:t>
            </a:r>
            <a:r>
              <a:rPr lang="ru-RU" sz="2000" b="1" dirty="0" smtClean="0">
                <a:solidFill>
                  <a:srgbClr val="0070C0"/>
                </a:solidFill>
              </a:rPr>
              <a:t>%.</a:t>
            </a: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endParaRPr lang="ru-RU" b="1" dirty="0">
              <a:solidFill>
                <a:srgbClr val="0070C0"/>
              </a:solidFill>
            </a:endParaRPr>
          </a:p>
          <a:p>
            <a:pPr algn="just"/>
            <a:endParaRPr lang="ru-RU" b="1" dirty="0" smtClean="0">
              <a:solidFill>
                <a:srgbClr val="0070C0"/>
              </a:solidFill>
            </a:endParaRPr>
          </a:p>
          <a:p>
            <a:pPr algn="just"/>
            <a:r>
              <a:rPr lang="ru-RU" i="1" dirty="0" smtClean="0"/>
              <a:t>Справочно: право </a:t>
            </a:r>
            <a:r>
              <a:rPr lang="ru-RU" i="1" dirty="0"/>
              <a:t>на вычет «входного» НДС у налогоплательщика УСН, применяющего специальную ставку НДС 5% или 7%, или у налогоплательщика УСН, применяющего освобождение от уплаты НДС, отсутствует. В этом случае «входной» НДС включается в стоимость покупок и учитывается в расходах для УСН по мере учета в расходах стоимости покупок</a:t>
            </a:r>
            <a:r>
              <a:rPr lang="ru-RU" i="1" dirty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6" y="224084"/>
            <a:ext cx="669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44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993" y="96838"/>
            <a:ext cx="10901860" cy="700740"/>
          </a:xfrm>
          <a:solidFill>
            <a:schemeClr val="bg1"/>
          </a:solidFill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rgbClr val="0070C0"/>
                </a:solidFill>
              </a:rPr>
              <a:t>Общие положения по срокам, порядку сдачи отчетности и уплате для УСН-НДС с 2025 года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5175" y="1384992"/>
            <a:ext cx="1857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количеству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561" y="5062975"/>
            <a:ext cx="11999221" cy="132343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Отчетность по НДС (ежеквартальная) 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– </a:t>
            </a:r>
            <a:r>
              <a:rPr lang="ru-RU" sz="2000" u="sng" dirty="0" smtClean="0">
                <a:solidFill>
                  <a:srgbClr val="0070C0"/>
                </a:solidFill>
              </a:rPr>
              <a:t>не позднее 25-го числа</a:t>
            </a:r>
            <a:r>
              <a:rPr lang="ru-RU" sz="2000" dirty="0" smtClean="0">
                <a:solidFill>
                  <a:srgbClr val="0070C0"/>
                </a:solidFill>
              </a:rPr>
              <a:t> месяца, следующего за истекшим кварталом (ИП и ЮЛ).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  </a:t>
            </a:r>
            <a:r>
              <a:rPr lang="ru-RU" sz="2000" b="1" i="1" dirty="0" smtClean="0">
                <a:solidFill>
                  <a:srgbClr val="0070C0"/>
                </a:solidFill>
              </a:rPr>
              <a:t>Срок уплаты НДС  (ежемесячно)</a:t>
            </a:r>
          </a:p>
          <a:p>
            <a:r>
              <a:rPr lang="ru-RU" sz="2000" i="1" u="sng" dirty="0" smtClean="0">
                <a:solidFill>
                  <a:srgbClr val="0070C0"/>
                </a:solidFill>
              </a:rPr>
              <a:t>не позднее 28-го числа </a:t>
            </a:r>
            <a:r>
              <a:rPr lang="ru-RU" sz="2000" i="1" dirty="0" smtClean="0">
                <a:solidFill>
                  <a:srgbClr val="0070C0"/>
                </a:solidFill>
              </a:rPr>
              <a:t>равными долями в течение 3-х месяцев, следующих за истекшим кварталом. </a:t>
            </a:r>
            <a:endParaRPr lang="ru-RU" sz="20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08561" y="1051158"/>
            <a:ext cx="12055365" cy="1938992"/>
          </a:xfrm>
          <a:prstGeom prst="rect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Отчетность по УСН (ежегодная):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 - </a:t>
            </a:r>
            <a:r>
              <a:rPr lang="ru-RU" sz="2000" u="sng" dirty="0" smtClean="0">
                <a:solidFill>
                  <a:srgbClr val="0070C0"/>
                </a:solidFill>
              </a:rPr>
              <a:t>ЮЛ – не позднее 25 </a:t>
            </a:r>
            <a:r>
              <a:rPr lang="ru-RU" sz="2000" u="sng" dirty="0">
                <a:solidFill>
                  <a:srgbClr val="0070C0"/>
                </a:solidFill>
              </a:rPr>
              <a:t>марта года</a:t>
            </a:r>
            <a:r>
              <a:rPr lang="ru-RU" sz="2000" dirty="0">
                <a:solidFill>
                  <a:srgbClr val="0070C0"/>
                </a:solidFill>
              </a:rPr>
              <a:t>, следующего за истекшим налоговым </a:t>
            </a:r>
            <a:r>
              <a:rPr lang="ru-RU" sz="2000" dirty="0" smtClean="0">
                <a:solidFill>
                  <a:srgbClr val="0070C0"/>
                </a:solidFill>
              </a:rPr>
              <a:t>периодом (годом);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 - </a:t>
            </a:r>
            <a:r>
              <a:rPr lang="ru-RU" sz="2000" u="sng" dirty="0" smtClean="0">
                <a:solidFill>
                  <a:srgbClr val="0070C0"/>
                </a:solidFill>
              </a:rPr>
              <a:t>ИП – не позднее 25 апреля года</a:t>
            </a:r>
            <a:r>
              <a:rPr lang="ru-RU" sz="2000" u="sng" dirty="0">
                <a:solidFill>
                  <a:srgbClr val="0070C0"/>
                </a:solidFill>
              </a:rPr>
              <a:t>, </a:t>
            </a:r>
            <a:r>
              <a:rPr lang="ru-RU" sz="2000" dirty="0">
                <a:solidFill>
                  <a:srgbClr val="0070C0"/>
                </a:solidFill>
              </a:rPr>
              <a:t>следующего за истекшим налоговым </a:t>
            </a:r>
            <a:r>
              <a:rPr lang="ru-RU" sz="2000" dirty="0" smtClean="0">
                <a:solidFill>
                  <a:srgbClr val="0070C0"/>
                </a:solidFill>
              </a:rPr>
              <a:t>периодом</a:t>
            </a:r>
            <a:r>
              <a:rPr lang="ru-RU" sz="2000" dirty="0">
                <a:solidFill>
                  <a:srgbClr val="0070C0"/>
                </a:solidFill>
              </a:rPr>
              <a:t> (</a:t>
            </a:r>
            <a:r>
              <a:rPr lang="ru-RU" sz="2000" dirty="0" smtClean="0">
                <a:solidFill>
                  <a:srgbClr val="0070C0"/>
                </a:solidFill>
              </a:rPr>
              <a:t>годом);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   </a:t>
            </a:r>
            <a:r>
              <a:rPr lang="ru-RU" sz="2000" b="1" i="1" dirty="0" smtClean="0">
                <a:solidFill>
                  <a:srgbClr val="0070C0"/>
                </a:solidFill>
              </a:rPr>
              <a:t>Срок </a:t>
            </a:r>
            <a:r>
              <a:rPr lang="ru-RU" sz="2000" b="1" i="1" dirty="0">
                <a:solidFill>
                  <a:srgbClr val="0070C0"/>
                </a:solidFill>
              </a:rPr>
              <a:t>уплаты </a:t>
            </a:r>
            <a:r>
              <a:rPr lang="ru-RU" sz="2000" b="1" i="1" dirty="0" smtClean="0">
                <a:solidFill>
                  <a:srgbClr val="0070C0"/>
                </a:solidFill>
              </a:rPr>
              <a:t>налога:</a:t>
            </a:r>
          </a:p>
          <a:p>
            <a:r>
              <a:rPr lang="ru-RU" sz="2000" i="1" dirty="0" smtClean="0">
                <a:solidFill>
                  <a:srgbClr val="0070C0"/>
                </a:solidFill>
              </a:rPr>
              <a:t>ЮЛ - не </a:t>
            </a:r>
            <a:r>
              <a:rPr lang="ru-RU" sz="2000" i="1" dirty="0">
                <a:solidFill>
                  <a:srgbClr val="0070C0"/>
                </a:solidFill>
              </a:rPr>
              <a:t>позднее </a:t>
            </a:r>
            <a:r>
              <a:rPr lang="ru-RU" sz="2000" i="1" u="sng" dirty="0" smtClean="0">
                <a:solidFill>
                  <a:srgbClr val="0070C0"/>
                </a:solidFill>
              </a:rPr>
              <a:t>28 </a:t>
            </a:r>
            <a:r>
              <a:rPr lang="ru-RU" sz="2000" i="1" u="sng" dirty="0">
                <a:solidFill>
                  <a:srgbClr val="0070C0"/>
                </a:solidFill>
              </a:rPr>
              <a:t>марта года</a:t>
            </a:r>
            <a:r>
              <a:rPr lang="ru-RU" sz="2000" i="1" dirty="0">
                <a:solidFill>
                  <a:srgbClr val="0070C0"/>
                </a:solidFill>
              </a:rPr>
              <a:t>, следующего за истекшим налоговым </a:t>
            </a:r>
            <a:r>
              <a:rPr lang="ru-RU" sz="2000" i="1" dirty="0" smtClean="0">
                <a:solidFill>
                  <a:srgbClr val="0070C0"/>
                </a:solidFill>
              </a:rPr>
              <a:t>периодом (</a:t>
            </a:r>
            <a:r>
              <a:rPr lang="ru-RU" sz="2000" i="1" dirty="0">
                <a:solidFill>
                  <a:srgbClr val="0070C0"/>
                </a:solidFill>
              </a:rPr>
              <a:t>годом)</a:t>
            </a:r>
            <a:r>
              <a:rPr lang="ru-RU" sz="2000" i="1" dirty="0" smtClean="0">
                <a:solidFill>
                  <a:srgbClr val="0070C0"/>
                </a:solidFill>
              </a:rPr>
              <a:t>;</a:t>
            </a:r>
            <a:endParaRPr lang="ru-RU" sz="2000" i="1" dirty="0">
              <a:solidFill>
                <a:srgbClr val="0070C0"/>
              </a:solidFill>
            </a:endParaRPr>
          </a:p>
          <a:p>
            <a:r>
              <a:rPr lang="ru-RU" sz="2000" i="1" dirty="0" smtClean="0">
                <a:solidFill>
                  <a:srgbClr val="0070C0"/>
                </a:solidFill>
              </a:rPr>
              <a:t>ИП - не </a:t>
            </a:r>
            <a:r>
              <a:rPr lang="ru-RU" sz="2000" i="1" dirty="0">
                <a:solidFill>
                  <a:srgbClr val="0070C0"/>
                </a:solidFill>
              </a:rPr>
              <a:t>позднее </a:t>
            </a:r>
            <a:r>
              <a:rPr lang="ru-RU" sz="2000" i="1" u="sng" dirty="0">
                <a:solidFill>
                  <a:srgbClr val="0070C0"/>
                </a:solidFill>
              </a:rPr>
              <a:t>28 апреля года</a:t>
            </a:r>
            <a:r>
              <a:rPr lang="ru-RU" sz="2000" i="1" dirty="0">
                <a:solidFill>
                  <a:srgbClr val="0070C0"/>
                </a:solidFill>
              </a:rPr>
              <a:t>, следующего за истекшим налоговым </a:t>
            </a:r>
            <a:r>
              <a:rPr lang="ru-RU" sz="2000" i="1" dirty="0" smtClean="0">
                <a:solidFill>
                  <a:srgbClr val="0070C0"/>
                </a:solidFill>
              </a:rPr>
              <a:t>периодом (</a:t>
            </a:r>
            <a:r>
              <a:rPr lang="ru-RU" sz="2000" i="1" dirty="0">
                <a:solidFill>
                  <a:srgbClr val="0070C0"/>
                </a:solidFill>
              </a:rPr>
              <a:t>годом)</a:t>
            </a:r>
            <a:r>
              <a:rPr lang="ru-RU" sz="2000" i="1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6633" y="3165266"/>
            <a:ext cx="11999220" cy="163121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Уведомление </a:t>
            </a:r>
            <a:r>
              <a:rPr lang="ru-RU" sz="2000" b="1" dirty="0"/>
              <a:t>об </a:t>
            </a:r>
            <a:r>
              <a:rPr lang="ru-RU" sz="2000" b="1" dirty="0" smtClean="0"/>
              <a:t>исчисленной сумме налога - авансовые платежи по УСН (ежеквартально):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– сдается </a:t>
            </a:r>
            <a:r>
              <a:rPr lang="ru-RU" sz="2000" u="sng" dirty="0" smtClean="0">
                <a:solidFill>
                  <a:srgbClr val="0070C0"/>
                </a:solidFill>
              </a:rPr>
              <a:t>не позднее </a:t>
            </a:r>
            <a:r>
              <a:rPr lang="ru-RU" sz="2000" u="sng" dirty="0">
                <a:solidFill>
                  <a:srgbClr val="0070C0"/>
                </a:solidFill>
              </a:rPr>
              <a:t>25-числа месяца</a:t>
            </a:r>
            <a:r>
              <a:rPr lang="ru-RU" sz="2000" dirty="0">
                <a:solidFill>
                  <a:srgbClr val="0070C0"/>
                </a:solidFill>
              </a:rPr>
              <a:t>, следующего за истекшим отчетным </a:t>
            </a:r>
            <a:r>
              <a:rPr lang="ru-RU" sz="2000" dirty="0" smtClean="0">
                <a:solidFill>
                  <a:srgbClr val="0070C0"/>
                </a:solidFill>
              </a:rPr>
              <a:t>периодом (кварталом).</a:t>
            </a:r>
            <a:endParaRPr lang="ru-RU" sz="2000" dirty="0">
              <a:solidFill>
                <a:srgbClr val="0070C0"/>
              </a:solidFill>
            </a:endParaRPr>
          </a:p>
          <a:p>
            <a:r>
              <a:rPr lang="ru-RU" sz="2000" dirty="0">
                <a:solidFill>
                  <a:srgbClr val="0070C0"/>
                </a:solidFill>
              </a:rPr>
              <a:t>– </a:t>
            </a:r>
            <a:r>
              <a:rPr lang="ru-RU" sz="2000" dirty="0" smtClean="0">
                <a:solidFill>
                  <a:srgbClr val="0070C0"/>
                </a:solidFill>
              </a:rPr>
              <a:t>уплачивается </a:t>
            </a:r>
            <a:r>
              <a:rPr lang="ru-RU" sz="2000" u="sng" dirty="0">
                <a:solidFill>
                  <a:srgbClr val="0070C0"/>
                </a:solidFill>
              </a:rPr>
              <a:t>не позднее 28-го числа месяца</a:t>
            </a:r>
            <a:r>
              <a:rPr lang="ru-RU" sz="2000" dirty="0">
                <a:solidFill>
                  <a:srgbClr val="0070C0"/>
                </a:solidFill>
              </a:rPr>
              <a:t>, следующего за истекшим отчетным </a:t>
            </a:r>
            <a:r>
              <a:rPr lang="ru-RU" sz="2000" dirty="0" smtClean="0">
                <a:solidFill>
                  <a:srgbClr val="0070C0"/>
                </a:solidFill>
              </a:rPr>
              <a:t>периодом (кварталом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1" y="96838"/>
            <a:ext cx="66516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06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26562</TotalTime>
  <Words>1685</Words>
  <Application>Microsoft Office PowerPoint</Application>
  <PresentationFormat>Произвольный</PresentationFormat>
  <Paragraphs>180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Изменения законодательства с 01.01.2025 в части УСН  (от 12.07.2024 176-ФЗ)</vt:lpstr>
      <vt:lpstr>Условия для применения УСН с 01.01.2025 </vt:lpstr>
      <vt:lpstr>Как правильно учитывать и определять размер дохода  в целях сохранения УСН и возможного НДС с 01.01.2025</vt:lpstr>
      <vt:lpstr>Особенности применения ставок по НДС для плательщиков УСН с 01.01.2025 </vt:lpstr>
      <vt:lpstr>Обязанность исчислить НДС и оформить документы</vt:lpstr>
      <vt:lpstr>Регистрация счета-фактуры в книге продаж и книге покупок</vt:lpstr>
      <vt:lpstr>Состав декларации по НДС</vt:lpstr>
      <vt:lpstr>В каких случаях может заявить налоговые вычеты по НДС налогоплательщик УСН </vt:lpstr>
      <vt:lpstr>Общие положения по срокам, порядку сдачи отчетности и уплате для УСН-НДС с 2025 года</vt:lpstr>
      <vt:lpstr>Сроки предоставления отчетности и уплата для УСН-НДС с 2025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Семенов Максим Николаевич</dc:creator>
  <cp:lastModifiedBy>Василенко Олеся Александровна</cp:lastModifiedBy>
  <cp:revision>349</cp:revision>
  <cp:lastPrinted>2024-11-19T05:25:46Z</cp:lastPrinted>
  <dcterms:created xsi:type="dcterms:W3CDTF">2023-04-21T08:49:15Z</dcterms:created>
  <dcterms:modified xsi:type="dcterms:W3CDTF">2024-11-19T05:32:24Z</dcterms:modified>
</cp:coreProperties>
</file>