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58" r:id="rId2"/>
  </p:sldMasterIdLst>
  <p:notesMasterIdLst>
    <p:notesMasterId r:id="rId20"/>
  </p:notesMasterIdLst>
  <p:handoutMasterIdLst>
    <p:handoutMasterId r:id="rId21"/>
  </p:handoutMasterIdLst>
  <p:sldIdLst>
    <p:sldId id="449" r:id="rId3"/>
    <p:sldId id="450" r:id="rId4"/>
    <p:sldId id="464" r:id="rId5"/>
    <p:sldId id="472" r:id="rId6"/>
    <p:sldId id="476" r:id="rId7"/>
    <p:sldId id="477" r:id="rId8"/>
    <p:sldId id="479" r:id="rId9"/>
    <p:sldId id="487" r:id="rId10"/>
    <p:sldId id="488" r:id="rId11"/>
    <p:sldId id="490" r:id="rId12"/>
    <p:sldId id="486" r:id="rId13"/>
    <p:sldId id="492" r:id="rId14"/>
    <p:sldId id="478" r:id="rId15"/>
    <p:sldId id="481" r:id="rId16"/>
    <p:sldId id="482" r:id="rId17"/>
    <p:sldId id="483" r:id="rId18"/>
    <p:sldId id="484" r:id="rId19"/>
  </p:sldIdLst>
  <p:sldSz cx="12190413" cy="6859588"/>
  <p:notesSz cx="6808788" cy="9940925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F4E"/>
    <a:srgbClr val="B91403"/>
    <a:srgbClr val="D44912"/>
    <a:srgbClr val="2B953F"/>
    <a:srgbClr val="DDDDDD"/>
    <a:srgbClr val="669900"/>
    <a:srgbClr val="F68D36"/>
    <a:srgbClr val="F5801F"/>
    <a:srgbClr val="F6903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77" autoAdjust="0"/>
    <p:restoredTop sz="99536" autoAdjust="0"/>
  </p:normalViewPr>
  <p:slideViewPr>
    <p:cSldViewPr>
      <p:cViewPr>
        <p:scale>
          <a:sx n="90" d="100"/>
          <a:sy n="90" d="100"/>
        </p:scale>
        <p:origin x="-1752" y="-678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9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9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9" y="1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1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9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2075" y="746125"/>
            <a:ext cx="6624638" cy="37274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8106" indent="-287735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50936" indent="-23018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11311" indent="-23018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71683" indent="-230187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32056" indent="-230187" defTabSz="104863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92431" indent="-230187" defTabSz="104863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2806" indent="-230187" defTabSz="104863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3182" indent="-230187" defTabSz="1048631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8631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48631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903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3863" y="1243013"/>
            <a:ext cx="5961062" cy="33543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A9E22B-BF30-41F2-ACA8-767A45C62540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9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65A85-DE2C-41C8-9309-44B013034F24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535AE-7C24-402B-A0B9-6843D931D791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608C9-5B5E-4C8C-8864-179A808613E9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6" y="2130922"/>
            <a:ext cx="10361851" cy="147036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C71B0-4C2E-4DEE-80CA-081653F3D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02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A9FC8E-A888-4E4B-A2FA-91D89D49F7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34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1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1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72820-5006-406D-8235-D22A3FD778F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49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9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5" y="1600579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6BBA-7B93-45DC-8020-E761C9B065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43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5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2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4" y="1535475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4" y="2175382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3934E-6D62-4FF9-92CD-32B8E477B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728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50CA6-EFE0-4284-A1B8-DF0D23C7AA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686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BF613-AF95-4C54-A582-A6CD6DF56D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006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2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1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2BD9E-74D8-4B35-9909-7BCE5D347E9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8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74160-9FDE-4DD8-982A-4F7639B487F7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1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6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AA4F4-4635-4041-9F41-E7EF82C2C0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299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1F4CE-75BB-450B-99B8-D695EC5B764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85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1" y="274704"/>
            <a:ext cx="2742844" cy="585288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6" y="274704"/>
            <a:ext cx="8025357" cy="585288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0853B2-6C15-4B01-9F68-3FFAACA31C0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96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3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6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6" y="4590532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EE470-045D-4136-AE83-DE3B72E45FB5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28B12-7D13-422B-A5C9-9631C6AD5300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1" y="365211"/>
            <a:ext cx="10514231" cy="132587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8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6" y="1681558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6" y="2505656"/>
            <a:ext cx="5182513" cy="3685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18F42-8A6A-47DF-8EC5-E6A745BE7610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397D75-9245-42E2-B098-90A8A6E5E45B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82603-F39A-4C54-850F-7234E9BD370F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0" y="2057885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99201-EF24-4AF6-9EA5-8F30C6D35A77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80" y="2057885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6D348-AB16-427A-A1AE-B4C4A16969CC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6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6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17E92-9557-437F-91EB-A36DD133DF37}" type="datetime1">
              <a:rPr lang="ru-RU" smtClean="0"/>
              <a:pPr/>
              <a:t>27.03.2024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2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9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94A89-538D-4BCB-8E14-2697427E23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3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  <p:sldLayoutId id="2147483770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751043" y="6263235"/>
            <a:ext cx="10655753" cy="597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>
            <a:spAutoFit/>
          </a:bodyPr>
          <a:lstStyle/>
          <a:p>
            <a:pPr algn="ctr" defTabSz="104268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2024</a:t>
            </a:r>
          </a:p>
          <a:p>
            <a:pPr algn="ctr" defTabSz="1042688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>
              <a:solidFill>
                <a:schemeClr val="bg1">
                  <a:lumMod val="5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2417" y="1917626"/>
            <a:ext cx="10424106" cy="3724096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ru-RU" sz="2800" b="1" dirty="0" smtClean="0">
              <a:solidFill>
                <a:srgbClr val="0070C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налоговых льготах, действующих при налогообложении имущества за налоговый период 2023 </a:t>
            </a:r>
            <a:r>
              <a:rPr lang="ru-RU" sz="3200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dirty="0" smtClean="0">
              <a:solidFill>
                <a:srgbClr val="485068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 smtClean="0">
              <a:solidFill>
                <a:srgbClr val="485068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</a:t>
            </a:r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налоговый </a:t>
            </a:r>
          </a:p>
          <a:p>
            <a:pPr algn="r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инспектор отдела налогообложения </a:t>
            </a:r>
          </a:p>
          <a:p>
            <a:pPr algn="r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 и доходов физических лиц </a:t>
            </a:r>
          </a:p>
          <a:p>
            <a:pPr algn="r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администрирования страховых взносов</a:t>
            </a:r>
          </a:p>
          <a:p>
            <a:pPr algn="r"/>
            <a:endParaRPr lang="ru-RU" dirty="0" smtClean="0">
              <a:solidFill>
                <a:srgbClr val="485068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rgbClr val="485068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М.Р.Литвинова</a:t>
            </a:r>
            <a:endParaRPr lang="ru-RU" dirty="0">
              <a:solidFill>
                <a:srgbClr val="485068">
                  <a:lumMod val="75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9DBC35E-48E7-462C-9C9D-0CBCE2EA9228}"/>
              </a:ext>
            </a:extLst>
          </p:cNvPr>
          <p:cNvSpPr/>
          <p:nvPr/>
        </p:nvSpPr>
        <p:spPr>
          <a:xfrm rot="16200000">
            <a:off x="-1569812" y="3884695"/>
            <a:ext cx="3364819" cy="23774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77244B79-61B0-4DBC-816D-C65406D31146}"/>
              </a:ext>
            </a:extLst>
          </p:cNvPr>
          <p:cNvSpPr/>
          <p:nvPr/>
        </p:nvSpPr>
        <p:spPr>
          <a:xfrm>
            <a:off x="6395167" y="6662773"/>
            <a:ext cx="5795246" cy="19681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Изображение 10" descr="FNS_vizitka_for_rukovodstv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8840" y="574071"/>
            <a:ext cx="1440157" cy="1498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780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26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Новая льгота с 01.01.2022</a:t>
            </a:r>
            <a:endParaRPr lang="ru-RU" sz="26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51642" y="2282646"/>
            <a:ext cx="4248472" cy="147732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граждане, призванные на военную службу по мобилизации в Вооруженные Силы Российской Федерации, а также участники специальной военной операции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66813" y="2373238"/>
            <a:ext cx="1800200" cy="12961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100%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912011" y="1845618"/>
            <a:ext cx="3960440" cy="25853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за автомобили легковые независимо от мощности двигателя, мотоциклы и мотороллеры независимо от мощности двигателя, снегоходы и мотосани с мощностью двигателя до 50 лошадиных сил включительно, моторные лодки с мощностью двигателя до 50 лошадиных сил включительно</a:t>
            </a:r>
            <a:endParaRPr lang="ru-RU" b="1" dirty="0"/>
          </a:p>
        </p:txBody>
      </p:sp>
      <p:cxnSp>
        <p:nvCxnSpPr>
          <p:cNvPr id="18" name="Прямая со стрелкой 17"/>
          <p:cNvCxnSpPr>
            <a:stCxn id="13" idx="6"/>
          </p:cNvCxnSpPr>
          <p:nvPr/>
        </p:nvCxnSpPr>
        <p:spPr>
          <a:xfrm>
            <a:off x="2267013" y="3021310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2" idx="3"/>
          </p:cNvCxnSpPr>
          <p:nvPr/>
        </p:nvCxnSpPr>
        <p:spPr>
          <a:xfrm>
            <a:off x="7200114" y="3021310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-421746" y="919308"/>
            <a:ext cx="12925664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-25473" y="753036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ВЫЧЕТ ПО ЗЕМЕЛЬНОМУ НАЛОГУ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550" y="837506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 Герои Советского Союза, Герои Российской Федерации, полные кавалеры ордена Славы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3956" y="1629594"/>
            <a:ext cx="5040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 инвалиды I и II групп инвалидности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90550" y="2081833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 инвалиды с детства, дети-инвалиды</a:t>
            </a:r>
          </a:p>
          <a:p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23956" y="2509994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ветераны и инвалиды Великой Отечественной войны, а также ветераны и инвалиды боевых действий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87752" y="5950074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физические лица, имеющих трех и более несовершеннолетних детей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311230" y="909514"/>
            <a:ext cx="5040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физические лица, относящиеся к коренным малочисленным народам Севера, Сибири и Дальнего Востока Российской Федерации, а также общины таких народов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09039" y="3458279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пенсионеры, получающие пенсии, назначаемые в порядке, установленном пенсионным законодательством, а также лица, достигшие возраста 60 и 55 лет (соответственно мужчины и женщины), которым в соответствии с законодательством Российской Федерации выплачивается ежемесячное пожизненное содержание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6383238" y="2205658"/>
            <a:ext cx="50405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физические лица, принимавшие в составе подразделений особого риска непосредственное участие в испытаниях ядерного и термоядерного оружия, ликвидации аварий ядерных установок на средствах вооружения и военных объектах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383238" y="4150829"/>
            <a:ext cx="50405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физические лица, соответствующие условиям, необходимым для назначения пенсии в соответствии с законодательством Российской Федерации, действовавшим на 31 декабря 2018 года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0" y="981522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ЗАЯВЛЕНИЕ НА НАЛОГОВУЮ ЛЬГОТУ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02918" y="1053530"/>
            <a:ext cx="6408712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через «Личный кабинет налогоплательщика» (для пользователей Личного кабинета налогоплательщика)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4926" y="2637706"/>
            <a:ext cx="5040560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почтовым сообщением в налоговую инспекцию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646934" y="4005858"/>
            <a:ext cx="5040560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путем личного обращения в любую налоговую инспекцию</a:t>
            </a:r>
            <a:endParaRPr lang="ru-RU" sz="2200" b="1" dirty="0">
              <a:solidFill>
                <a:schemeClr val="bg1"/>
              </a:solidFill>
            </a:endParaRPr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566" y="1269554"/>
            <a:ext cx="28384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211" name="Picture 3" descr="C:\Users\марина\Downloads\logo_company_968x544_23_pochtai.jpg"/>
          <p:cNvPicPr>
            <a:picLocks noChangeAspect="1" noChangeArrowheads="1"/>
          </p:cNvPicPr>
          <p:nvPr/>
        </p:nvPicPr>
        <p:blipFill>
          <a:blip r:embed="rId5" cstate="print"/>
          <a:srcRect l="17988" t="22222" r="17971" b="22191"/>
          <a:stretch>
            <a:fillRect/>
          </a:stretch>
        </p:blipFill>
        <p:spPr bwMode="auto">
          <a:xfrm>
            <a:off x="262558" y="2637706"/>
            <a:ext cx="3024336" cy="1008112"/>
          </a:xfrm>
          <a:prstGeom prst="rect">
            <a:avLst/>
          </a:prstGeom>
          <a:noFill/>
        </p:spPr>
      </p:pic>
      <p:pic>
        <p:nvPicPr>
          <p:cNvPr id="94215" name="Picture 7" descr="Налоговая инспекция информирует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566" y="3933850"/>
            <a:ext cx="2952328" cy="1269554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646934" y="5662042"/>
            <a:ext cx="5040560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через уполномоченный МФЦ</a:t>
            </a:r>
            <a:endParaRPr lang="ru-RU" sz="2200" b="1" dirty="0">
              <a:solidFill>
                <a:schemeClr val="bg1"/>
              </a:solidFill>
            </a:endParaRPr>
          </a:p>
        </p:txBody>
      </p:sp>
      <p:pic>
        <p:nvPicPr>
          <p:cNvPr id="94217" name="Picture 9" descr="Новости центра - МФЦ Пермского края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565" y="5334894"/>
            <a:ext cx="3024337" cy="13352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print"/>
          <a:srcRect t="17904" r="5247" b="24670"/>
          <a:stretch>
            <a:fillRect/>
          </a:stretch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9767614" y="3501802"/>
            <a:ext cx="2134767" cy="9361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/>
          <a:srcRect l="18367" t="14270" r="14975" b="16483"/>
          <a:stretch>
            <a:fillRect/>
          </a:stretch>
        </p:blipFill>
        <p:spPr bwMode="auto">
          <a:xfrm>
            <a:off x="0" y="0"/>
            <a:ext cx="121904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334566" y="5590034"/>
            <a:ext cx="2592288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print"/>
          <a:srcRect l="20335" t="14997" r="29799" b="15756"/>
          <a:stretch>
            <a:fillRect/>
          </a:stretch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print"/>
          <a:srcRect l="20335" t="14441" r="24934" b="6460"/>
          <a:stretch>
            <a:fillRect/>
          </a:stretch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 l="19154" t="17904" r="20996" b="12312"/>
          <a:stretch>
            <a:fillRect/>
          </a:stretch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-169490" y="765225"/>
            <a:ext cx="12431091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45418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10630" y="1701602"/>
            <a:ext cx="10441160" cy="28803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Льготами по налогам и сборам признаются предоставляемые отдельным категориям налогоплательщиков и плательщиков сборов предусмотренные законодательством о налогах и сборах преимущества по сравнению с другими налогоплательщиками или плательщиками сборов, включая возможность не уплачивать налог или сбор либо уплачивать их в меньшем размере.</a:t>
            </a:r>
          </a:p>
          <a:p>
            <a:pPr algn="ctr"/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14886" y="189434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СТАТЬЯ 56 НАЛОГОВОГО КОДЕКСА РОССИЙСКОЙ ФЕДЕРАЦИИ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30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-241498" y="765225"/>
            <a:ext cx="12503099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45418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910630" y="1701602"/>
            <a:ext cx="10441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b="1" dirty="0" smtClean="0"/>
          </a:p>
          <a:p>
            <a:pPr algn="ctr"/>
            <a:r>
              <a:rPr lang="ru-RU" sz="2200" b="1" dirty="0" smtClean="0"/>
              <a:t>Федеральные льготы</a:t>
            </a:r>
          </a:p>
          <a:p>
            <a:pPr algn="ctr"/>
            <a:endParaRPr lang="ru-RU" sz="2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95006" y="132255"/>
            <a:ext cx="68407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rgbClr val="002060"/>
                </a:solidFill>
              </a:rPr>
              <a:t>ВИДЫ НАЛОГОВЫХ ЛЬГОТ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0630" y="2637706"/>
            <a:ext cx="10441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b="1" dirty="0" smtClean="0"/>
          </a:p>
          <a:p>
            <a:pPr algn="ctr"/>
            <a:r>
              <a:rPr lang="ru-RU" sz="2200" b="1" dirty="0" smtClean="0"/>
              <a:t>Региональные льготы</a:t>
            </a:r>
          </a:p>
          <a:p>
            <a:pPr algn="ctr"/>
            <a:endParaRPr lang="ru-RU" sz="22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10630" y="3717826"/>
            <a:ext cx="10441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200" b="1" dirty="0" smtClean="0"/>
          </a:p>
          <a:p>
            <a:pPr algn="ctr"/>
            <a:r>
              <a:rPr lang="ru-RU" sz="2200" b="1" dirty="0" smtClean="0"/>
              <a:t>Местные льготы</a:t>
            </a:r>
          </a:p>
          <a:p>
            <a:pPr algn="ctr"/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93130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ПО НАЛОГУ НА ИМУЩЕСТВО ФИЗИЧЕСКИХ ЛИЦ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0550" y="837506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Герои Советского Союза и Герои Российской Федерации, а также лица, награжденные орденом Славы трех степеней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90550" y="1773610"/>
            <a:ext cx="5040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инвалиды I и II групп инвалидности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90550" y="2133650"/>
            <a:ext cx="5040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инвалиды с детства, дети-инвалиды</a:t>
            </a:r>
          </a:p>
          <a:p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90550" y="2637706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участники гражданской войны и Великой Отечественной войны, других боевых операций по защите СССР из числа военнослужащих, проходивших службу в воинских частях, штабах и учреждениях, входивших в состав действующей армии, и бывших партизан, а также ветераны боевых действий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90550" y="4653930"/>
            <a:ext cx="50405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военнослужащие, а также граждане, уволенные с военной службы по достижении предельного возраста пребывания на военной службе, состоянию здоровья или в связи с организационно-штатными мероприятиями, имеющие общую продолжительность военной службы 20 лет и более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35166" y="756945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пенсионеры, получающие пенсии, назначаемые в порядке, установленном пенсионным законодательством, а также лица, достигшие возраста 60 и 55 лет (соответственно мужчины и женщины), которым в соответствии с законодательством Российской Федерации выплачивается ежемесячное пожизненное содержание</a:t>
            </a:r>
            <a:endParaRPr lang="ru-RU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719944" y="3176602"/>
            <a:ext cx="50405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физические лица, соответствующие условиям, необходимым для назначения пенсии в соответствии с законодательством Российской Федерации, действовавшим на 31 декабря 2018 года (с 01.01.2019 года)</a:t>
            </a:r>
            <a:endParaRPr lang="ru-RU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735166" y="4788420"/>
            <a:ext cx="50405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b="1" dirty="0" smtClean="0"/>
              <a:t>  родители и супруги военнослужащих и государственных служащих, погибших при исполнении служебных обязанностей</a:t>
            </a:r>
            <a:endParaRPr lang="ru-RU" b="1" dirty="0"/>
          </a:p>
        </p:txBody>
      </p:sp>
      <p:sp>
        <p:nvSpPr>
          <p:cNvPr id="16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0" y="753036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-25473" y="981522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ДЛЯ ИНДИВИДУАЛЬНЫХ ПРЕДПРИНИМАТЕЛЕЙ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62558" y="1485578"/>
            <a:ext cx="5040560" cy="43088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упрощенная система налогообложения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27254" y="1485578"/>
            <a:ext cx="5184576" cy="43088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патентная система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62558" y="2709714"/>
            <a:ext cx="5040560" cy="43088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единый сельскохозяйственный налог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34766" y="4581922"/>
            <a:ext cx="7848872" cy="92333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b="1" dirty="0" smtClean="0"/>
              <a:t>Исключение: </a:t>
            </a:r>
            <a:r>
              <a:rPr lang="ru-RU" dirty="0" smtClean="0"/>
              <a:t>объекты налогообложения, включенные в перечень, определяемый в соответствии с пунктом 7 статьи 378.2  Налогового кодекса Российской Федерации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527254" y="2637706"/>
            <a:ext cx="5184576" cy="76944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chemeClr val="bg1"/>
                </a:solidFill>
              </a:rPr>
              <a:t>автоматизированная упрощенная система налогообложения</a:t>
            </a:r>
            <a:endParaRPr lang="ru-RU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-25473" y="981522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01381" y="6859588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ОБЪЕКТЫ ЛЬГОТИРОВАНИЯ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0870" y="1125538"/>
            <a:ext cx="2952328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квартира, часть квартиры или комната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98862" y="2925738"/>
            <a:ext cx="3528392" cy="156966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помещение или сооружение, указанные в подпункте 14 пункта 1 статьи 407 НК РФ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047534" y="1197546"/>
            <a:ext cx="2854847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жилой дом или часть жилого дома</a:t>
            </a:r>
          </a:p>
        </p:txBody>
      </p:sp>
      <p:pic>
        <p:nvPicPr>
          <p:cNvPr id="70658" name="Picture 2" descr="C:\Users\марина\Downloads\pngtree-isometric-baby-room-illustrated-in-vector-png-image_2339579.jpg"/>
          <p:cNvPicPr>
            <a:picLocks noChangeAspect="1" noChangeArrowheads="1"/>
          </p:cNvPicPr>
          <p:nvPr/>
        </p:nvPicPr>
        <p:blipFill>
          <a:blip r:embed="rId4" cstate="print"/>
          <a:srcRect t="5000" b="10000"/>
          <a:stretch>
            <a:fillRect/>
          </a:stretch>
        </p:blipFill>
        <p:spPr bwMode="auto">
          <a:xfrm>
            <a:off x="622598" y="1125538"/>
            <a:ext cx="1872208" cy="1152128"/>
          </a:xfrm>
          <a:prstGeom prst="rect">
            <a:avLst/>
          </a:prstGeom>
          <a:noFill/>
        </p:spPr>
      </p:pic>
      <p:pic>
        <p:nvPicPr>
          <p:cNvPr id="70659" name="Picture 3" descr="C:\Users\марина\Downloads\1655396056_7-beolin-club-p-sinii-dom-risunok-krasivo-8.jpg"/>
          <p:cNvPicPr>
            <a:picLocks noChangeAspect="1" noChangeArrowheads="1"/>
          </p:cNvPicPr>
          <p:nvPr/>
        </p:nvPicPr>
        <p:blipFill>
          <a:blip r:embed="rId5" cstate="print"/>
          <a:srcRect l="11188" t="7583" r="12297" b="11320"/>
          <a:stretch>
            <a:fillRect/>
          </a:stretch>
        </p:blipFill>
        <p:spPr bwMode="auto">
          <a:xfrm>
            <a:off x="6527254" y="981522"/>
            <a:ext cx="2088232" cy="1440160"/>
          </a:xfrm>
          <a:prstGeom prst="rect">
            <a:avLst/>
          </a:prstGeom>
          <a:noFill/>
        </p:spPr>
      </p:pic>
      <p:pic>
        <p:nvPicPr>
          <p:cNvPr id="70663" name="Picture 7" descr="https://img.freepik.com/free-vector/art-studio-classroom-with-easels-paints-and-brushes-on-shelves-bust-and-paintings-on-wall_107791-6641.jpg?t=st=1674399484~exp=1674400084~hmac=d502ac8b2a5b7299b23ff3cbcab564366071d1e25f161672dc4d15106f32be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606" y="3069754"/>
            <a:ext cx="1944216" cy="1224136"/>
          </a:xfrm>
          <a:prstGeom prst="rect">
            <a:avLst/>
          </a:prstGeom>
          <a:noFill/>
        </p:spPr>
      </p:pic>
      <p:pic>
        <p:nvPicPr>
          <p:cNvPr id="70664" name="Picture 8" descr="C:\Users\марина\Downloads\lux2.jpg"/>
          <p:cNvPicPr>
            <a:picLocks noChangeAspect="1" noChangeArrowheads="1"/>
          </p:cNvPicPr>
          <p:nvPr/>
        </p:nvPicPr>
        <p:blipFill>
          <a:blip r:embed="rId7" cstate="print"/>
          <a:srcRect l="8192" t="3612" r="7468" b="4719"/>
          <a:stretch>
            <a:fillRect/>
          </a:stretch>
        </p:blipFill>
        <p:spPr bwMode="auto">
          <a:xfrm>
            <a:off x="6815286" y="2925738"/>
            <a:ext cx="2088232" cy="1296144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9191550" y="2997746"/>
            <a:ext cx="2664296" cy="1200329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хозяйственное строение или сооружение</a:t>
            </a:r>
            <a:endParaRPr lang="ru-RU" sz="2200" b="1" dirty="0">
              <a:solidFill>
                <a:schemeClr val="bg1"/>
              </a:solidFill>
            </a:endParaRPr>
          </a:p>
        </p:txBody>
      </p:sp>
      <p:pic>
        <p:nvPicPr>
          <p:cNvPr id="70666" name="Picture 10" descr="C:\Users\марина\Downloads\1639290320_4-papik-pro-p-garazh-klipart-4.jpg"/>
          <p:cNvPicPr>
            <a:picLocks noChangeAspect="1" noChangeArrowheads="1"/>
          </p:cNvPicPr>
          <p:nvPr/>
        </p:nvPicPr>
        <p:blipFill>
          <a:blip r:embed="rId8" cstate="print"/>
          <a:srcRect l="12600" t="11426" r="13061"/>
          <a:stretch>
            <a:fillRect/>
          </a:stretch>
        </p:blipFill>
        <p:spPr bwMode="auto">
          <a:xfrm>
            <a:off x="4006974" y="4869954"/>
            <a:ext cx="1944216" cy="1656184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6239222" y="5229994"/>
            <a:ext cx="4536504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гараж или машино-место</a:t>
            </a:r>
          </a:p>
        </p:txBody>
      </p: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0" y="753036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ТРАНСПОРТНОМУ НАЛОГУ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62758" y="909514"/>
            <a:ext cx="5040560" cy="1754326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пенсионеры, получающие страховую пенсию по старости, а также пенсионеры, относящиеся к иным категориям, достигших возраста, дающего право в соответствии с федеральным законодательством на получение страховой пенсии по старости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90550" y="2421682"/>
            <a:ext cx="1800200" cy="12961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50%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18742" y="4005858"/>
            <a:ext cx="5040560" cy="203132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мужчины, достигшие возраста 55 лет, женщины, достигшие возраста 50 лет, если они проработали не менее 15 календарных лет в районах Крайнего Севера либо не менее 20 календарных лет в приравненных к ним местностях и имеют страховой стаж соответственно не менее 25 и 20 лет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35366" y="2133650"/>
            <a:ext cx="4417961" cy="25853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за автомобили легковые мощностью до 200 лошадиных сил включительно, мотоциклы и мотороллеры мощностью до 35 лошадиных сил включительно, снегоходы и мотосани с мощностью двигателя до 50 лошадиных сил включительно, моторные лодки мощностью до 50 лошадиных сил включительно.</a:t>
            </a:r>
            <a:endParaRPr lang="ru-RU" b="1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1198662" y="1485578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126654" y="3789834"/>
            <a:ext cx="504056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7031310" y="3429794"/>
            <a:ext cx="432048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stCxn id="12" idx="3"/>
          </p:cNvCxnSpPr>
          <p:nvPr/>
        </p:nvCxnSpPr>
        <p:spPr>
          <a:xfrm>
            <a:off x="7103318" y="1786677"/>
            <a:ext cx="360040" cy="14991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0" y="753036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ТРАНСПОРТНОМУ НАЛОГУ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62758" y="909514"/>
            <a:ext cx="5040560" cy="64633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Инвалиды I и II группы, неработающие инвалиды III группы, инвалиды с детства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90550" y="2421682"/>
            <a:ext cx="1800200" cy="12961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100%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062758" y="3861842"/>
            <a:ext cx="5040560" cy="64633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Участники трудового фронта в годы Великой Отечественной войны 1941 -1945 годов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35366" y="2133650"/>
            <a:ext cx="4417961" cy="258532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за автомобили легковые с мощностью двигателя до 200 лошадиных сил включительно, мотоциклы и мотороллеры независимо от мощности двигателя, снегоходы и мотосани с мощностью двигателя до 50 лошадиных сил включительно, моторные лодки с мощностью двигателя до 50 лошадиных сил включительно</a:t>
            </a:r>
            <a:endParaRPr lang="ru-RU" b="1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1198662" y="1485578"/>
            <a:ext cx="792088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1126654" y="3789834"/>
            <a:ext cx="758191" cy="15841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062758" y="1773610"/>
            <a:ext cx="5040560" cy="92333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Герои Советского Союза, Герои Российской Федерации, граждане, награжденные орденом Славы трех степеней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62758" y="2925738"/>
            <a:ext cx="5040560" cy="64633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Участники Великой Отечественной войны, а также ветераны боевых действий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62758" y="4797946"/>
            <a:ext cx="5040560" cy="147732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Граждане, уволенные с военной службы или призывавшиеся на военные сборы, выполнявшие интернациональный долг в Республике Афганистан и других странах, в которых велись боевые действия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7175326" y="1917626"/>
            <a:ext cx="288032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7319342" y="3357786"/>
            <a:ext cx="144016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D00E59DA-2391-445E-8DCC-DDB7C0381E5B}"/>
              </a:ext>
            </a:extLst>
          </p:cNvPr>
          <p:cNvSpPr txBox="1">
            <a:spLocks/>
          </p:cNvSpPr>
          <p:nvPr/>
        </p:nvSpPr>
        <p:spPr>
          <a:xfrm>
            <a:off x="792349" y="-17772"/>
            <a:ext cx="2184992" cy="79249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ru-RU"/>
            </a:defPPr>
            <a:lvl1pPr indent="0" defTabSz="1219170"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None/>
              <a:tabLst>
                <a:tab pos="342900" algn="l"/>
              </a:tabLst>
              <a:defRPr sz="1100" kern="800" spc="-13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09585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 defTabSz="1219170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 defTabSz="1219170">
              <a:spcBef>
                <a:spcPct val="20000"/>
              </a:spcBef>
              <a:buFont typeface="Arial" panose="020B0604020202020204" pitchFamily="34" charset="0"/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buClr>
                <a:srgbClr val="4F81BD"/>
              </a:buClr>
            </a:pPr>
            <a:endParaRPr lang="ru-RU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Rectangle 6">
            <a:extLst>
              <a:ext uri="{FF2B5EF4-FFF2-40B4-BE49-F238E27FC236}">
                <a16:creationId xmlns="" xmlns:a16="http://schemas.microsoft.com/office/drawing/2014/main" id="{7C05437C-BE4A-4ECD-BDF7-9877A0D31F15}"/>
              </a:ext>
            </a:extLst>
          </p:cNvPr>
          <p:cNvSpPr/>
          <p:nvPr/>
        </p:nvSpPr>
        <p:spPr>
          <a:xfrm>
            <a:off x="1" y="-17773"/>
            <a:ext cx="45714" cy="79250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573" tIns="46286" rIns="92573" bIns="46286" rtlCol="0" anchor="ctr">
            <a:noAutofit/>
          </a:bodyPr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5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2977341" y="6670154"/>
            <a:ext cx="9289032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endParaRPr lang="ru-RU" sz="2400" b="1" dirty="0">
              <a:solidFill>
                <a:prstClr val="black">
                  <a:lumMod val="50000"/>
                </a:prstClr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04" y="56560"/>
            <a:ext cx="743618" cy="70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2344D0E4-F4CC-4666-BA65-228B5D600976}"/>
              </a:ext>
            </a:extLst>
          </p:cNvPr>
          <p:cNvSpPr txBox="1">
            <a:spLocks/>
          </p:cNvSpPr>
          <p:nvPr/>
        </p:nvSpPr>
        <p:spPr>
          <a:xfrm>
            <a:off x="910630" y="-17777"/>
            <a:ext cx="10945216" cy="77472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Clr>
                <a:srgbClr val="4F81BD"/>
              </a:buClr>
              <a:tabLst>
                <a:tab pos="347271" algn="l"/>
              </a:tabLst>
            </a:pPr>
            <a:r>
              <a:rPr lang="ru-RU" sz="18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НАЛОГОВЫЕ ЛЬГОТЫ ТРАНСПОРТНОМУ НАЛОГУ</a:t>
            </a:r>
            <a:endParaRPr lang="ru-RU" sz="1800" b="1" dirty="0">
              <a:solidFill>
                <a:srgbClr val="00206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0870" y="981522"/>
            <a:ext cx="5040560" cy="64633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Один из родителей (усыновителей) в многодетной семье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22598" y="1125538"/>
            <a:ext cx="1800200" cy="12961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100%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70870" y="2061642"/>
            <a:ext cx="5040560" cy="64633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Один из родителей (усыновителей), воспитывающих ребенка-инвалида.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2422798" y="1269554"/>
            <a:ext cx="576064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3" idx="6"/>
          </p:cNvCxnSpPr>
          <p:nvPr/>
        </p:nvCxnSpPr>
        <p:spPr>
          <a:xfrm>
            <a:off x="2422798" y="1773610"/>
            <a:ext cx="576064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694606" y="3645818"/>
            <a:ext cx="1800200" cy="129614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20%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998862" y="3501802"/>
            <a:ext cx="6092825" cy="2031325"/>
          </a:xfrm>
          <a:prstGeom prst="rect">
            <a:avLst/>
          </a:prstGeom>
          <a:solidFill>
            <a:schemeClr val="accent1"/>
          </a:solidFill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Налогоплательщики, на которых в соответствии с законодательством зарегистрированы легковые автомобили, грузовые автомобили и автобусы, использующие природный газ, газовые смеси, сжиженный углеводородный газ в качестве моторного топлива, электромобили и гибридные транспортные средства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2638822" y="4221882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8">
            <a:extLst>
              <a:ext uri="{FF2B5EF4-FFF2-40B4-BE49-F238E27FC236}">
                <a16:creationId xmlns:a16="http://schemas.microsoft.com/office/drawing/2014/main" xmlns="" id="{EC23726F-899C-4D2F-9B92-56857361E210}"/>
              </a:ext>
            </a:extLst>
          </p:cNvPr>
          <p:cNvSpPr/>
          <p:nvPr/>
        </p:nvSpPr>
        <p:spPr>
          <a:xfrm>
            <a:off x="0" y="753036"/>
            <a:ext cx="12215886" cy="6106552"/>
          </a:xfrm>
          <a:prstGeom prst="rect">
            <a:avLst/>
          </a:prstGeom>
          <a:solidFill>
            <a:schemeClr val="accent1">
              <a:lumMod val="60000"/>
              <a:lumOff val="40000"/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573" tIns="46286" rIns="92573" bIns="46286" rtlCol="0" anchor="ctr"/>
          <a:lstStyle/>
          <a:p>
            <a:pPr algn="ctr"/>
            <a:endParaRPr 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53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22488</TotalTime>
  <Words>968</Words>
  <Application>Microsoft Office PowerPoint</Application>
  <PresentationFormat>Произвольный</PresentationFormat>
  <Paragraphs>96</Paragraphs>
  <Slides>17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Специальное оформление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Литвинова Марине Робертовна</cp:lastModifiedBy>
  <cp:revision>1872</cp:revision>
  <cp:lastPrinted>2022-09-29T04:15:46Z</cp:lastPrinted>
  <dcterms:modified xsi:type="dcterms:W3CDTF">2024-03-27T08:34:55Z</dcterms:modified>
</cp:coreProperties>
</file>