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6"/>
  </p:notesMasterIdLst>
  <p:handoutMasterIdLst>
    <p:handoutMasterId r:id="rId7"/>
  </p:handoutMasterIdLst>
  <p:sldIdLst>
    <p:sldId id="256" r:id="rId3"/>
    <p:sldId id="366" r:id="rId4"/>
    <p:sldId id="373" r:id="rId5"/>
  </p:sldIdLst>
  <p:sldSz cx="12190413" cy="6859588"/>
  <p:notesSz cx="6808788" cy="9940925"/>
  <p:defaultTextStyle>
    <a:defPPr>
      <a:defRPr lang="ru-RU"/>
    </a:defPPr>
    <a:lvl1pPr marL="0" algn="l" defTabSz="92623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3117" algn="l" defTabSz="92623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26234" algn="l" defTabSz="92623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89351" algn="l" defTabSz="92623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52468" algn="l" defTabSz="92623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15585" algn="l" defTabSz="92623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78702" algn="l" defTabSz="92623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41819" algn="l" defTabSz="92623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04936" algn="l" defTabSz="92623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953F"/>
    <a:srgbClr val="F68D36"/>
    <a:srgbClr val="669900"/>
    <a:srgbClr val="F5F5F5"/>
    <a:srgbClr val="F5801F"/>
    <a:srgbClr val="8E8E8E"/>
    <a:srgbClr val="D44912"/>
    <a:srgbClr val="FFFFFF"/>
    <a:srgbClr val="F6903C"/>
    <a:srgbClr val="2B75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84" autoAdjust="0"/>
    <p:restoredTop sz="99188" autoAdjust="0"/>
  </p:normalViewPr>
  <p:slideViewPr>
    <p:cSldViewPr>
      <p:cViewPr>
        <p:scale>
          <a:sx n="75" d="100"/>
          <a:sy n="75" d="100"/>
        </p:scale>
        <p:origin x="-2364" y="-978"/>
      </p:cViewPr>
      <p:guideLst>
        <p:guide orient="horz" pos="2160"/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18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62ADAB-EB3E-4870-9E3B-9CF7D596356B}" type="doc">
      <dgm:prSet loTypeId="urn:microsoft.com/office/officeart/2005/8/layout/chevron2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89C2E5-EAE6-4624-87FE-5DEBA96CE33D}">
      <dgm:prSet phldrT="[Текст]"/>
      <dgm:spPr/>
      <dgm:t>
        <a:bodyPr/>
        <a:lstStyle/>
        <a:p>
          <a:pPr algn="ctr"/>
          <a:r>
            <a:rPr lang="ru-RU" dirty="0" smtClean="0"/>
            <a:t>1</a:t>
          </a:r>
          <a:endParaRPr lang="ru-RU" dirty="0"/>
        </a:p>
      </dgm:t>
    </dgm:pt>
    <dgm:pt modelId="{B7279F4B-DBAA-4EC8-B8D0-57194E7C6E31}" type="parTrans" cxnId="{D3CD18B8-1414-45B9-A193-42C18B763CFA}">
      <dgm:prSet/>
      <dgm:spPr/>
      <dgm:t>
        <a:bodyPr/>
        <a:lstStyle/>
        <a:p>
          <a:pPr algn="l"/>
          <a:endParaRPr lang="ru-RU"/>
        </a:p>
      </dgm:t>
    </dgm:pt>
    <dgm:pt modelId="{A2AA3CAF-CD77-424A-AA20-EF9AC6FAAF05}" type="sibTrans" cxnId="{D3CD18B8-1414-45B9-A193-42C18B763CFA}">
      <dgm:prSet/>
      <dgm:spPr/>
      <dgm:t>
        <a:bodyPr/>
        <a:lstStyle/>
        <a:p>
          <a:pPr algn="l"/>
          <a:endParaRPr lang="ru-RU"/>
        </a:p>
      </dgm:t>
    </dgm:pt>
    <dgm:pt modelId="{BF834398-B782-4493-8B97-009567AAA911}">
      <dgm:prSet phldrT="[Текст]"/>
      <dgm:spPr/>
      <dgm:t>
        <a:bodyPr/>
        <a:lstStyle/>
        <a:p>
          <a:pPr algn="l"/>
          <a:r>
            <a:rPr lang="ru-RU" dirty="0" smtClean="0"/>
            <a:t>Глава 9 Налогового кодекса Российской Федерации</a:t>
          </a:r>
          <a:endParaRPr lang="ru-RU" dirty="0"/>
        </a:p>
      </dgm:t>
    </dgm:pt>
    <dgm:pt modelId="{24A6B37C-2270-48B0-87BC-22DCE382C43F}" type="parTrans" cxnId="{F3DBA63F-6D8B-4010-ADD7-F310B6966D16}">
      <dgm:prSet/>
      <dgm:spPr/>
      <dgm:t>
        <a:bodyPr/>
        <a:lstStyle/>
        <a:p>
          <a:pPr algn="l"/>
          <a:endParaRPr lang="ru-RU"/>
        </a:p>
      </dgm:t>
    </dgm:pt>
    <dgm:pt modelId="{636EF536-FE7C-4B7A-8D15-37F8C7A36443}" type="sibTrans" cxnId="{F3DBA63F-6D8B-4010-ADD7-F310B6966D16}">
      <dgm:prSet/>
      <dgm:spPr/>
      <dgm:t>
        <a:bodyPr/>
        <a:lstStyle/>
        <a:p>
          <a:pPr algn="l"/>
          <a:endParaRPr lang="ru-RU"/>
        </a:p>
      </dgm:t>
    </dgm:pt>
    <dgm:pt modelId="{B2FCE99D-2866-4015-BD30-88F9E5BDD111}">
      <dgm:prSet phldrT="[Текст]"/>
      <dgm:spPr/>
      <dgm:t>
        <a:bodyPr/>
        <a:lstStyle/>
        <a:p>
          <a:pPr algn="ctr"/>
          <a:r>
            <a:rPr lang="ru-RU" dirty="0" smtClean="0"/>
            <a:t>2</a:t>
          </a:r>
          <a:endParaRPr lang="ru-RU" dirty="0"/>
        </a:p>
      </dgm:t>
    </dgm:pt>
    <dgm:pt modelId="{28B0D082-D188-4887-8413-4CD1B0BF2947}" type="parTrans" cxnId="{9CE5DE6B-6A03-422F-96C3-AD4FD2C95523}">
      <dgm:prSet/>
      <dgm:spPr/>
      <dgm:t>
        <a:bodyPr/>
        <a:lstStyle/>
        <a:p>
          <a:pPr algn="l"/>
          <a:endParaRPr lang="ru-RU"/>
        </a:p>
      </dgm:t>
    </dgm:pt>
    <dgm:pt modelId="{117E6727-C623-4351-ADE5-63D38F2BC322}" type="sibTrans" cxnId="{9CE5DE6B-6A03-422F-96C3-AD4FD2C95523}">
      <dgm:prSet/>
      <dgm:spPr/>
      <dgm:t>
        <a:bodyPr/>
        <a:lstStyle/>
        <a:p>
          <a:pPr algn="l"/>
          <a:endParaRPr lang="ru-RU"/>
        </a:p>
      </dgm:t>
    </dgm:pt>
    <dgm:pt modelId="{D8F7635D-E9C5-4137-A4FE-5A9212D9AE91}">
      <dgm:prSet phldrT="[Текст]"/>
      <dgm:spPr/>
      <dgm:t>
        <a:bodyPr/>
        <a:lstStyle/>
        <a:p>
          <a:pPr algn="l"/>
          <a:r>
            <a:rPr lang="ru-RU" dirty="0" smtClean="0"/>
            <a:t>Порядок предоставления налоговыми органами отсрочки, рассрочки по уплате задолженности по налогам, утвержденный приказом ФНС России от 30.11.2022 № ЕД-7-8/1134@</a:t>
          </a:r>
          <a:endParaRPr lang="ru-RU" dirty="0"/>
        </a:p>
      </dgm:t>
    </dgm:pt>
    <dgm:pt modelId="{EC202956-890C-44DD-B519-9E2BCA9E9D67}" type="parTrans" cxnId="{CDCC08AE-48C4-4795-A209-B55053E6F636}">
      <dgm:prSet/>
      <dgm:spPr/>
      <dgm:t>
        <a:bodyPr/>
        <a:lstStyle/>
        <a:p>
          <a:pPr algn="l"/>
          <a:endParaRPr lang="ru-RU"/>
        </a:p>
      </dgm:t>
    </dgm:pt>
    <dgm:pt modelId="{F78DD962-8CE2-4B7F-B310-BD99C39ADB82}" type="sibTrans" cxnId="{CDCC08AE-48C4-4795-A209-B55053E6F636}">
      <dgm:prSet/>
      <dgm:spPr/>
      <dgm:t>
        <a:bodyPr/>
        <a:lstStyle/>
        <a:p>
          <a:pPr algn="l"/>
          <a:endParaRPr lang="ru-RU"/>
        </a:p>
      </dgm:t>
    </dgm:pt>
    <dgm:pt modelId="{05B22951-8FCF-4A12-8AEE-658EE41CFCF9}" type="pres">
      <dgm:prSet presAssocID="{9762ADAB-EB3E-4870-9E3B-9CF7D596356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F03E24-247C-4721-8082-84C28B880C9E}" type="pres">
      <dgm:prSet presAssocID="{A889C2E5-EAE6-4624-87FE-5DEBA96CE33D}" presName="composite" presStyleCnt="0"/>
      <dgm:spPr/>
    </dgm:pt>
    <dgm:pt modelId="{5D30CE84-FB7A-41C6-ABFB-39993E89B658}" type="pres">
      <dgm:prSet presAssocID="{A889C2E5-EAE6-4624-87FE-5DEBA96CE33D}" presName="parentText" presStyleLbl="alignNode1" presStyleIdx="0" presStyleCnt="2" custScaleY="8524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F6D46C-F054-4D00-9019-CB2926392C97}" type="pres">
      <dgm:prSet presAssocID="{A889C2E5-EAE6-4624-87FE-5DEBA96CE33D}" presName="descendantText" presStyleLbl="alignAcc1" presStyleIdx="0" presStyleCnt="2" custScale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FA5DF6-21DB-4041-AED7-9985FFF78C4B}" type="pres">
      <dgm:prSet presAssocID="{A2AA3CAF-CD77-424A-AA20-EF9AC6FAAF05}" presName="sp" presStyleCnt="0"/>
      <dgm:spPr/>
    </dgm:pt>
    <dgm:pt modelId="{E6A239D5-06EA-4EC6-A614-A55C94AB5DA6}" type="pres">
      <dgm:prSet presAssocID="{B2FCE99D-2866-4015-BD30-88F9E5BDD111}" presName="composite" presStyleCnt="0"/>
      <dgm:spPr/>
    </dgm:pt>
    <dgm:pt modelId="{E9D48ABC-D74C-4B3B-BC05-F4C943BD9497}" type="pres">
      <dgm:prSet presAssocID="{B2FCE99D-2866-4015-BD30-88F9E5BDD111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426942-DE2B-4076-9C24-B2E3EB911542}" type="pres">
      <dgm:prSet presAssocID="{B2FCE99D-2866-4015-BD30-88F9E5BDD111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B186F52-EA6B-4E43-A6F8-513B2B431E91}" type="presOf" srcId="{A889C2E5-EAE6-4624-87FE-5DEBA96CE33D}" destId="{5D30CE84-FB7A-41C6-ABFB-39993E89B658}" srcOrd="0" destOrd="0" presId="urn:microsoft.com/office/officeart/2005/8/layout/chevron2"/>
    <dgm:cxn modelId="{64413BD2-D2A4-4EDC-AA0F-A73FF2A865A3}" type="presOf" srcId="{9762ADAB-EB3E-4870-9E3B-9CF7D596356B}" destId="{05B22951-8FCF-4A12-8AEE-658EE41CFCF9}" srcOrd="0" destOrd="0" presId="urn:microsoft.com/office/officeart/2005/8/layout/chevron2"/>
    <dgm:cxn modelId="{9CE5DE6B-6A03-422F-96C3-AD4FD2C95523}" srcId="{9762ADAB-EB3E-4870-9E3B-9CF7D596356B}" destId="{B2FCE99D-2866-4015-BD30-88F9E5BDD111}" srcOrd="1" destOrd="0" parTransId="{28B0D082-D188-4887-8413-4CD1B0BF2947}" sibTransId="{117E6727-C623-4351-ADE5-63D38F2BC322}"/>
    <dgm:cxn modelId="{D3CD18B8-1414-45B9-A193-42C18B763CFA}" srcId="{9762ADAB-EB3E-4870-9E3B-9CF7D596356B}" destId="{A889C2E5-EAE6-4624-87FE-5DEBA96CE33D}" srcOrd="0" destOrd="0" parTransId="{B7279F4B-DBAA-4EC8-B8D0-57194E7C6E31}" sibTransId="{A2AA3CAF-CD77-424A-AA20-EF9AC6FAAF05}"/>
    <dgm:cxn modelId="{AB536303-818F-4B58-91FD-BA2AB4AF8708}" type="presOf" srcId="{BF834398-B782-4493-8B97-009567AAA911}" destId="{BEF6D46C-F054-4D00-9019-CB2926392C97}" srcOrd="0" destOrd="0" presId="urn:microsoft.com/office/officeart/2005/8/layout/chevron2"/>
    <dgm:cxn modelId="{747A4DA5-34E2-45C0-9B2A-C18A3CC3108A}" type="presOf" srcId="{D8F7635D-E9C5-4137-A4FE-5A9212D9AE91}" destId="{E9426942-DE2B-4076-9C24-B2E3EB911542}" srcOrd="0" destOrd="0" presId="urn:microsoft.com/office/officeart/2005/8/layout/chevron2"/>
    <dgm:cxn modelId="{AE85FDA2-F87B-4467-ADB0-0E74FE520A6F}" type="presOf" srcId="{B2FCE99D-2866-4015-BD30-88F9E5BDD111}" destId="{E9D48ABC-D74C-4B3B-BC05-F4C943BD9497}" srcOrd="0" destOrd="0" presId="urn:microsoft.com/office/officeart/2005/8/layout/chevron2"/>
    <dgm:cxn modelId="{CDCC08AE-48C4-4795-A209-B55053E6F636}" srcId="{B2FCE99D-2866-4015-BD30-88F9E5BDD111}" destId="{D8F7635D-E9C5-4137-A4FE-5A9212D9AE91}" srcOrd="0" destOrd="0" parTransId="{EC202956-890C-44DD-B519-9E2BCA9E9D67}" sibTransId="{F78DD962-8CE2-4B7F-B310-BD99C39ADB82}"/>
    <dgm:cxn modelId="{F3DBA63F-6D8B-4010-ADD7-F310B6966D16}" srcId="{A889C2E5-EAE6-4624-87FE-5DEBA96CE33D}" destId="{BF834398-B782-4493-8B97-009567AAA911}" srcOrd="0" destOrd="0" parTransId="{24A6B37C-2270-48B0-87BC-22DCE382C43F}" sibTransId="{636EF536-FE7C-4B7A-8D15-37F8C7A36443}"/>
    <dgm:cxn modelId="{A2F5C0D3-9027-4270-A052-9F32C371EEDF}" type="presParOf" srcId="{05B22951-8FCF-4A12-8AEE-658EE41CFCF9}" destId="{BCF03E24-247C-4721-8082-84C28B880C9E}" srcOrd="0" destOrd="0" presId="urn:microsoft.com/office/officeart/2005/8/layout/chevron2"/>
    <dgm:cxn modelId="{CB07F48F-53D1-45B8-B227-0A0DF21F813A}" type="presParOf" srcId="{BCF03E24-247C-4721-8082-84C28B880C9E}" destId="{5D30CE84-FB7A-41C6-ABFB-39993E89B658}" srcOrd="0" destOrd="0" presId="urn:microsoft.com/office/officeart/2005/8/layout/chevron2"/>
    <dgm:cxn modelId="{D1DD5359-41E5-40E5-94C6-0D7732232334}" type="presParOf" srcId="{BCF03E24-247C-4721-8082-84C28B880C9E}" destId="{BEF6D46C-F054-4D00-9019-CB2926392C97}" srcOrd="1" destOrd="0" presId="urn:microsoft.com/office/officeart/2005/8/layout/chevron2"/>
    <dgm:cxn modelId="{06888A95-7A18-4E2B-9268-854FC93F3172}" type="presParOf" srcId="{05B22951-8FCF-4A12-8AEE-658EE41CFCF9}" destId="{59FA5DF6-21DB-4041-AED7-9985FFF78C4B}" srcOrd="1" destOrd="0" presId="urn:microsoft.com/office/officeart/2005/8/layout/chevron2"/>
    <dgm:cxn modelId="{432BDBE3-981C-48E0-8EC2-95AE338EE53B}" type="presParOf" srcId="{05B22951-8FCF-4A12-8AEE-658EE41CFCF9}" destId="{E6A239D5-06EA-4EC6-A614-A55C94AB5DA6}" srcOrd="2" destOrd="0" presId="urn:microsoft.com/office/officeart/2005/8/layout/chevron2"/>
    <dgm:cxn modelId="{BC11BC75-FD80-4781-A2BB-967A1689E9ED}" type="presParOf" srcId="{E6A239D5-06EA-4EC6-A614-A55C94AB5DA6}" destId="{E9D48ABC-D74C-4B3B-BC05-F4C943BD9497}" srcOrd="0" destOrd="0" presId="urn:microsoft.com/office/officeart/2005/8/layout/chevron2"/>
    <dgm:cxn modelId="{0EA936AD-53A9-4417-81B8-183896636457}" type="presParOf" srcId="{E6A239D5-06EA-4EC6-A614-A55C94AB5DA6}" destId="{E9426942-DE2B-4076-9C24-B2E3EB91154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30CE84-FB7A-41C6-ABFB-39993E89B658}">
      <dsp:nvSpPr>
        <dsp:cNvPr id="0" name=""/>
        <dsp:cNvSpPr/>
      </dsp:nvSpPr>
      <dsp:spPr>
        <a:xfrm rot="5400000">
          <a:off x="-206163" y="758391"/>
          <a:ext cx="2305844" cy="1893517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1</a:t>
          </a:r>
          <a:endParaRPr lang="ru-RU" sz="2700" kern="1200" dirty="0"/>
        </a:p>
      </dsp:txBody>
      <dsp:txXfrm rot="-5400000">
        <a:off x="1" y="1498987"/>
        <a:ext cx="1893517" cy="412327"/>
      </dsp:txXfrm>
    </dsp:sp>
    <dsp:sp modelId="{BEF6D46C-F054-4D00-9019-CB2926392C97}">
      <dsp:nvSpPr>
        <dsp:cNvPr id="0" name=""/>
        <dsp:cNvSpPr/>
      </dsp:nvSpPr>
      <dsp:spPr>
        <a:xfrm rot="5400000">
          <a:off x="5252201" y="-2806455"/>
          <a:ext cx="1758266" cy="84756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 smtClean="0"/>
            <a:t>Глава 9 Налогового кодекса Российской Федерации</a:t>
          </a:r>
          <a:endParaRPr lang="ru-RU" sz="2700" kern="1200" dirty="0"/>
        </a:p>
      </dsp:txBody>
      <dsp:txXfrm rot="-5400000">
        <a:off x="1893518" y="638059"/>
        <a:ext cx="8389803" cy="1586604"/>
      </dsp:txXfrm>
    </dsp:sp>
    <dsp:sp modelId="{E9D48ABC-D74C-4B3B-BC05-F4C943BD9497}">
      <dsp:nvSpPr>
        <dsp:cNvPr id="0" name=""/>
        <dsp:cNvSpPr/>
      </dsp:nvSpPr>
      <dsp:spPr>
        <a:xfrm rot="5400000">
          <a:off x="-405753" y="2971922"/>
          <a:ext cx="2705024" cy="1893517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2</a:t>
          </a:r>
          <a:endParaRPr lang="ru-RU" sz="2700" kern="1200" dirty="0"/>
        </a:p>
      </dsp:txBody>
      <dsp:txXfrm rot="-5400000">
        <a:off x="1" y="3512928"/>
        <a:ext cx="1893517" cy="811507"/>
      </dsp:txXfrm>
    </dsp:sp>
    <dsp:sp modelId="{E9426942-DE2B-4076-9C24-B2E3EB911542}">
      <dsp:nvSpPr>
        <dsp:cNvPr id="0" name=""/>
        <dsp:cNvSpPr/>
      </dsp:nvSpPr>
      <dsp:spPr>
        <a:xfrm rot="5400000">
          <a:off x="5252201" y="-792515"/>
          <a:ext cx="1758266" cy="847563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 smtClean="0"/>
            <a:t>Порядок предоставления налоговыми органами отсрочки, рассрочки по уплате задолженности по налогам, утвержденный приказом ФНС России от 30.11.2022 № ЕД-7-8/1134@</a:t>
          </a:r>
          <a:endParaRPr lang="ru-RU" sz="2700" kern="1200" dirty="0"/>
        </a:p>
      </dsp:txBody>
      <dsp:txXfrm rot="-5400000">
        <a:off x="1893518" y="2651999"/>
        <a:ext cx="8389803" cy="15866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739" y="1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DDE28C-5B1B-4327-82B2-C0BA81C77F53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2156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739" y="9442156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5553D-D7D1-43AB-B740-ACA9D809D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2138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9" y="1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3E2D5-6D97-44AF-A5D0-B61754EC999C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84071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2156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9" y="9442156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A9E22B-BF30-41F2-ACA8-767A45C62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6393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262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3117" algn="l" defTabSz="9262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26234" algn="l" defTabSz="9262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89351" algn="l" defTabSz="9262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52468" algn="l" defTabSz="9262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15585" algn="l" defTabSz="9262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78702" algn="l" defTabSz="9262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41819" algn="l" defTabSz="9262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04936" algn="l" defTabSz="9262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8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283" y="2130922"/>
            <a:ext cx="10361851" cy="1470366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631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26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893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52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15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787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418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04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8049" y="274704"/>
            <a:ext cx="2742844" cy="58528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6" cy="58528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804" y="1122625"/>
            <a:ext cx="9142810" cy="2388153"/>
          </a:xfrm>
        </p:spPr>
        <p:txBody>
          <a:bodyPr anchor="b"/>
          <a:lstStyle>
            <a:lvl1pPr algn="ctr">
              <a:defRPr sz="6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804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63117" indent="0" algn="ctr">
              <a:buNone/>
              <a:defRPr sz="2000"/>
            </a:lvl2pPr>
            <a:lvl3pPr marL="926234" indent="0" algn="ctr">
              <a:buNone/>
              <a:defRPr sz="1800"/>
            </a:lvl3pPr>
            <a:lvl4pPr marL="1389351" indent="0" algn="ctr">
              <a:buNone/>
              <a:defRPr sz="1700"/>
            </a:lvl4pPr>
            <a:lvl5pPr marL="1852468" indent="0" algn="ctr">
              <a:buNone/>
              <a:defRPr sz="1700"/>
            </a:lvl5pPr>
            <a:lvl6pPr marL="2315585" indent="0" algn="ctr">
              <a:buNone/>
              <a:defRPr sz="1700"/>
            </a:lvl6pPr>
            <a:lvl7pPr marL="2778702" indent="0" algn="ctr">
              <a:buNone/>
              <a:defRPr sz="1700"/>
            </a:lvl7pPr>
            <a:lvl8pPr marL="3241819" indent="0" algn="ctr">
              <a:buNone/>
              <a:defRPr sz="1700"/>
            </a:lvl8pPr>
            <a:lvl9pPr marL="3704936" indent="0" algn="ctr">
              <a:buNone/>
              <a:defRPr sz="17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2406-2188-4684-8253-69D59E0858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754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2406-2188-4684-8253-69D59E0858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4057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45" y="1710137"/>
            <a:ext cx="10514231" cy="2853398"/>
          </a:xfrm>
        </p:spPr>
        <p:txBody>
          <a:bodyPr anchor="b"/>
          <a:lstStyle>
            <a:lvl1pPr>
              <a:defRPr sz="6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6311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2623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8935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185246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3155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277870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24181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370493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2406-2188-4684-8253-69D59E0858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7843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2406-2188-4684-8253-69D59E0858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3384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679" y="1681554"/>
            <a:ext cx="5157116" cy="8241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117" indent="0">
              <a:buNone/>
              <a:defRPr sz="2000" b="1"/>
            </a:lvl2pPr>
            <a:lvl3pPr marL="926234" indent="0">
              <a:buNone/>
              <a:defRPr sz="1800" b="1"/>
            </a:lvl3pPr>
            <a:lvl4pPr marL="1389351" indent="0">
              <a:buNone/>
              <a:defRPr sz="1700" b="1"/>
            </a:lvl4pPr>
            <a:lvl5pPr marL="1852468" indent="0">
              <a:buNone/>
              <a:defRPr sz="1700" b="1"/>
            </a:lvl5pPr>
            <a:lvl6pPr marL="2315585" indent="0">
              <a:buNone/>
              <a:defRPr sz="1700" b="1"/>
            </a:lvl6pPr>
            <a:lvl7pPr marL="2778702" indent="0">
              <a:buNone/>
              <a:defRPr sz="1700" b="1"/>
            </a:lvl7pPr>
            <a:lvl8pPr marL="3241819" indent="0">
              <a:buNone/>
              <a:defRPr sz="1700" b="1"/>
            </a:lvl8pPr>
            <a:lvl9pPr marL="3704936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1401" y="1681554"/>
            <a:ext cx="5182513" cy="8241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117" indent="0">
              <a:buNone/>
              <a:defRPr sz="2000" b="1"/>
            </a:lvl2pPr>
            <a:lvl3pPr marL="926234" indent="0">
              <a:buNone/>
              <a:defRPr sz="1800" b="1"/>
            </a:lvl3pPr>
            <a:lvl4pPr marL="1389351" indent="0">
              <a:buNone/>
              <a:defRPr sz="1700" b="1"/>
            </a:lvl4pPr>
            <a:lvl5pPr marL="1852468" indent="0">
              <a:buNone/>
              <a:defRPr sz="1700" b="1"/>
            </a:lvl5pPr>
            <a:lvl6pPr marL="2315585" indent="0">
              <a:buNone/>
              <a:defRPr sz="1700" b="1"/>
            </a:lvl6pPr>
            <a:lvl7pPr marL="2778702" indent="0">
              <a:buNone/>
              <a:defRPr sz="1700" b="1"/>
            </a:lvl7pPr>
            <a:lvl8pPr marL="3241819" indent="0">
              <a:buNone/>
              <a:defRPr sz="1700" b="1"/>
            </a:lvl8pPr>
            <a:lvl9pPr marL="3704936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1401" y="2505656"/>
            <a:ext cx="5182513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2406-2188-4684-8253-69D59E0858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6329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2406-2188-4684-8253-69D59E0858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1259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2406-2188-4684-8253-69D59E0858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8063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6" cy="160057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513" y="987657"/>
            <a:ext cx="6171396" cy="4874753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81"/>
            <a:ext cx="3931726" cy="3812470"/>
          </a:xfrm>
        </p:spPr>
        <p:txBody>
          <a:bodyPr/>
          <a:lstStyle>
            <a:lvl1pPr marL="0" indent="0">
              <a:buNone/>
              <a:defRPr sz="1700"/>
            </a:lvl1pPr>
            <a:lvl2pPr marL="463117" indent="0">
              <a:buNone/>
              <a:defRPr sz="1400"/>
            </a:lvl2pPr>
            <a:lvl3pPr marL="926234" indent="0">
              <a:buNone/>
              <a:defRPr sz="1200"/>
            </a:lvl3pPr>
            <a:lvl4pPr marL="1389351" indent="0">
              <a:buNone/>
              <a:defRPr sz="1100"/>
            </a:lvl4pPr>
            <a:lvl5pPr marL="1852468" indent="0">
              <a:buNone/>
              <a:defRPr sz="1100"/>
            </a:lvl5pPr>
            <a:lvl6pPr marL="2315585" indent="0">
              <a:buNone/>
              <a:defRPr sz="1100"/>
            </a:lvl6pPr>
            <a:lvl7pPr marL="2778702" indent="0">
              <a:buNone/>
              <a:defRPr sz="1100"/>
            </a:lvl7pPr>
            <a:lvl8pPr marL="3241819" indent="0">
              <a:buNone/>
              <a:defRPr sz="1100"/>
            </a:lvl8pPr>
            <a:lvl9pPr marL="3704936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2406-2188-4684-8253-69D59E0858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364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6" cy="160057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2513" y="987657"/>
            <a:ext cx="6171396" cy="4874753"/>
          </a:xfrm>
        </p:spPr>
        <p:txBody>
          <a:bodyPr/>
          <a:lstStyle>
            <a:lvl1pPr marL="0" indent="0">
              <a:buNone/>
              <a:defRPr sz="3200"/>
            </a:lvl1pPr>
            <a:lvl2pPr marL="463117" indent="0">
              <a:buNone/>
              <a:defRPr sz="2900"/>
            </a:lvl2pPr>
            <a:lvl3pPr marL="926234" indent="0">
              <a:buNone/>
              <a:defRPr sz="2400"/>
            </a:lvl3pPr>
            <a:lvl4pPr marL="1389351" indent="0">
              <a:buNone/>
              <a:defRPr sz="2000"/>
            </a:lvl4pPr>
            <a:lvl5pPr marL="1852468" indent="0">
              <a:buNone/>
              <a:defRPr sz="2000"/>
            </a:lvl5pPr>
            <a:lvl6pPr marL="2315585" indent="0">
              <a:buNone/>
              <a:defRPr sz="2000"/>
            </a:lvl6pPr>
            <a:lvl7pPr marL="2778702" indent="0">
              <a:buNone/>
              <a:defRPr sz="2000"/>
            </a:lvl7pPr>
            <a:lvl8pPr marL="3241819" indent="0">
              <a:buNone/>
              <a:defRPr sz="2000"/>
            </a:lvl8pPr>
            <a:lvl9pPr marL="3704936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81"/>
            <a:ext cx="3931726" cy="3812470"/>
          </a:xfrm>
        </p:spPr>
        <p:txBody>
          <a:bodyPr/>
          <a:lstStyle>
            <a:lvl1pPr marL="0" indent="0">
              <a:buNone/>
              <a:defRPr sz="1700"/>
            </a:lvl1pPr>
            <a:lvl2pPr marL="463117" indent="0">
              <a:buNone/>
              <a:defRPr sz="1400"/>
            </a:lvl2pPr>
            <a:lvl3pPr marL="926234" indent="0">
              <a:buNone/>
              <a:defRPr sz="1200"/>
            </a:lvl3pPr>
            <a:lvl4pPr marL="1389351" indent="0">
              <a:buNone/>
              <a:defRPr sz="1100"/>
            </a:lvl4pPr>
            <a:lvl5pPr marL="1852468" indent="0">
              <a:buNone/>
              <a:defRPr sz="1100"/>
            </a:lvl5pPr>
            <a:lvl6pPr marL="2315585" indent="0">
              <a:buNone/>
              <a:defRPr sz="1100"/>
            </a:lvl6pPr>
            <a:lvl7pPr marL="2778702" indent="0">
              <a:buNone/>
              <a:defRPr sz="1100"/>
            </a:lvl7pPr>
            <a:lvl8pPr marL="3241819" indent="0">
              <a:buNone/>
              <a:defRPr sz="1100"/>
            </a:lvl8pPr>
            <a:lvl9pPr marL="3704936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2406-2188-4684-8253-69D59E0858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402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2406-2188-4684-8253-69D59E0858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06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7" cy="581318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094" y="365211"/>
            <a:ext cx="7733294" cy="581318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42406-2188-4684-8253-69D59E0858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570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959" y="4407925"/>
            <a:ext cx="10361851" cy="136239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6311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2623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3893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524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31558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787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4181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7049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520" y="1600575"/>
            <a:ext cx="5384100" cy="452701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6793" y="1600575"/>
            <a:ext cx="5384100" cy="452701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535471"/>
            <a:ext cx="5386216" cy="639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117" indent="0">
              <a:buNone/>
              <a:defRPr sz="2000" b="1"/>
            </a:lvl2pPr>
            <a:lvl3pPr marL="926234" indent="0">
              <a:buNone/>
              <a:defRPr sz="1800" b="1"/>
            </a:lvl3pPr>
            <a:lvl4pPr marL="1389351" indent="0">
              <a:buNone/>
              <a:defRPr sz="1700" b="1"/>
            </a:lvl4pPr>
            <a:lvl5pPr marL="1852468" indent="0">
              <a:buNone/>
              <a:defRPr sz="1700" b="1"/>
            </a:lvl5pPr>
            <a:lvl6pPr marL="2315585" indent="0">
              <a:buNone/>
              <a:defRPr sz="1700" b="1"/>
            </a:lvl6pPr>
            <a:lvl7pPr marL="2778702" indent="0">
              <a:buNone/>
              <a:defRPr sz="1700" b="1"/>
            </a:lvl7pPr>
            <a:lvl8pPr marL="3241819" indent="0">
              <a:buNone/>
              <a:defRPr sz="1700" b="1"/>
            </a:lvl8pPr>
            <a:lvl9pPr marL="3704936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563" y="1535471"/>
            <a:ext cx="5388331" cy="639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117" indent="0">
              <a:buNone/>
              <a:defRPr sz="2000" b="1"/>
            </a:lvl2pPr>
            <a:lvl3pPr marL="926234" indent="0">
              <a:buNone/>
              <a:defRPr sz="1800" b="1"/>
            </a:lvl3pPr>
            <a:lvl4pPr marL="1389351" indent="0">
              <a:buNone/>
              <a:defRPr sz="1700" b="1"/>
            </a:lvl4pPr>
            <a:lvl5pPr marL="1852468" indent="0">
              <a:buNone/>
              <a:defRPr sz="1700" b="1"/>
            </a:lvl5pPr>
            <a:lvl6pPr marL="2315585" indent="0">
              <a:buNone/>
              <a:defRPr sz="1700" b="1"/>
            </a:lvl6pPr>
            <a:lvl7pPr marL="2778702" indent="0">
              <a:buNone/>
              <a:defRPr sz="1700" b="1"/>
            </a:lvl7pPr>
            <a:lvl8pPr marL="3241819" indent="0">
              <a:buNone/>
              <a:defRPr sz="1700" b="1"/>
            </a:lvl8pPr>
            <a:lvl9pPr marL="3704936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2563" y="2175378"/>
            <a:ext cx="5388331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5" y="273113"/>
            <a:ext cx="4010562" cy="116232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114" y="273118"/>
            <a:ext cx="6814780" cy="5854468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525" y="1435437"/>
            <a:ext cx="4010562" cy="4692149"/>
          </a:xfrm>
        </p:spPr>
        <p:txBody>
          <a:bodyPr/>
          <a:lstStyle>
            <a:lvl1pPr marL="0" indent="0">
              <a:buNone/>
              <a:defRPr sz="1400"/>
            </a:lvl1pPr>
            <a:lvl2pPr marL="463117" indent="0">
              <a:buNone/>
              <a:defRPr sz="1200"/>
            </a:lvl2pPr>
            <a:lvl3pPr marL="926234" indent="0">
              <a:buNone/>
              <a:defRPr sz="1100"/>
            </a:lvl3pPr>
            <a:lvl4pPr marL="1389351" indent="0">
              <a:buNone/>
              <a:defRPr sz="1000"/>
            </a:lvl4pPr>
            <a:lvl5pPr marL="1852468" indent="0">
              <a:buNone/>
              <a:defRPr sz="1000"/>
            </a:lvl5pPr>
            <a:lvl6pPr marL="2315585" indent="0">
              <a:buNone/>
              <a:defRPr sz="1000"/>
            </a:lvl6pPr>
            <a:lvl7pPr marL="2778702" indent="0">
              <a:buNone/>
              <a:defRPr sz="1000"/>
            </a:lvl7pPr>
            <a:lvl8pPr marL="3241819" indent="0">
              <a:buNone/>
              <a:defRPr sz="1000"/>
            </a:lvl8pPr>
            <a:lvl9pPr marL="3704936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407" y="4801712"/>
            <a:ext cx="7314248" cy="56687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407" y="612917"/>
            <a:ext cx="7314248" cy="4115753"/>
          </a:xfrm>
        </p:spPr>
        <p:txBody>
          <a:bodyPr/>
          <a:lstStyle>
            <a:lvl1pPr marL="0" indent="0">
              <a:buNone/>
              <a:defRPr sz="3200"/>
            </a:lvl1pPr>
            <a:lvl2pPr marL="463117" indent="0">
              <a:buNone/>
              <a:defRPr sz="2900"/>
            </a:lvl2pPr>
            <a:lvl3pPr marL="926234" indent="0">
              <a:buNone/>
              <a:defRPr sz="2400"/>
            </a:lvl3pPr>
            <a:lvl4pPr marL="1389351" indent="0">
              <a:buNone/>
              <a:defRPr sz="2000"/>
            </a:lvl4pPr>
            <a:lvl5pPr marL="1852468" indent="0">
              <a:buNone/>
              <a:defRPr sz="2000"/>
            </a:lvl5pPr>
            <a:lvl6pPr marL="2315585" indent="0">
              <a:buNone/>
              <a:defRPr sz="2000"/>
            </a:lvl6pPr>
            <a:lvl7pPr marL="2778702" indent="0">
              <a:buNone/>
              <a:defRPr sz="2000"/>
            </a:lvl7pPr>
            <a:lvl8pPr marL="3241819" indent="0">
              <a:buNone/>
              <a:defRPr sz="2000"/>
            </a:lvl8pPr>
            <a:lvl9pPr marL="3704936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407" y="5368582"/>
            <a:ext cx="7314248" cy="805049"/>
          </a:xfrm>
        </p:spPr>
        <p:txBody>
          <a:bodyPr/>
          <a:lstStyle>
            <a:lvl1pPr marL="0" indent="0">
              <a:buNone/>
              <a:defRPr sz="1400"/>
            </a:lvl1pPr>
            <a:lvl2pPr marL="463117" indent="0">
              <a:buNone/>
              <a:defRPr sz="1200"/>
            </a:lvl2pPr>
            <a:lvl3pPr marL="926234" indent="0">
              <a:buNone/>
              <a:defRPr sz="1100"/>
            </a:lvl3pPr>
            <a:lvl4pPr marL="1389351" indent="0">
              <a:buNone/>
              <a:defRPr sz="1000"/>
            </a:lvl4pPr>
            <a:lvl5pPr marL="1852468" indent="0">
              <a:buNone/>
              <a:defRPr sz="1000"/>
            </a:lvl5pPr>
            <a:lvl6pPr marL="2315585" indent="0">
              <a:buNone/>
              <a:defRPr sz="1000"/>
            </a:lvl6pPr>
            <a:lvl7pPr marL="2778702" indent="0">
              <a:buNone/>
              <a:defRPr sz="1000"/>
            </a:lvl7pPr>
            <a:lvl8pPr marL="3241819" indent="0">
              <a:buNone/>
              <a:defRPr sz="1000"/>
            </a:lvl8pPr>
            <a:lvl9pPr marL="3704936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92623" tIns="46312" rIns="92623" bIns="46312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600575"/>
            <a:ext cx="10971372" cy="4527011"/>
          </a:xfrm>
          <a:prstGeom prst="rect">
            <a:avLst/>
          </a:prstGeom>
        </p:spPr>
        <p:txBody>
          <a:bodyPr vert="horz" lIns="92623" tIns="46312" rIns="92623" bIns="46312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20" y="6357824"/>
            <a:ext cx="2844430" cy="365210"/>
          </a:xfrm>
          <a:prstGeom prst="rect">
            <a:avLst/>
          </a:prstGeom>
        </p:spPr>
        <p:txBody>
          <a:bodyPr vert="horz" lIns="92623" tIns="46312" rIns="92623" bIns="463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060" y="6357824"/>
            <a:ext cx="3860297" cy="365210"/>
          </a:xfrm>
          <a:prstGeom prst="rect">
            <a:avLst/>
          </a:prstGeom>
        </p:spPr>
        <p:txBody>
          <a:bodyPr vert="horz" lIns="92623" tIns="46312" rIns="92623" bIns="463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92623" tIns="46312" rIns="92623" bIns="4631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26234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7337" indent="-347337" algn="l" defTabSz="92623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52565" indent="-289447" algn="l" defTabSz="926234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792" indent="-231558" algn="l" defTabSz="92623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20908" indent="-231558" algn="l" defTabSz="92623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4026" indent="-231558" algn="l" defTabSz="92623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143" indent="-231558" algn="l" defTabSz="92623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10260" indent="-231558" algn="l" defTabSz="92623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73377" indent="-231558" algn="l" defTabSz="92623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36494" indent="-231558" algn="l" defTabSz="92623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262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3117" algn="l" defTabSz="9262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6234" algn="l" defTabSz="9262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9351" algn="l" defTabSz="9262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2468" algn="l" defTabSz="9262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15585" algn="l" defTabSz="9262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78702" algn="l" defTabSz="9262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41819" algn="l" defTabSz="9262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04936" algn="l" defTabSz="9262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095" y="365211"/>
            <a:ext cx="10514231" cy="1325870"/>
          </a:xfrm>
          <a:prstGeom prst="rect">
            <a:avLst/>
          </a:prstGeom>
        </p:spPr>
        <p:txBody>
          <a:bodyPr vert="horz" lIns="92623" tIns="46312" rIns="92623" bIns="46312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095" y="1826048"/>
            <a:ext cx="10514231" cy="4352346"/>
          </a:xfrm>
          <a:prstGeom prst="rect">
            <a:avLst/>
          </a:prstGeom>
        </p:spPr>
        <p:txBody>
          <a:bodyPr vert="horz" lIns="92623" tIns="46312" rIns="92623" bIns="46312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091" y="6357824"/>
            <a:ext cx="2742844" cy="365210"/>
          </a:xfrm>
          <a:prstGeom prst="rect">
            <a:avLst/>
          </a:prstGeom>
        </p:spPr>
        <p:txBody>
          <a:bodyPr vert="horz" lIns="92623" tIns="46312" rIns="92623" bIns="463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942406-2188-4684-8253-69D59E0858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078" y="6357824"/>
            <a:ext cx="4114265" cy="365210"/>
          </a:xfrm>
          <a:prstGeom prst="rect">
            <a:avLst/>
          </a:prstGeom>
        </p:spPr>
        <p:txBody>
          <a:bodyPr vert="horz" lIns="92623" tIns="46312" rIns="92623" bIns="463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481" y="6357824"/>
            <a:ext cx="2742844" cy="365210"/>
          </a:xfrm>
          <a:prstGeom prst="rect">
            <a:avLst/>
          </a:prstGeom>
        </p:spPr>
        <p:txBody>
          <a:bodyPr vert="horz" lIns="92623" tIns="46312" rIns="92623" bIns="4631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60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2623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1558" indent="-231558" algn="l" defTabSz="926234" rtl="0" eaLnBrk="1" latinLnBrk="0" hangingPunct="1">
        <a:lnSpc>
          <a:spcPct val="90000"/>
        </a:lnSpc>
        <a:spcBef>
          <a:spcPts val="1013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94677" indent="-231558" algn="l" defTabSz="926234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792" indent="-231558" algn="l" defTabSz="926234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20908" indent="-231558" algn="l" defTabSz="926234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84026" indent="-231558" algn="l" defTabSz="926234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47143" indent="-231558" algn="l" defTabSz="926234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3010260" indent="-231558" algn="l" defTabSz="926234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73377" indent="-231558" algn="l" defTabSz="926234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936494" indent="-231558" algn="l" defTabSz="926234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262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3117" algn="l" defTabSz="9262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6234" algn="l" defTabSz="9262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9351" algn="l" defTabSz="9262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2468" algn="l" defTabSz="9262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15585" algn="l" defTabSz="9262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78702" algn="l" defTabSz="9262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41819" algn="l" defTabSz="9262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04936" algn="l" defTabSz="9262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79280" y="625758"/>
            <a:ext cx="9216526" cy="493638"/>
          </a:xfrm>
          <a:prstGeom prst="rect">
            <a:avLst/>
          </a:prstGeom>
          <a:noFill/>
        </p:spPr>
        <p:txBody>
          <a:bodyPr wrap="square" lIns="92623" tIns="46312" rIns="92623" bIns="46312" rtlCol="0">
            <a:spAutoFit/>
          </a:bodyPr>
          <a:lstStyle/>
          <a:p>
            <a:pPr algn="ctr"/>
            <a:r>
              <a:rPr lang="ru-RU" sz="2600" b="1" dirty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УФНС России по Ханты-Мансийскому автономному округу - Югре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FEE6740-9B35-4802-970C-EE5893354E38}"/>
              </a:ext>
            </a:extLst>
          </p:cNvPr>
          <p:cNvSpPr txBox="1"/>
          <p:nvPr/>
        </p:nvSpPr>
        <p:spPr>
          <a:xfrm>
            <a:off x="781003" y="3367117"/>
            <a:ext cx="10930827" cy="4308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«Рассрочка уплаты налогов как мера поддержки»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Прямоугольник 6">
            <a:extLst>
              <a:ext uri="{FF2B5EF4-FFF2-40B4-BE49-F238E27FC236}">
                <a16:creationId xmlns:a16="http://schemas.microsoft.com/office/drawing/2014/main" xmlns="" id="{A7533F4F-F9C1-4F0A-B7E1-8C7F6C143E94}"/>
              </a:ext>
            </a:extLst>
          </p:cNvPr>
          <p:cNvSpPr/>
          <p:nvPr/>
        </p:nvSpPr>
        <p:spPr>
          <a:xfrm>
            <a:off x="731313" y="5477854"/>
            <a:ext cx="2483574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Aft>
                <a:spcPts val="607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Воронцова Ирина Александровна</a:t>
            </a:r>
            <a:endParaRPr lang="ru-RU" sz="2000" b="1" dirty="0">
              <a:latin typeface="Arial Narrow" panose="020B0606020202030204" pitchFamily="34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Изображение логотип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003" y="494126"/>
            <a:ext cx="1210286" cy="126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6065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97750" y="189434"/>
            <a:ext cx="1109266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нормативные документы</a:t>
            </a:r>
            <a:endParaRPr lang="ru-RU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73548479"/>
              </p:ext>
            </p:extLst>
          </p:nvPr>
        </p:nvGraphicFramePr>
        <p:xfrm>
          <a:off x="1048931" y="552287"/>
          <a:ext cx="10369152" cy="58234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8685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6234" tIns="48118" rIns="96234" bIns="48118" rtlCol="0" anchor="ctr">
            <a:noAutofit/>
          </a:bodyPr>
          <a:lstStyle>
            <a:lvl1pPr defTabSz="914239">
              <a:lnSpc>
                <a:spcPct val="100000"/>
              </a:lnSpc>
              <a:spcBef>
                <a:spcPct val="0"/>
              </a:spcBef>
              <a:buNone/>
              <a:defRPr sz="22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ru-RU" sz="320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Основные этапы подготовки </a:t>
            </a:r>
            <a:r>
              <a:rPr lang="ru-RU" sz="320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для рассмотрения вопроса получения рассрочки/отсрочки</a:t>
            </a:r>
            <a:endParaRPr lang="ru-RU" sz="320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62558" y="1495027"/>
            <a:ext cx="11737304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286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3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200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657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342900" indent="-342900" algn="just">
              <a:buAutoNum type="arabicPeriod"/>
            </a:pPr>
            <a:r>
              <a:rPr lang="ru-RU" altLang="ru-RU" sz="2400" dirty="0">
                <a:latin typeface="+mn-lt"/>
              </a:rPr>
              <a:t>Выбрать основание предоставления рассрочки/отсрочки (пункт 2 статьи 64 Налогового кодекса Российской Федерации). </a:t>
            </a:r>
            <a:endParaRPr lang="ru-RU" altLang="ru-RU" sz="2400" dirty="0" smtClean="0">
              <a:latin typeface="+mn-lt"/>
            </a:endParaRPr>
          </a:p>
          <a:p>
            <a:pPr marL="342900" indent="-342900" algn="just">
              <a:buAutoNum type="arabicPeriod"/>
            </a:pPr>
            <a:endParaRPr lang="ru-RU" altLang="ru-RU" sz="2400" dirty="0">
              <a:latin typeface="+mn-lt"/>
            </a:endParaRPr>
          </a:p>
          <a:p>
            <a:pPr marL="342900" indent="-342900" algn="just">
              <a:buAutoNum type="arabicPeriod"/>
            </a:pPr>
            <a:r>
              <a:rPr lang="ru-RU" altLang="ru-RU" sz="2400" dirty="0">
                <a:latin typeface="+mn-lt"/>
              </a:rPr>
              <a:t>Подготовить полный комплект документов, подтверждающий основание для предоставления рассрочки/отсрочки (пункт 4  статьи 64 Налогового кодекса Российской Федерации</a:t>
            </a:r>
            <a:r>
              <a:rPr lang="ru-RU" altLang="ru-RU" sz="2400" dirty="0" smtClean="0">
                <a:latin typeface="+mn-lt"/>
              </a:rPr>
              <a:t>).</a:t>
            </a:r>
          </a:p>
          <a:p>
            <a:pPr marL="342900" indent="-342900" algn="just">
              <a:buAutoNum type="arabicPeriod"/>
            </a:pPr>
            <a:endParaRPr lang="ru-RU" altLang="ru-RU" sz="2400" dirty="0">
              <a:latin typeface="+mn-lt"/>
            </a:endParaRPr>
          </a:p>
          <a:p>
            <a:pPr marL="342900" indent="-342900" algn="just">
              <a:buAutoNum type="arabicPeriod"/>
            </a:pPr>
            <a:r>
              <a:rPr lang="ru-RU" altLang="ru-RU" sz="2400" dirty="0">
                <a:latin typeface="+mn-lt"/>
              </a:rPr>
              <a:t>Обеспечить исполнение решения о предоставлении рассрочки/отсрочки:</a:t>
            </a:r>
          </a:p>
          <a:p>
            <a:pPr indent="0" algn="just"/>
            <a:r>
              <a:rPr lang="ru-RU" altLang="ru-RU" sz="2400" dirty="0">
                <a:latin typeface="+mn-lt"/>
              </a:rPr>
              <a:t>     - залогом имущества (статья 73 Налогового кодекса Российской Федерации);</a:t>
            </a:r>
          </a:p>
          <a:p>
            <a:pPr indent="0" algn="just"/>
            <a:r>
              <a:rPr lang="ru-RU" altLang="ru-RU" sz="2400" dirty="0">
                <a:latin typeface="+mn-lt"/>
              </a:rPr>
              <a:t>     - поручительством (статья </a:t>
            </a:r>
            <a:r>
              <a:rPr lang="ru-RU" altLang="ru-RU" sz="2400" dirty="0" smtClean="0">
                <a:latin typeface="+mn-lt"/>
              </a:rPr>
              <a:t>74 </a:t>
            </a:r>
            <a:r>
              <a:rPr lang="ru-RU" altLang="ru-RU" sz="2400" dirty="0">
                <a:latin typeface="+mn-lt"/>
              </a:rPr>
              <a:t>Налогового кодекса Российской </a:t>
            </a:r>
            <a:r>
              <a:rPr lang="ru-RU" altLang="ru-RU" sz="2400" dirty="0" smtClean="0">
                <a:latin typeface="+mn-lt"/>
              </a:rPr>
              <a:t>Федерации);</a:t>
            </a:r>
          </a:p>
          <a:p>
            <a:pPr indent="0" algn="just"/>
            <a:r>
              <a:rPr lang="ru-RU" altLang="ru-RU" sz="2400" dirty="0" smtClean="0">
                <a:latin typeface="+mn-lt"/>
              </a:rPr>
              <a:t>     - </a:t>
            </a:r>
            <a:r>
              <a:rPr lang="ru-RU" altLang="ru-RU" sz="2400" dirty="0">
                <a:latin typeface="+mn-lt"/>
              </a:rPr>
              <a:t>банковской гарантией (статья 74.1 Налогового кодекса Российской Федерации</a:t>
            </a:r>
            <a:r>
              <a:rPr lang="ru-RU" altLang="ru-RU" sz="2400" dirty="0" smtClean="0">
                <a:latin typeface="+mn-lt"/>
              </a:rPr>
              <a:t>).</a:t>
            </a:r>
            <a:endParaRPr lang="ru-RU" altLang="ru-RU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8197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15535</TotalTime>
  <Words>136</Words>
  <Application>Microsoft Office PowerPoint</Application>
  <PresentationFormat>Произвольный</PresentationFormat>
  <Paragraphs>18</Paragraphs>
  <Slides>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</vt:i4>
      </vt:variant>
    </vt:vector>
  </HeadingPairs>
  <TitlesOfParts>
    <vt:vector size="5" baseType="lpstr">
      <vt:lpstr>Тема Office</vt:lpstr>
      <vt:lpstr>Специальное оформление</vt:lpstr>
      <vt:lpstr>Презентация PowerPoint</vt:lpstr>
      <vt:lpstr>Презентация PowerPoint</vt:lpstr>
      <vt:lpstr>Основные этапы подготовки для рассмотрения вопроса получения рассрочки/отсрочки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Филипенко Айгуль Эльдаровна</dc:creator>
  <cp:lastModifiedBy>Воронцова Ирина Александровна</cp:lastModifiedBy>
  <cp:revision>1091</cp:revision>
  <cp:lastPrinted>2023-02-15T06:17:21Z</cp:lastPrinted>
  <dcterms:modified xsi:type="dcterms:W3CDTF">2024-03-28T06:10:36Z</dcterms:modified>
</cp:coreProperties>
</file>