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31"/>
  </p:notesMasterIdLst>
  <p:sldIdLst>
    <p:sldId id="256" r:id="rId2"/>
    <p:sldId id="262" r:id="rId3"/>
    <p:sldId id="263" r:id="rId4"/>
    <p:sldId id="282" r:id="rId5"/>
    <p:sldId id="259" r:id="rId6"/>
    <p:sldId id="273" r:id="rId7"/>
    <p:sldId id="277" r:id="rId8"/>
    <p:sldId id="284" r:id="rId9"/>
    <p:sldId id="303" r:id="rId10"/>
    <p:sldId id="316" r:id="rId11"/>
    <p:sldId id="317" r:id="rId12"/>
    <p:sldId id="315" r:id="rId13"/>
    <p:sldId id="318" r:id="rId14"/>
    <p:sldId id="319" r:id="rId15"/>
    <p:sldId id="304" r:id="rId16"/>
    <p:sldId id="309" r:id="rId17"/>
    <p:sldId id="306" r:id="rId18"/>
    <p:sldId id="308" r:id="rId19"/>
    <p:sldId id="310" r:id="rId20"/>
    <p:sldId id="311" r:id="rId21"/>
    <p:sldId id="312" r:id="rId22"/>
    <p:sldId id="313" r:id="rId23"/>
    <p:sldId id="314" r:id="rId24"/>
    <p:sldId id="323" r:id="rId25"/>
    <p:sldId id="322" r:id="rId26"/>
    <p:sldId id="320" r:id="rId27"/>
    <p:sldId id="321" r:id="rId28"/>
    <p:sldId id="324" r:id="rId29"/>
    <p:sldId id="325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160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hyperlink" Target="consultantplus://offline/ref=B8DF9C3DD558F0C0DCBD97510FC063D823EDB1685FE587E8B475B96BDFB41EBC76A29993C2C35F53423F80CFBAC2K7L" TargetMode="External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hyperlink" Target="consultantplus://offline/ref=B8DF9C3DD558F0C0DCBD97510FC063D823EDB1685FE587E8B475B96BDFB41EBC76A29993C2C35F53423F80CFBAC2K7L" TargetMode="External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hyperlink" Target="consultantplus://offline/ref=B8DF9C3DD558F0C0DCBD97510FC063D823EDB1685FE587E8B475B96BDFB41EBC76A29993C2C35F53423F80CFBAC2K7L" TargetMode="External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hyperlink" Target="consultantplus://offline/ref=B8DF9C3DD558F0C0DCBD97510FC063D823EDB1685FE587E8B475B96BDFB41EBC76A29993C2C35F53423F80CFBAC2K7L" TargetMode="External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hyperlink" Target="consultantplus://offline/ref=B8DF9C3DD558F0C0DCBD97510FC063D823EDB1685FE587E8B475B96BDFB41EBC76A29993C2C35F53423F80CFBAC2K7L" TargetMode="External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hyperlink" Target="consultantplus://offline/ref=B8DF9C3DD558F0C0DCBD97510FC063D823EDB1685FE587E8B475B96BDFB41EBC76A29993C2C35F53423F80CFBAC2K7L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4F120F-5E1F-491C-86AE-3E4929E43E35}" type="doc">
      <dgm:prSet loTypeId="urn:microsoft.com/office/officeart/2005/8/layout/radial4" loCatId="relationship" qsTypeId="urn:microsoft.com/office/officeart/2005/8/quickstyle/3d6" qsCatId="3D" csTypeId="urn:microsoft.com/office/officeart/2005/8/colors/colorful1" csCatId="colorful" phldr="1"/>
      <dgm:spPr>
        <a:scene3d>
          <a:camera prst="perspectiveRelaxedModerately" zoom="92000">
            <a:rot lat="21594000" lon="0" rev="0"/>
          </a:camera>
          <a:lightRig rig="balanced" dir="t">
            <a:rot lat="0" lon="0" rev="12700000"/>
          </a:lightRig>
        </a:scene3d>
      </dgm:spPr>
      <dgm:t>
        <a:bodyPr/>
        <a:lstStyle/>
        <a:p>
          <a:endParaRPr lang="ru-RU"/>
        </a:p>
      </dgm:t>
    </dgm:pt>
    <dgm:pt modelId="{8BDD01F1-E9B1-4F3C-B820-1B32E899FD1B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300" dirty="0" smtClean="0"/>
            <a:t>Юридическое лицо</a:t>
          </a:r>
          <a:endParaRPr lang="ru-RU" sz="1300" dirty="0"/>
        </a:p>
      </dgm:t>
    </dgm:pt>
    <dgm:pt modelId="{C468D983-B579-4267-94BA-335652B5DF43}" type="parTrans" cxnId="{87A023D6-254A-4079-8BA3-AEF20A4072A2}">
      <dgm:prSet/>
      <dgm:spPr/>
      <dgm:t>
        <a:bodyPr/>
        <a:lstStyle/>
        <a:p>
          <a:endParaRPr lang="ru-RU"/>
        </a:p>
      </dgm:t>
    </dgm:pt>
    <dgm:pt modelId="{7D2F4DCD-6E7E-4F7C-8F10-E87D9819A988}" type="sibTrans" cxnId="{87A023D6-254A-4079-8BA3-AEF20A4072A2}">
      <dgm:prSet/>
      <dgm:spPr/>
      <dgm:t>
        <a:bodyPr/>
        <a:lstStyle/>
        <a:p>
          <a:endParaRPr lang="ru-RU"/>
        </a:p>
      </dgm:t>
    </dgm:pt>
    <dgm:pt modelId="{84F612EB-D264-4240-99AB-593E466DFE09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Упрощенная система налогообложения</a:t>
          </a:r>
          <a:endParaRPr lang="ru-RU" dirty="0"/>
        </a:p>
      </dgm:t>
    </dgm:pt>
    <dgm:pt modelId="{E55B47E5-575F-4BE7-BE76-9A2E600EAE89}" type="parTrans" cxnId="{F2F554BD-B528-494A-9B30-57CE7AF80427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3CA25F3F-565A-495E-B7BE-4B20A55795F7}" type="sibTrans" cxnId="{F2F554BD-B528-494A-9B30-57CE7AF80427}">
      <dgm:prSet/>
      <dgm:spPr/>
      <dgm:t>
        <a:bodyPr/>
        <a:lstStyle/>
        <a:p>
          <a:endParaRPr lang="ru-RU"/>
        </a:p>
      </dgm:t>
    </dgm:pt>
    <dgm:pt modelId="{36AC0DA1-D95A-48C4-AEC0-BC6342AC3787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Единый сельскохозяйственный налог</a:t>
          </a:r>
          <a:endParaRPr lang="ru-RU" dirty="0"/>
        </a:p>
      </dgm:t>
    </dgm:pt>
    <dgm:pt modelId="{FC9788BC-708D-4DB4-ADC3-35FEE5E734CA}" type="parTrans" cxnId="{26603C5F-C40E-4317-B8D0-A6059ED2BE89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EA2921AC-9A3B-4D27-869C-653BCD647C4F}" type="sibTrans" cxnId="{26603C5F-C40E-4317-B8D0-A6059ED2BE89}">
      <dgm:prSet/>
      <dgm:spPr/>
      <dgm:t>
        <a:bodyPr/>
        <a:lstStyle/>
        <a:p>
          <a:endParaRPr lang="ru-RU"/>
        </a:p>
      </dgm:t>
    </dgm:pt>
    <dgm:pt modelId="{10F0D90E-4701-4E38-AAC2-20F42023C88A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Общий режим налогообложения</a:t>
          </a:r>
          <a:endParaRPr lang="ru-RU" dirty="0"/>
        </a:p>
      </dgm:t>
    </dgm:pt>
    <dgm:pt modelId="{F25A900B-C281-4682-9F5E-204842B6C846}" type="parTrans" cxnId="{AFB8ACFE-22B5-43AC-8521-7B712290A901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71804CB3-FDD1-4285-9B1E-52FB012BEAA7}" type="sibTrans" cxnId="{AFB8ACFE-22B5-43AC-8521-7B712290A901}">
      <dgm:prSet/>
      <dgm:spPr/>
      <dgm:t>
        <a:bodyPr/>
        <a:lstStyle/>
        <a:p>
          <a:endParaRPr lang="ru-RU"/>
        </a:p>
      </dgm:t>
    </dgm:pt>
    <dgm:pt modelId="{BF7D58F9-4F3E-4C34-901F-EEE74493719B}" type="pres">
      <dgm:prSet presAssocID="{0B4F120F-5E1F-491C-86AE-3E4929E43E3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EC9A680-D117-4DC8-AC9B-F6B39F2F0B20}" type="pres">
      <dgm:prSet presAssocID="{8BDD01F1-E9B1-4F3C-B820-1B32E899FD1B}" presName="centerShape" presStyleLbl="node0" presStyleIdx="0" presStyleCnt="1"/>
      <dgm:spPr/>
      <dgm:t>
        <a:bodyPr/>
        <a:lstStyle/>
        <a:p>
          <a:endParaRPr lang="ru-RU"/>
        </a:p>
      </dgm:t>
    </dgm:pt>
    <dgm:pt modelId="{062CB5A2-82EA-44D9-9310-4FB1B7A7C3F5}" type="pres">
      <dgm:prSet presAssocID="{E55B47E5-575F-4BE7-BE76-9A2E600EAE89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E1E4BF8C-31D4-40F2-8157-94412E682246}" type="pres">
      <dgm:prSet presAssocID="{84F612EB-D264-4240-99AB-593E466DFE0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9DFDA5-E493-4ADB-A021-9A6DCC8D72E2}" type="pres">
      <dgm:prSet presAssocID="{FC9788BC-708D-4DB4-ADC3-35FEE5E734CA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2C10CE24-5724-4216-920D-0EA97A395217}" type="pres">
      <dgm:prSet presAssocID="{36AC0DA1-D95A-48C4-AEC0-BC6342AC378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ED7537-DC7D-44F4-A1AE-8AD1E49315CA}" type="pres">
      <dgm:prSet presAssocID="{F25A900B-C281-4682-9F5E-204842B6C846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B6E184C2-F8A3-4DEB-B57A-7ED514CEE432}" type="pres">
      <dgm:prSet presAssocID="{10F0D90E-4701-4E38-AAC2-20F42023C88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2F554BD-B528-494A-9B30-57CE7AF80427}" srcId="{8BDD01F1-E9B1-4F3C-B820-1B32E899FD1B}" destId="{84F612EB-D264-4240-99AB-593E466DFE09}" srcOrd="0" destOrd="0" parTransId="{E55B47E5-575F-4BE7-BE76-9A2E600EAE89}" sibTransId="{3CA25F3F-565A-495E-B7BE-4B20A55795F7}"/>
    <dgm:cxn modelId="{B17B51E9-F3B8-4285-91CE-5E7B60E24F1E}" type="presOf" srcId="{10F0D90E-4701-4E38-AAC2-20F42023C88A}" destId="{B6E184C2-F8A3-4DEB-B57A-7ED514CEE432}" srcOrd="0" destOrd="0" presId="urn:microsoft.com/office/officeart/2005/8/layout/radial4"/>
    <dgm:cxn modelId="{665D5188-CE1A-48E7-A91E-B9453A044D3E}" type="presOf" srcId="{E55B47E5-575F-4BE7-BE76-9A2E600EAE89}" destId="{062CB5A2-82EA-44D9-9310-4FB1B7A7C3F5}" srcOrd="0" destOrd="0" presId="urn:microsoft.com/office/officeart/2005/8/layout/radial4"/>
    <dgm:cxn modelId="{87A023D6-254A-4079-8BA3-AEF20A4072A2}" srcId="{0B4F120F-5E1F-491C-86AE-3E4929E43E35}" destId="{8BDD01F1-E9B1-4F3C-B820-1B32E899FD1B}" srcOrd="0" destOrd="0" parTransId="{C468D983-B579-4267-94BA-335652B5DF43}" sibTransId="{7D2F4DCD-6E7E-4F7C-8F10-E87D9819A988}"/>
    <dgm:cxn modelId="{AFB8ACFE-22B5-43AC-8521-7B712290A901}" srcId="{8BDD01F1-E9B1-4F3C-B820-1B32E899FD1B}" destId="{10F0D90E-4701-4E38-AAC2-20F42023C88A}" srcOrd="2" destOrd="0" parTransId="{F25A900B-C281-4682-9F5E-204842B6C846}" sibTransId="{71804CB3-FDD1-4285-9B1E-52FB012BEAA7}"/>
    <dgm:cxn modelId="{E6E5C0A1-09CB-45B8-813F-A40F43CFB0EA}" type="presOf" srcId="{8BDD01F1-E9B1-4F3C-B820-1B32E899FD1B}" destId="{9EC9A680-D117-4DC8-AC9B-F6B39F2F0B20}" srcOrd="0" destOrd="0" presId="urn:microsoft.com/office/officeart/2005/8/layout/radial4"/>
    <dgm:cxn modelId="{38C468C9-CB45-4827-B5D3-59BE4541274A}" type="presOf" srcId="{0B4F120F-5E1F-491C-86AE-3E4929E43E35}" destId="{BF7D58F9-4F3E-4C34-901F-EEE74493719B}" srcOrd="0" destOrd="0" presId="urn:microsoft.com/office/officeart/2005/8/layout/radial4"/>
    <dgm:cxn modelId="{9EBFA93F-FB95-49E5-8B01-CF54E77C184C}" type="presOf" srcId="{84F612EB-D264-4240-99AB-593E466DFE09}" destId="{E1E4BF8C-31D4-40F2-8157-94412E682246}" srcOrd="0" destOrd="0" presId="urn:microsoft.com/office/officeart/2005/8/layout/radial4"/>
    <dgm:cxn modelId="{9C5ABF0C-E8C1-4B39-9303-EF0C014A6830}" type="presOf" srcId="{FC9788BC-708D-4DB4-ADC3-35FEE5E734CA}" destId="{E39DFDA5-E493-4ADB-A021-9A6DCC8D72E2}" srcOrd="0" destOrd="0" presId="urn:microsoft.com/office/officeart/2005/8/layout/radial4"/>
    <dgm:cxn modelId="{38B1FEB8-3E39-4D39-899B-628FAC8B201B}" type="presOf" srcId="{F25A900B-C281-4682-9F5E-204842B6C846}" destId="{E4ED7537-DC7D-44F4-A1AE-8AD1E49315CA}" srcOrd="0" destOrd="0" presId="urn:microsoft.com/office/officeart/2005/8/layout/radial4"/>
    <dgm:cxn modelId="{2D99AA07-A369-4AFB-ABD5-A2BE0388A88F}" type="presOf" srcId="{36AC0DA1-D95A-48C4-AEC0-BC6342AC3787}" destId="{2C10CE24-5724-4216-920D-0EA97A395217}" srcOrd="0" destOrd="0" presId="urn:microsoft.com/office/officeart/2005/8/layout/radial4"/>
    <dgm:cxn modelId="{26603C5F-C40E-4317-B8D0-A6059ED2BE89}" srcId="{8BDD01F1-E9B1-4F3C-B820-1B32E899FD1B}" destId="{36AC0DA1-D95A-48C4-AEC0-BC6342AC3787}" srcOrd="1" destOrd="0" parTransId="{FC9788BC-708D-4DB4-ADC3-35FEE5E734CA}" sibTransId="{EA2921AC-9A3B-4D27-869C-653BCD647C4F}"/>
    <dgm:cxn modelId="{C737EE59-CE1B-49FF-807E-DE7441227A61}" type="presParOf" srcId="{BF7D58F9-4F3E-4C34-901F-EEE74493719B}" destId="{9EC9A680-D117-4DC8-AC9B-F6B39F2F0B20}" srcOrd="0" destOrd="0" presId="urn:microsoft.com/office/officeart/2005/8/layout/radial4"/>
    <dgm:cxn modelId="{76A3C225-D830-4AE0-A40E-FEBBCED1570D}" type="presParOf" srcId="{BF7D58F9-4F3E-4C34-901F-EEE74493719B}" destId="{062CB5A2-82EA-44D9-9310-4FB1B7A7C3F5}" srcOrd="1" destOrd="0" presId="urn:microsoft.com/office/officeart/2005/8/layout/radial4"/>
    <dgm:cxn modelId="{EA0F6E01-1D16-4255-8FD4-DB0593A62561}" type="presParOf" srcId="{BF7D58F9-4F3E-4C34-901F-EEE74493719B}" destId="{E1E4BF8C-31D4-40F2-8157-94412E682246}" srcOrd="2" destOrd="0" presId="urn:microsoft.com/office/officeart/2005/8/layout/radial4"/>
    <dgm:cxn modelId="{95C16FDA-928D-47CC-A8FE-EE22805905D5}" type="presParOf" srcId="{BF7D58F9-4F3E-4C34-901F-EEE74493719B}" destId="{E39DFDA5-E493-4ADB-A021-9A6DCC8D72E2}" srcOrd="3" destOrd="0" presId="urn:microsoft.com/office/officeart/2005/8/layout/radial4"/>
    <dgm:cxn modelId="{A20DE675-F773-4C51-B378-E38724807E47}" type="presParOf" srcId="{BF7D58F9-4F3E-4C34-901F-EEE74493719B}" destId="{2C10CE24-5724-4216-920D-0EA97A395217}" srcOrd="4" destOrd="0" presId="urn:microsoft.com/office/officeart/2005/8/layout/radial4"/>
    <dgm:cxn modelId="{114816F9-F4A2-4FA9-94B2-230573A77E38}" type="presParOf" srcId="{BF7D58F9-4F3E-4C34-901F-EEE74493719B}" destId="{E4ED7537-DC7D-44F4-A1AE-8AD1E49315CA}" srcOrd="5" destOrd="0" presId="urn:microsoft.com/office/officeart/2005/8/layout/radial4"/>
    <dgm:cxn modelId="{AAB48BA3-BEB1-44DB-942F-C8E02B233F5F}" type="presParOf" srcId="{BF7D58F9-4F3E-4C34-901F-EEE74493719B}" destId="{B6E184C2-F8A3-4DEB-B57A-7ED514CEE432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4F120F-5E1F-491C-86AE-3E4929E43E35}" type="doc">
      <dgm:prSet loTypeId="urn:microsoft.com/office/officeart/2005/8/layout/radial4" loCatId="relationship" qsTypeId="urn:microsoft.com/office/officeart/2005/8/quickstyle/3d6" qsCatId="3D" csTypeId="urn:microsoft.com/office/officeart/2005/8/colors/colorful1" csCatId="colorful" phldr="1"/>
      <dgm:spPr>
        <a:scene3d>
          <a:camera prst="perspectiveRelaxedModerately" zoom="92000">
            <a:rot lat="21594000" lon="0" rev="0"/>
          </a:camera>
          <a:lightRig rig="balanced" dir="t">
            <a:rot lat="0" lon="0" rev="12700000"/>
          </a:lightRig>
        </a:scene3d>
      </dgm:spPr>
      <dgm:t>
        <a:bodyPr/>
        <a:lstStyle/>
        <a:p>
          <a:endParaRPr lang="ru-RU"/>
        </a:p>
      </dgm:t>
    </dgm:pt>
    <dgm:pt modelId="{8BDD01F1-E9B1-4F3C-B820-1B32E899FD1B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300" dirty="0" smtClean="0"/>
            <a:t>Индивидуальный предприниматель</a:t>
          </a:r>
          <a:endParaRPr lang="ru-RU" sz="1300" dirty="0"/>
        </a:p>
      </dgm:t>
    </dgm:pt>
    <dgm:pt modelId="{C468D983-B579-4267-94BA-335652B5DF43}" type="parTrans" cxnId="{87A023D6-254A-4079-8BA3-AEF20A4072A2}">
      <dgm:prSet/>
      <dgm:spPr/>
      <dgm:t>
        <a:bodyPr/>
        <a:lstStyle/>
        <a:p>
          <a:endParaRPr lang="ru-RU"/>
        </a:p>
      </dgm:t>
    </dgm:pt>
    <dgm:pt modelId="{7D2F4DCD-6E7E-4F7C-8F10-E87D9819A988}" type="sibTrans" cxnId="{87A023D6-254A-4079-8BA3-AEF20A4072A2}">
      <dgm:prSet/>
      <dgm:spPr/>
      <dgm:t>
        <a:bodyPr/>
        <a:lstStyle/>
        <a:p>
          <a:endParaRPr lang="ru-RU"/>
        </a:p>
      </dgm:t>
    </dgm:pt>
    <dgm:pt modelId="{4066397E-1EB5-4147-B979-5871F130D910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Налог на профессиональный доход</a:t>
          </a:r>
          <a:endParaRPr lang="ru-RU" dirty="0"/>
        </a:p>
      </dgm:t>
    </dgm:pt>
    <dgm:pt modelId="{529A53F1-E17A-4A0E-8014-FE321ABEEFE0}" type="parTrans" cxnId="{A086483C-4654-4213-B18A-47B273008766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7F3515CF-6D3D-4250-BE77-6FD1D329F00D}" type="sibTrans" cxnId="{A086483C-4654-4213-B18A-47B273008766}">
      <dgm:prSet/>
      <dgm:spPr/>
      <dgm:t>
        <a:bodyPr/>
        <a:lstStyle/>
        <a:p>
          <a:endParaRPr lang="ru-RU"/>
        </a:p>
      </dgm:t>
    </dgm:pt>
    <dgm:pt modelId="{84F612EB-D264-4240-99AB-593E466DFE09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Упрощенная система налогообложения</a:t>
          </a:r>
          <a:endParaRPr lang="ru-RU" dirty="0"/>
        </a:p>
      </dgm:t>
    </dgm:pt>
    <dgm:pt modelId="{E55B47E5-575F-4BE7-BE76-9A2E600EAE89}" type="parTrans" cxnId="{F2F554BD-B528-494A-9B30-57CE7AF80427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3CA25F3F-565A-495E-B7BE-4B20A55795F7}" type="sibTrans" cxnId="{F2F554BD-B528-494A-9B30-57CE7AF80427}">
      <dgm:prSet/>
      <dgm:spPr/>
      <dgm:t>
        <a:bodyPr/>
        <a:lstStyle/>
        <a:p>
          <a:endParaRPr lang="ru-RU"/>
        </a:p>
      </dgm:t>
    </dgm:pt>
    <dgm:pt modelId="{36AC0DA1-D95A-48C4-AEC0-BC6342AC3787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Единый сельскохозяйственный налог</a:t>
          </a:r>
          <a:endParaRPr lang="ru-RU" dirty="0"/>
        </a:p>
      </dgm:t>
    </dgm:pt>
    <dgm:pt modelId="{FC9788BC-708D-4DB4-ADC3-35FEE5E734CA}" type="parTrans" cxnId="{26603C5F-C40E-4317-B8D0-A6059ED2BE89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EA2921AC-9A3B-4D27-869C-653BCD647C4F}" type="sibTrans" cxnId="{26603C5F-C40E-4317-B8D0-A6059ED2BE89}">
      <dgm:prSet/>
      <dgm:spPr/>
      <dgm:t>
        <a:bodyPr/>
        <a:lstStyle/>
        <a:p>
          <a:endParaRPr lang="ru-RU"/>
        </a:p>
      </dgm:t>
    </dgm:pt>
    <dgm:pt modelId="{10F0D90E-4701-4E38-AAC2-20F42023C88A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Общий режим налогообложения</a:t>
          </a:r>
          <a:endParaRPr lang="ru-RU" dirty="0"/>
        </a:p>
      </dgm:t>
    </dgm:pt>
    <dgm:pt modelId="{F25A900B-C281-4682-9F5E-204842B6C846}" type="parTrans" cxnId="{AFB8ACFE-22B5-43AC-8521-7B712290A901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71804CB3-FDD1-4285-9B1E-52FB012BEAA7}" type="sibTrans" cxnId="{AFB8ACFE-22B5-43AC-8521-7B712290A901}">
      <dgm:prSet/>
      <dgm:spPr/>
      <dgm:t>
        <a:bodyPr/>
        <a:lstStyle/>
        <a:p>
          <a:endParaRPr lang="ru-RU"/>
        </a:p>
      </dgm:t>
    </dgm:pt>
    <dgm:pt modelId="{B88B9A44-307D-457A-8F91-D53E4B452B6F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Патентная система налогообложения</a:t>
          </a:r>
          <a:endParaRPr lang="ru-RU" dirty="0"/>
        </a:p>
      </dgm:t>
    </dgm:pt>
    <dgm:pt modelId="{9730CF51-88F7-4CFC-B27E-125012886CAC}" type="parTrans" cxnId="{C46748F9-EBC0-4A7B-8A68-4C93F2516B65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76B5A30C-9FE7-4D84-A96D-2E91921BDDBE}" type="sibTrans" cxnId="{C46748F9-EBC0-4A7B-8A68-4C93F2516B65}">
      <dgm:prSet/>
      <dgm:spPr/>
      <dgm:t>
        <a:bodyPr/>
        <a:lstStyle/>
        <a:p>
          <a:endParaRPr lang="ru-RU"/>
        </a:p>
      </dgm:t>
    </dgm:pt>
    <dgm:pt modelId="{BF7D58F9-4F3E-4C34-901F-EEE74493719B}" type="pres">
      <dgm:prSet presAssocID="{0B4F120F-5E1F-491C-86AE-3E4929E43E3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EC9A680-D117-4DC8-AC9B-F6B39F2F0B20}" type="pres">
      <dgm:prSet presAssocID="{8BDD01F1-E9B1-4F3C-B820-1B32E899FD1B}" presName="centerShape" presStyleLbl="node0" presStyleIdx="0" presStyleCnt="1"/>
      <dgm:spPr/>
      <dgm:t>
        <a:bodyPr/>
        <a:lstStyle/>
        <a:p>
          <a:endParaRPr lang="ru-RU"/>
        </a:p>
      </dgm:t>
    </dgm:pt>
    <dgm:pt modelId="{E8D44B6E-D001-4039-BFF8-2D8A002B16C7}" type="pres">
      <dgm:prSet presAssocID="{529A53F1-E17A-4A0E-8014-FE321ABEEFE0}" presName="parTrans" presStyleLbl="bgSibTrans2D1" presStyleIdx="0" presStyleCnt="5"/>
      <dgm:spPr/>
      <dgm:t>
        <a:bodyPr/>
        <a:lstStyle/>
        <a:p>
          <a:endParaRPr lang="ru-RU"/>
        </a:p>
      </dgm:t>
    </dgm:pt>
    <dgm:pt modelId="{E27362AB-DAB0-4283-BC40-9AA36A0D3CCA}" type="pres">
      <dgm:prSet presAssocID="{4066397E-1EB5-4147-B979-5871F130D91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E5658D-93BA-4190-9D90-2E8FA3AAD2E9}" type="pres">
      <dgm:prSet presAssocID="{9730CF51-88F7-4CFC-B27E-125012886CAC}" presName="parTrans" presStyleLbl="bgSibTrans2D1" presStyleIdx="1" presStyleCnt="5"/>
      <dgm:spPr/>
      <dgm:t>
        <a:bodyPr/>
        <a:lstStyle/>
        <a:p>
          <a:endParaRPr lang="ru-RU"/>
        </a:p>
      </dgm:t>
    </dgm:pt>
    <dgm:pt modelId="{8C2063F1-7BED-46C6-A4EE-E9A182D64B49}" type="pres">
      <dgm:prSet presAssocID="{B88B9A44-307D-457A-8F91-D53E4B452B6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2CB5A2-82EA-44D9-9310-4FB1B7A7C3F5}" type="pres">
      <dgm:prSet presAssocID="{E55B47E5-575F-4BE7-BE76-9A2E600EAE89}" presName="parTrans" presStyleLbl="bgSibTrans2D1" presStyleIdx="2" presStyleCnt="5"/>
      <dgm:spPr/>
      <dgm:t>
        <a:bodyPr/>
        <a:lstStyle/>
        <a:p>
          <a:endParaRPr lang="ru-RU"/>
        </a:p>
      </dgm:t>
    </dgm:pt>
    <dgm:pt modelId="{E1E4BF8C-31D4-40F2-8157-94412E682246}" type="pres">
      <dgm:prSet presAssocID="{84F612EB-D264-4240-99AB-593E466DFE0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9DFDA5-E493-4ADB-A021-9A6DCC8D72E2}" type="pres">
      <dgm:prSet presAssocID="{FC9788BC-708D-4DB4-ADC3-35FEE5E734CA}" presName="parTrans" presStyleLbl="bgSibTrans2D1" presStyleIdx="3" presStyleCnt="5"/>
      <dgm:spPr/>
      <dgm:t>
        <a:bodyPr/>
        <a:lstStyle/>
        <a:p>
          <a:endParaRPr lang="ru-RU"/>
        </a:p>
      </dgm:t>
    </dgm:pt>
    <dgm:pt modelId="{2C10CE24-5724-4216-920D-0EA97A395217}" type="pres">
      <dgm:prSet presAssocID="{36AC0DA1-D95A-48C4-AEC0-BC6342AC378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ED7537-DC7D-44F4-A1AE-8AD1E49315CA}" type="pres">
      <dgm:prSet presAssocID="{F25A900B-C281-4682-9F5E-204842B6C846}" presName="parTrans" presStyleLbl="bgSibTrans2D1" presStyleIdx="4" presStyleCnt="5"/>
      <dgm:spPr/>
      <dgm:t>
        <a:bodyPr/>
        <a:lstStyle/>
        <a:p>
          <a:endParaRPr lang="ru-RU"/>
        </a:p>
      </dgm:t>
    </dgm:pt>
    <dgm:pt modelId="{B6E184C2-F8A3-4DEB-B57A-7ED514CEE432}" type="pres">
      <dgm:prSet presAssocID="{10F0D90E-4701-4E38-AAC2-20F42023C88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6A200F-43C0-4A96-9DDE-F27B1B023B64}" type="presOf" srcId="{F25A900B-C281-4682-9F5E-204842B6C846}" destId="{E4ED7537-DC7D-44F4-A1AE-8AD1E49315CA}" srcOrd="0" destOrd="0" presId="urn:microsoft.com/office/officeart/2005/8/layout/radial4"/>
    <dgm:cxn modelId="{F2F554BD-B528-494A-9B30-57CE7AF80427}" srcId="{8BDD01F1-E9B1-4F3C-B820-1B32E899FD1B}" destId="{84F612EB-D264-4240-99AB-593E466DFE09}" srcOrd="2" destOrd="0" parTransId="{E55B47E5-575F-4BE7-BE76-9A2E600EAE89}" sibTransId="{3CA25F3F-565A-495E-B7BE-4B20A55795F7}"/>
    <dgm:cxn modelId="{48E10A0E-947D-44C7-BD1B-4270C27F7253}" type="presOf" srcId="{529A53F1-E17A-4A0E-8014-FE321ABEEFE0}" destId="{E8D44B6E-D001-4039-BFF8-2D8A002B16C7}" srcOrd="0" destOrd="0" presId="urn:microsoft.com/office/officeart/2005/8/layout/radial4"/>
    <dgm:cxn modelId="{2C4431CE-744A-4E98-A13D-B3D09889C621}" type="presOf" srcId="{B88B9A44-307D-457A-8F91-D53E4B452B6F}" destId="{8C2063F1-7BED-46C6-A4EE-E9A182D64B49}" srcOrd="0" destOrd="0" presId="urn:microsoft.com/office/officeart/2005/8/layout/radial4"/>
    <dgm:cxn modelId="{08AD7354-A658-4520-9ED3-F76A7B5AFF1E}" type="presOf" srcId="{9730CF51-88F7-4CFC-B27E-125012886CAC}" destId="{4AE5658D-93BA-4190-9D90-2E8FA3AAD2E9}" srcOrd="0" destOrd="0" presId="urn:microsoft.com/office/officeart/2005/8/layout/radial4"/>
    <dgm:cxn modelId="{98474759-EBFA-4F24-8C67-69CA83350470}" type="presOf" srcId="{4066397E-1EB5-4147-B979-5871F130D910}" destId="{E27362AB-DAB0-4283-BC40-9AA36A0D3CCA}" srcOrd="0" destOrd="0" presId="urn:microsoft.com/office/officeart/2005/8/layout/radial4"/>
    <dgm:cxn modelId="{F89E1C03-1AFC-4F40-88EF-4E8305E21DE2}" type="presOf" srcId="{8BDD01F1-E9B1-4F3C-B820-1B32E899FD1B}" destId="{9EC9A680-D117-4DC8-AC9B-F6B39F2F0B20}" srcOrd="0" destOrd="0" presId="urn:microsoft.com/office/officeart/2005/8/layout/radial4"/>
    <dgm:cxn modelId="{26603C5F-C40E-4317-B8D0-A6059ED2BE89}" srcId="{8BDD01F1-E9B1-4F3C-B820-1B32E899FD1B}" destId="{36AC0DA1-D95A-48C4-AEC0-BC6342AC3787}" srcOrd="3" destOrd="0" parTransId="{FC9788BC-708D-4DB4-ADC3-35FEE5E734CA}" sibTransId="{EA2921AC-9A3B-4D27-869C-653BCD647C4F}"/>
    <dgm:cxn modelId="{0C1E7F80-4416-4C61-8D2A-F9874774C630}" type="presOf" srcId="{84F612EB-D264-4240-99AB-593E466DFE09}" destId="{E1E4BF8C-31D4-40F2-8157-94412E682246}" srcOrd="0" destOrd="0" presId="urn:microsoft.com/office/officeart/2005/8/layout/radial4"/>
    <dgm:cxn modelId="{0C0F32AE-ED5A-443B-9F98-746165CDCB31}" type="presOf" srcId="{10F0D90E-4701-4E38-AAC2-20F42023C88A}" destId="{B6E184C2-F8A3-4DEB-B57A-7ED514CEE432}" srcOrd="0" destOrd="0" presId="urn:microsoft.com/office/officeart/2005/8/layout/radial4"/>
    <dgm:cxn modelId="{966C7DD7-FAD6-49EE-828A-0637AFB6B0BB}" type="presOf" srcId="{36AC0DA1-D95A-48C4-AEC0-BC6342AC3787}" destId="{2C10CE24-5724-4216-920D-0EA97A395217}" srcOrd="0" destOrd="0" presId="urn:microsoft.com/office/officeart/2005/8/layout/radial4"/>
    <dgm:cxn modelId="{E8F9014B-1D92-4476-862E-7E885CFE8816}" type="presOf" srcId="{E55B47E5-575F-4BE7-BE76-9A2E600EAE89}" destId="{062CB5A2-82EA-44D9-9310-4FB1B7A7C3F5}" srcOrd="0" destOrd="0" presId="urn:microsoft.com/office/officeart/2005/8/layout/radial4"/>
    <dgm:cxn modelId="{AFB8ACFE-22B5-43AC-8521-7B712290A901}" srcId="{8BDD01F1-E9B1-4F3C-B820-1B32E899FD1B}" destId="{10F0D90E-4701-4E38-AAC2-20F42023C88A}" srcOrd="4" destOrd="0" parTransId="{F25A900B-C281-4682-9F5E-204842B6C846}" sibTransId="{71804CB3-FDD1-4285-9B1E-52FB012BEAA7}"/>
    <dgm:cxn modelId="{87A023D6-254A-4079-8BA3-AEF20A4072A2}" srcId="{0B4F120F-5E1F-491C-86AE-3E4929E43E35}" destId="{8BDD01F1-E9B1-4F3C-B820-1B32E899FD1B}" srcOrd="0" destOrd="0" parTransId="{C468D983-B579-4267-94BA-335652B5DF43}" sibTransId="{7D2F4DCD-6E7E-4F7C-8F10-E87D9819A988}"/>
    <dgm:cxn modelId="{C041B0E1-27CA-4595-A5E9-49A84844FC14}" type="presOf" srcId="{FC9788BC-708D-4DB4-ADC3-35FEE5E734CA}" destId="{E39DFDA5-E493-4ADB-A021-9A6DCC8D72E2}" srcOrd="0" destOrd="0" presId="urn:microsoft.com/office/officeart/2005/8/layout/radial4"/>
    <dgm:cxn modelId="{A086483C-4654-4213-B18A-47B273008766}" srcId="{8BDD01F1-E9B1-4F3C-B820-1B32E899FD1B}" destId="{4066397E-1EB5-4147-B979-5871F130D910}" srcOrd="0" destOrd="0" parTransId="{529A53F1-E17A-4A0E-8014-FE321ABEEFE0}" sibTransId="{7F3515CF-6D3D-4250-BE77-6FD1D329F00D}"/>
    <dgm:cxn modelId="{DAB1133F-20A7-4254-B6A0-BA308634426F}" type="presOf" srcId="{0B4F120F-5E1F-491C-86AE-3E4929E43E35}" destId="{BF7D58F9-4F3E-4C34-901F-EEE74493719B}" srcOrd="0" destOrd="0" presId="urn:microsoft.com/office/officeart/2005/8/layout/radial4"/>
    <dgm:cxn modelId="{C46748F9-EBC0-4A7B-8A68-4C93F2516B65}" srcId="{8BDD01F1-E9B1-4F3C-B820-1B32E899FD1B}" destId="{B88B9A44-307D-457A-8F91-D53E4B452B6F}" srcOrd="1" destOrd="0" parTransId="{9730CF51-88F7-4CFC-B27E-125012886CAC}" sibTransId="{76B5A30C-9FE7-4D84-A96D-2E91921BDDBE}"/>
    <dgm:cxn modelId="{06CD2856-FDBA-441D-800A-EDE98E056F47}" type="presParOf" srcId="{BF7D58F9-4F3E-4C34-901F-EEE74493719B}" destId="{9EC9A680-D117-4DC8-AC9B-F6B39F2F0B20}" srcOrd="0" destOrd="0" presId="urn:microsoft.com/office/officeart/2005/8/layout/radial4"/>
    <dgm:cxn modelId="{F28A8B61-E9F6-45F5-BD27-42F7262AF445}" type="presParOf" srcId="{BF7D58F9-4F3E-4C34-901F-EEE74493719B}" destId="{E8D44B6E-D001-4039-BFF8-2D8A002B16C7}" srcOrd="1" destOrd="0" presId="urn:microsoft.com/office/officeart/2005/8/layout/radial4"/>
    <dgm:cxn modelId="{59E8BEDB-F47B-47D4-BCDD-D3213F82FCE5}" type="presParOf" srcId="{BF7D58F9-4F3E-4C34-901F-EEE74493719B}" destId="{E27362AB-DAB0-4283-BC40-9AA36A0D3CCA}" srcOrd="2" destOrd="0" presId="urn:microsoft.com/office/officeart/2005/8/layout/radial4"/>
    <dgm:cxn modelId="{B1C583E9-A4DA-4543-9DAB-BCEC9DD0C8CE}" type="presParOf" srcId="{BF7D58F9-4F3E-4C34-901F-EEE74493719B}" destId="{4AE5658D-93BA-4190-9D90-2E8FA3AAD2E9}" srcOrd="3" destOrd="0" presId="urn:microsoft.com/office/officeart/2005/8/layout/radial4"/>
    <dgm:cxn modelId="{079B4C97-B4D6-454F-806B-4DAAF501E1AC}" type="presParOf" srcId="{BF7D58F9-4F3E-4C34-901F-EEE74493719B}" destId="{8C2063F1-7BED-46C6-A4EE-E9A182D64B49}" srcOrd="4" destOrd="0" presId="urn:microsoft.com/office/officeart/2005/8/layout/radial4"/>
    <dgm:cxn modelId="{6832F68D-1912-4BFA-8AC8-97B1F8DB7C1E}" type="presParOf" srcId="{BF7D58F9-4F3E-4C34-901F-EEE74493719B}" destId="{062CB5A2-82EA-44D9-9310-4FB1B7A7C3F5}" srcOrd="5" destOrd="0" presId="urn:microsoft.com/office/officeart/2005/8/layout/radial4"/>
    <dgm:cxn modelId="{F978427F-670F-4EF5-AC66-8C4646E45B63}" type="presParOf" srcId="{BF7D58F9-4F3E-4C34-901F-EEE74493719B}" destId="{E1E4BF8C-31D4-40F2-8157-94412E682246}" srcOrd="6" destOrd="0" presId="urn:microsoft.com/office/officeart/2005/8/layout/radial4"/>
    <dgm:cxn modelId="{EEA84A8F-A0F4-4158-9B54-654337523522}" type="presParOf" srcId="{BF7D58F9-4F3E-4C34-901F-EEE74493719B}" destId="{E39DFDA5-E493-4ADB-A021-9A6DCC8D72E2}" srcOrd="7" destOrd="0" presId="urn:microsoft.com/office/officeart/2005/8/layout/radial4"/>
    <dgm:cxn modelId="{26658F23-7340-4FFF-9330-261F8F8CD255}" type="presParOf" srcId="{BF7D58F9-4F3E-4C34-901F-EEE74493719B}" destId="{2C10CE24-5724-4216-920D-0EA97A395217}" srcOrd="8" destOrd="0" presId="urn:microsoft.com/office/officeart/2005/8/layout/radial4"/>
    <dgm:cxn modelId="{505DA4F0-136C-4CFE-97F7-20F77AD1D47A}" type="presParOf" srcId="{BF7D58F9-4F3E-4C34-901F-EEE74493719B}" destId="{E4ED7537-DC7D-44F4-A1AE-8AD1E49315CA}" srcOrd="9" destOrd="0" presId="urn:microsoft.com/office/officeart/2005/8/layout/radial4"/>
    <dgm:cxn modelId="{9894A614-D286-455F-9569-17CFAEAF2622}" type="presParOf" srcId="{BF7D58F9-4F3E-4C34-901F-EEE74493719B}" destId="{B6E184C2-F8A3-4DEB-B57A-7ED514CEE432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687218-8B0B-4E2F-BFEA-D648A4137271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A24CCD4-7E43-488D-8D1B-139B2C4C994F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dirty="0" smtClean="0"/>
            <a:t>НДС</a:t>
          </a:r>
          <a:endParaRPr lang="ru-RU" sz="1600" dirty="0"/>
        </a:p>
      </dgm:t>
    </dgm:pt>
    <dgm:pt modelId="{5F00FBFF-3835-4C41-B786-AC7F4591EF90}" type="parTrans" cxnId="{E5AAAED9-B045-4B2C-93A1-718EB221CFE4}">
      <dgm:prSet/>
      <dgm:spPr/>
      <dgm:t>
        <a:bodyPr/>
        <a:lstStyle/>
        <a:p>
          <a:endParaRPr lang="ru-RU" sz="1600"/>
        </a:p>
      </dgm:t>
    </dgm:pt>
    <dgm:pt modelId="{781DB0BB-3EBB-4139-9202-F07DE03542F7}" type="sibTrans" cxnId="{E5AAAED9-B045-4B2C-93A1-718EB221CFE4}">
      <dgm:prSet/>
      <dgm:spPr/>
      <dgm:t>
        <a:bodyPr/>
        <a:lstStyle/>
        <a:p>
          <a:endParaRPr lang="ru-RU" sz="1600"/>
        </a:p>
      </dgm:t>
    </dgm:pt>
    <dgm:pt modelId="{AB0F973D-BEAD-4FC6-ADE4-F131D80F197A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dirty="0" smtClean="0"/>
            <a:t>НДФЛ</a:t>
          </a:r>
          <a:endParaRPr lang="ru-RU" sz="1600" dirty="0"/>
        </a:p>
      </dgm:t>
    </dgm:pt>
    <dgm:pt modelId="{67AB204C-7B2E-4BD3-B9C3-E1F25DED5E85}" type="parTrans" cxnId="{695155B4-610F-4106-B38E-35EA57FC228E}">
      <dgm:prSet/>
      <dgm:spPr/>
      <dgm:t>
        <a:bodyPr/>
        <a:lstStyle/>
        <a:p>
          <a:endParaRPr lang="ru-RU" sz="1600"/>
        </a:p>
      </dgm:t>
    </dgm:pt>
    <dgm:pt modelId="{8B636DA7-A34B-485E-89D6-A4544506EC5E}" type="sibTrans" cxnId="{695155B4-610F-4106-B38E-35EA57FC228E}">
      <dgm:prSet/>
      <dgm:spPr/>
      <dgm:t>
        <a:bodyPr/>
        <a:lstStyle/>
        <a:p>
          <a:endParaRPr lang="ru-RU" sz="1600"/>
        </a:p>
      </dgm:t>
    </dgm:pt>
    <dgm:pt modelId="{E01ECE4A-1B64-41F8-9242-F561B02CF11D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dirty="0" smtClean="0"/>
            <a:t>Страховые взносы (за себя)</a:t>
          </a:r>
          <a:endParaRPr lang="ru-RU" sz="1600" dirty="0"/>
        </a:p>
      </dgm:t>
    </dgm:pt>
    <dgm:pt modelId="{7E87B786-7B15-48B7-901B-F6C0829F335B}" type="parTrans" cxnId="{DA51C70F-6214-4A00-8CE9-D42408A6E554}">
      <dgm:prSet/>
      <dgm:spPr/>
      <dgm:t>
        <a:bodyPr/>
        <a:lstStyle/>
        <a:p>
          <a:endParaRPr lang="ru-RU" sz="1600"/>
        </a:p>
      </dgm:t>
    </dgm:pt>
    <dgm:pt modelId="{4AA67913-AB3F-462E-A28F-A23D899A71BE}" type="sibTrans" cxnId="{DA51C70F-6214-4A00-8CE9-D42408A6E554}">
      <dgm:prSet/>
      <dgm:spPr/>
      <dgm:t>
        <a:bodyPr/>
        <a:lstStyle/>
        <a:p>
          <a:endParaRPr lang="ru-RU" sz="1600"/>
        </a:p>
      </dgm:t>
    </dgm:pt>
    <dgm:pt modelId="{D8340520-6C9A-4A5A-B259-3A8933C0B225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dirty="0" smtClean="0"/>
            <a:t>Земельный налог (при наличии земельных участков)</a:t>
          </a:r>
          <a:endParaRPr lang="ru-RU" sz="1600" dirty="0"/>
        </a:p>
      </dgm:t>
    </dgm:pt>
    <dgm:pt modelId="{D95D1440-8888-4852-82D1-35E9F3B16F24}" type="parTrans" cxnId="{5C7CF361-8A9E-4ECC-94B9-86F384186C8B}">
      <dgm:prSet/>
      <dgm:spPr/>
      <dgm:t>
        <a:bodyPr/>
        <a:lstStyle/>
        <a:p>
          <a:endParaRPr lang="ru-RU" sz="1600"/>
        </a:p>
      </dgm:t>
    </dgm:pt>
    <dgm:pt modelId="{AD2AFC8A-4B9F-472A-8C65-279EB3E12252}" type="sibTrans" cxnId="{5C7CF361-8A9E-4ECC-94B9-86F384186C8B}">
      <dgm:prSet/>
      <dgm:spPr/>
      <dgm:t>
        <a:bodyPr/>
        <a:lstStyle/>
        <a:p>
          <a:endParaRPr lang="ru-RU" sz="1600"/>
        </a:p>
      </dgm:t>
    </dgm:pt>
    <dgm:pt modelId="{4158C69E-85CA-4ECC-B7E2-35CD20D53B79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dirty="0" smtClean="0"/>
            <a:t>Транспортный налог (при наличии транспортных средств)</a:t>
          </a:r>
          <a:endParaRPr lang="ru-RU" sz="1600" dirty="0"/>
        </a:p>
      </dgm:t>
    </dgm:pt>
    <dgm:pt modelId="{1B8A700F-6B3F-40C2-84AC-B73DD85B41BE}" type="parTrans" cxnId="{5CBD0520-A5CF-4E0D-B360-FDD137D68CB6}">
      <dgm:prSet/>
      <dgm:spPr/>
      <dgm:t>
        <a:bodyPr/>
        <a:lstStyle/>
        <a:p>
          <a:endParaRPr lang="ru-RU" sz="1600"/>
        </a:p>
      </dgm:t>
    </dgm:pt>
    <dgm:pt modelId="{CC7D3AE7-F7D5-425C-A7FA-F2786959ACA8}" type="sibTrans" cxnId="{5CBD0520-A5CF-4E0D-B360-FDD137D68CB6}">
      <dgm:prSet/>
      <dgm:spPr/>
      <dgm:t>
        <a:bodyPr/>
        <a:lstStyle/>
        <a:p>
          <a:endParaRPr lang="ru-RU" sz="1600"/>
        </a:p>
      </dgm:t>
    </dgm:pt>
    <dgm:pt modelId="{BCA3A979-8962-476B-BD47-5D869D3148ED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smtClean="0"/>
            <a:t>Налог на имущество (при наличии собственности)</a:t>
          </a:r>
          <a:endParaRPr lang="ru-RU" sz="1600" dirty="0"/>
        </a:p>
      </dgm:t>
    </dgm:pt>
    <dgm:pt modelId="{0C774410-348B-4A8C-9836-8849EDED2385}" type="parTrans" cxnId="{0E689973-0DBB-4E90-9BD0-633ECC73F54B}">
      <dgm:prSet/>
      <dgm:spPr/>
      <dgm:t>
        <a:bodyPr/>
        <a:lstStyle/>
        <a:p>
          <a:endParaRPr lang="ru-RU"/>
        </a:p>
      </dgm:t>
    </dgm:pt>
    <dgm:pt modelId="{77F064C8-74B3-4DD1-A0B7-93CF1B381383}" type="sibTrans" cxnId="{0E689973-0DBB-4E90-9BD0-633ECC73F54B}">
      <dgm:prSet/>
      <dgm:spPr/>
      <dgm:t>
        <a:bodyPr/>
        <a:lstStyle/>
        <a:p>
          <a:endParaRPr lang="ru-RU"/>
        </a:p>
      </dgm:t>
    </dgm:pt>
    <dgm:pt modelId="{A632B2AD-73B0-4F3F-852C-C8160297D56F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dirty="0" smtClean="0"/>
            <a:t>Страховые взносы (за работников)</a:t>
          </a:r>
          <a:endParaRPr lang="ru-RU" sz="1600" dirty="0"/>
        </a:p>
      </dgm:t>
    </dgm:pt>
    <dgm:pt modelId="{4F45A989-D714-4DFA-BE8C-018D4387DF95}" type="parTrans" cxnId="{EC873A1B-74D2-4D7D-B681-DEFEADF3F16D}">
      <dgm:prSet/>
      <dgm:spPr/>
      <dgm:t>
        <a:bodyPr/>
        <a:lstStyle/>
        <a:p>
          <a:endParaRPr lang="ru-RU"/>
        </a:p>
      </dgm:t>
    </dgm:pt>
    <dgm:pt modelId="{E8F619B4-7F03-45A3-A537-BD1909D6D143}" type="sibTrans" cxnId="{EC873A1B-74D2-4D7D-B681-DEFEADF3F16D}">
      <dgm:prSet/>
      <dgm:spPr/>
      <dgm:t>
        <a:bodyPr/>
        <a:lstStyle/>
        <a:p>
          <a:endParaRPr lang="ru-RU"/>
        </a:p>
      </dgm:t>
    </dgm:pt>
    <dgm:pt modelId="{0A51FCC8-49A3-4309-853D-304D72F0EE00}" type="pres">
      <dgm:prSet presAssocID="{F0687218-8B0B-4E2F-BFEA-D648A413727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A42A79-2F95-407A-93CB-4803136AAACB}" type="pres">
      <dgm:prSet presAssocID="{CA24CCD4-7E43-488D-8D1B-139B2C4C994F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97B9FC-2AD7-4CE7-A84F-C6418F0A1089}" type="pres">
      <dgm:prSet presAssocID="{CA24CCD4-7E43-488D-8D1B-139B2C4C994F}" presName="spNode" presStyleCnt="0"/>
      <dgm:spPr/>
    </dgm:pt>
    <dgm:pt modelId="{9240AA4F-2913-4A6F-BEE5-B597ACD9E06D}" type="pres">
      <dgm:prSet presAssocID="{781DB0BB-3EBB-4139-9202-F07DE03542F7}" presName="sibTrans" presStyleLbl="sibTrans1D1" presStyleIdx="0" presStyleCnt="7"/>
      <dgm:spPr/>
      <dgm:t>
        <a:bodyPr/>
        <a:lstStyle/>
        <a:p>
          <a:endParaRPr lang="ru-RU"/>
        </a:p>
      </dgm:t>
    </dgm:pt>
    <dgm:pt modelId="{382DACF4-837D-4A7F-AA4B-6B7FED352D69}" type="pres">
      <dgm:prSet presAssocID="{AB0F973D-BEAD-4FC6-ADE4-F131D80F197A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865482-2E4E-49AF-A29C-D613679C3478}" type="pres">
      <dgm:prSet presAssocID="{AB0F973D-BEAD-4FC6-ADE4-F131D80F197A}" presName="spNode" presStyleCnt="0"/>
      <dgm:spPr/>
    </dgm:pt>
    <dgm:pt modelId="{E1612D75-4341-47CE-B419-F6B5DF55F196}" type="pres">
      <dgm:prSet presAssocID="{8B636DA7-A34B-485E-89D6-A4544506EC5E}" presName="sibTrans" presStyleLbl="sibTrans1D1" presStyleIdx="1" presStyleCnt="7"/>
      <dgm:spPr/>
      <dgm:t>
        <a:bodyPr/>
        <a:lstStyle/>
        <a:p>
          <a:endParaRPr lang="ru-RU"/>
        </a:p>
      </dgm:t>
    </dgm:pt>
    <dgm:pt modelId="{61310332-ECD3-4A37-9295-8AF487798EE7}" type="pres">
      <dgm:prSet presAssocID="{E01ECE4A-1B64-41F8-9242-F561B02CF11D}" presName="node" presStyleLbl="node1" presStyleIdx="2" presStyleCnt="7" custScaleX="1333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D1B4B3-3704-40E5-BD1A-A25FACECE119}" type="pres">
      <dgm:prSet presAssocID="{E01ECE4A-1B64-41F8-9242-F561B02CF11D}" presName="spNode" presStyleCnt="0"/>
      <dgm:spPr/>
    </dgm:pt>
    <dgm:pt modelId="{780D2F88-B3C6-4448-967A-8ED2DA525C7E}" type="pres">
      <dgm:prSet presAssocID="{4AA67913-AB3F-462E-A28F-A23D899A71BE}" presName="sibTrans" presStyleLbl="sibTrans1D1" presStyleIdx="2" presStyleCnt="7"/>
      <dgm:spPr/>
      <dgm:t>
        <a:bodyPr/>
        <a:lstStyle/>
        <a:p>
          <a:endParaRPr lang="ru-RU"/>
        </a:p>
      </dgm:t>
    </dgm:pt>
    <dgm:pt modelId="{DDAAE383-0482-434C-82DE-5006DE7541C5}" type="pres">
      <dgm:prSet presAssocID="{4158C69E-85CA-4ECC-B7E2-35CD20D53B79}" presName="node" presStyleLbl="node1" presStyleIdx="3" presStyleCnt="7" custScaleX="171357" custRadScaleRad="99153" custRadScaleInc="-500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ECF5DC-7359-4A6D-A54D-F955728A190D}" type="pres">
      <dgm:prSet presAssocID="{4158C69E-85CA-4ECC-B7E2-35CD20D53B79}" presName="spNode" presStyleCnt="0"/>
      <dgm:spPr/>
    </dgm:pt>
    <dgm:pt modelId="{91669DB3-6000-4163-87E8-FFA0030C5476}" type="pres">
      <dgm:prSet presAssocID="{CC7D3AE7-F7D5-425C-A7FA-F2786959ACA8}" presName="sibTrans" presStyleLbl="sibTrans1D1" presStyleIdx="3" presStyleCnt="7"/>
      <dgm:spPr/>
      <dgm:t>
        <a:bodyPr/>
        <a:lstStyle/>
        <a:p>
          <a:endParaRPr lang="ru-RU"/>
        </a:p>
      </dgm:t>
    </dgm:pt>
    <dgm:pt modelId="{A2CC82FB-9F72-433A-9AAC-482776696589}" type="pres">
      <dgm:prSet presAssocID="{D8340520-6C9A-4A5A-B259-3A8933C0B225}" presName="node" presStyleLbl="node1" presStyleIdx="4" presStyleCnt="7" custScaleX="167562" custRadScaleRad="98632" custRadScaleInc="474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A96110-5F61-4432-A2A7-67548E27DAE6}" type="pres">
      <dgm:prSet presAssocID="{D8340520-6C9A-4A5A-B259-3A8933C0B225}" presName="spNode" presStyleCnt="0"/>
      <dgm:spPr/>
    </dgm:pt>
    <dgm:pt modelId="{7B595A25-B1F9-41C7-BB88-BFBD9383831C}" type="pres">
      <dgm:prSet presAssocID="{AD2AFC8A-4B9F-472A-8C65-279EB3E12252}" presName="sibTrans" presStyleLbl="sibTrans1D1" presStyleIdx="4" presStyleCnt="7"/>
      <dgm:spPr/>
      <dgm:t>
        <a:bodyPr/>
        <a:lstStyle/>
        <a:p>
          <a:endParaRPr lang="ru-RU"/>
        </a:p>
      </dgm:t>
    </dgm:pt>
    <dgm:pt modelId="{0305F2B0-5A7D-46E0-9D28-12007D9BDB1F}" type="pres">
      <dgm:prSet presAssocID="{A632B2AD-73B0-4F3F-852C-C8160297D56F}" presName="node" presStyleLbl="node1" presStyleIdx="5" presStyleCnt="7" custScaleX="1363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DCB0B3-C353-478A-8CB3-941C23B50E0D}" type="pres">
      <dgm:prSet presAssocID="{A632B2AD-73B0-4F3F-852C-C8160297D56F}" presName="spNode" presStyleCnt="0"/>
      <dgm:spPr/>
    </dgm:pt>
    <dgm:pt modelId="{58CC7C88-8DBE-4146-8B0C-88E59A82C3C3}" type="pres">
      <dgm:prSet presAssocID="{E8F619B4-7F03-45A3-A537-BD1909D6D143}" presName="sibTrans" presStyleLbl="sibTrans1D1" presStyleIdx="5" presStyleCnt="7"/>
      <dgm:spPr/>
      <dgm:t>
        <a:bodyPr/>
        <a:lstStyle/>
        <a:p>
          <a:endParaRPr lang="ru-RU"/>
        </a:p>
      </dgm:t>
    </dgm:pt>
    <dgm:pt modelId="{BD0D77FE-3299-4F89-BBFA-FFEF44A93A44}" type="pres">
      <dgm:prSet presAssocID="{BCA3A979-8962-476B-BD47-5D869D3148ED}" presName="node" presStyleLbl="node1" presStyleIdx="6" presStyleCnt="7" custScaleX="1636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35E684-A049-4849-9C20-B465E21D1D55}" type="pres">
      <dgm:prSet presAssocID="{BCA3A979-8962-476B-BD47-5D869D3148ED}" presName="spNode" presStyleCnt="0"/>
      <dgm:spPr/>
    </dgm:pt>
    <dgm:pt modelId="{B9ACC064-7D13-4A46-A551-73BA1D2D6A02}" type="pres">
      <dgm:prSet presAssocID="{77F064C8-74B3-4DD1-A0B7-93CF1B381383}" presName="sibTrans" presStyleLbl="sibTrans1D1" presStyleIdx="6" presStyleCnt="7"/>
      <dgm:spPr/>
      <dgm:t>
        <a:bodyPr/>
        <a:lstStyle/>
        <a:p>
          <a:endParaRPr lang="ru-RU"/>
        </a:p>
      </dgm:t>
    </dgm:pt>
  </dgm:ptLst>
  <dgm:cxnLst>
    <dgm:cxn modelId="{EC873A1B-74D2-4D7D-B681-DEFEADF3F16D}" srcId="{F0687218-8B0B-4E2F-BFEA-D648A4137271}" destId="{A632B2AD-73B0-4F3F-852C-C8160297D56F}" srcOrd="5" destOrd="0" parTransId="{4F45A989-D714-4DFA-BE8C-018D4387DF95}" sibTransId="{E8F619B4-7F03-45A3-A537-BD1909D6D143}"/>
    <dgm:cxn modelId="{EC7F7EFE-FFA6-4ED5-B4DE-D9990FC01624}" type="presOf" srcId="{F0687218-8B0B-4E2F-BFEA-D648A4137271}" destId="{0A51FCC8-49A3-4309-853D-304D72F0EE00}" srcOrd="0" destOrd="0" presId="urn:microsoft.com/office/officeart/2005/8/layout/cycle6"/>
    <dgm:cxn modelId="{0E689973-0DBB-4E90-9BD0-633ECC73F54B}" srcId="{F0687218-8B0B-4E2F-BFEA-D648A4137271}" destId="{BCA3A979-8962-476B-BD47-5D869D3148ED}" srcOrd="6" destOrd="0" parTransId="{0C774410-348B-4A8C-9836-8849EDED2385}" sibTransId="{77F064C8-74B3-4DD1-A0B7-93CF1B381383}"/>
    <dgm:cxn modelId="{DED5F13B-2CDD-4F1D-8137-6428FD1C4E03}" type="presOf" srcId="{A632B2AD-73B0-4F3F-852C-C8160297D56F}" destId="{0305F2B0-5A7D-46E0-9D28-12007D9BDB1F}" srcOrd="0" destOrd="0" presId="urn:microsoft.com/office/officeart/2005/8/layout/cycle6"/>
    <dgm:cxn modelId="{695155B4-610F-4106-B38E-35EA57FC228E}" srcId="{F0687218-8B0B-4E2F-BFEA-D648A4137271}" destId="{AB0F973D-BEAD-4FC6-ADE4-F131D80F197A}" srcOrd="1" destOrd="0" parTransId="{67AB204C-7B2E-4BD3-B9C3-E1F25DED5E85}" sibTransId="{8B636DA7-A34B-485E-89D6-A4544506EC5E}"/>
    <dgm:cxn modelId="{5FFB1296-6202-401E-92F1-0187DDFF1D53}" type="presOf" srcId="{AD2AFC8A-4B9F-472A-8C65-279EB3E12252}" destId="{7B595A25-B1F9-41C7-BB88-BFBD9383831C}" srcOrd="0" destOrd="0" presId="urn:microsoft.com/office/officeart/2005/8/layout/cycle6"/>
    <dgm:cxn modelId="{DA51C70F-6214-4A00-8CE9-D42408A6E554}" srcId="{F0687218-8B0B-4E2F-BFEA-D648A4137271}" destId="{E01ECE4A-1B64-41F8-9242-F561B02CF11D}" srcOrd="2" destOrd="0" parTransId="{7E87B786-7B15-48B7-901B-F6C0829F335B}" sibTransId="{4AA67913-AB3F-462E-A28F-A23D899A71BE}"/>
    <dgm:cxn modelId="{55F4E1A0-9698-4BD2-BBBC-A52A0B5ADCF7}" type="presOf" srcId="{781DB0BB-3EBB-4139-9202-F07DE03542F7}" destId="{9240AA4F-2913-4A6F-BEE5-B597ACD9E06D}" srcOrd="0" destOrd="0" presId="urn:microsoft.com/office/officeart/2005/8/layout/cycle6"/>
    <dgm:cxn modelId="{CE228FDE-4399-4D24-8AEB-B51148E6179B}" type="presOf" srcId="{4158C69E-85CA-4ECC-B7E2-35CD20D53B79}" destId="{DDAAE383-0482-434C-82DE-5006DE7541C5}" srcOrd="0" destOrd="0" presId="urn:microsoft.com/office/officeart/2005/8/layout/cycle6"/>
    <dgm:cxn modelId="{D2467FDB-BC4C-4A78-9740-F6720DA47A04}" type="presOf" srcId="{4AA67913-AB3F-462E-A28F-A23D899A71BE}" destId="{780D2F88-B3C6-4448-967A-8ED2DA525C7E}" srcOrd="0" destOrd="0" presId="urn:microsoft.com/office/officeart/2005/8/layout/cycle6"/>
    <dgm:cxn modelId="{61C80159-2847-4B9B-BBEC-DE6BFAC53088}" type="presOf" srcId="{E01ECE4A-1B64-41F8-9242-F561B02CF11D}" destId="{61310332-ECD3-4A37-9295-8AF487798EE7}" srcOrd="0" destOrd="0" presId="urn:microsoft.com/office/officeart/2005/8/layout/cycle6"/>
    <dgm:cxn modelId="{763F07EB-DCCD-4B2E-BBE9-6D2124017D1D}" type="presOf" srcId="{8B636DA7-A34B-485E-89D6-A4544506EC5E}" destId="{E1612D75-4341-47CE-B419-F6B5DF55F196}" srcOrd="0" destOrd="0" presId="urn:microsoft.com/office/officeart/2005/8/layout/cycle6"/>
    <dgm:cxn modelId="{5CBD0520-A5CF-4E0D-B360-FDD137D68CB6}" srcId="{F0687218-8B0B-4E2F-BFEA-D648A4137271}" destId="{4158C69E-85CA-4ECC-B7E2-35CD20D53B79}" srcOrd="3" destOrd="0" parTransId="{1B8A700F-6B3F-40C2-84AC-B73DD85B41BE}" sibTransId="{CC7D3AE7-F7D5-425C-A7FA-F2786959ACA8}"/>
    <dgm:cxn modelId="{CFDE9426-EE22-488D-8783-C4CD3A188900}" type="presOf" srcId="{CA24CCD4-7E43-488D-8D1B-139B2C4C994F}" destId="{92A42A79-2F95-407A-93CB-4803136AAACB}" srcOrd="0" destOrd="0" presId="urn:microsoft.com/office/officeart/2005/8/layout/cycle6"/>
    <dgm:cxn modelId="{E5AAAED9-B045-4B2C-93A1-718EB221CFE4}" srcId="{F0687218-8B0B-4E2F-BFEA-D648A4137271}" destId="{CA24CCD4-7E43-488D-8D1B-139B2C4C994F}" srcOrd="0" destOrd="0" parTransId="{5F00FBFF-3835-4C41-B786-AC7F4591EF90}" sibTransId="{781DB0BB-3EBB-4139-9202-F07DE03542F7}"/>
    <dgm:cxn modelId="{190DAC6F-58BF-41DA-9B5F-0212BC54D6A4}" type="presOf" srcId="{E8F619B4-7F03-45A3-A537-BD1909D6D143}" destId="{58CC7C88-8DBE-4146-8B0C-88E59A82C3C3}" srcOrd="0" destOrd="0" presId="urn:microsoft.com/office/officeart/2005/8/layout/cycle6"/>
    <dgm:cxn modelId="{6986BEE7-975B-450C-9050-99334CB386C3}" type="presOf" srcId="{AB0F973D-BEAD-4FC6-ADE4-F131D80F197A}" destId="{382DACF4-837D-4A7F-AA4B-6B7FED352D69}" srcOrd="0" destOrd="0" presId="urn:microsoft.com/office/officeart/2005/8/layout/cycle6"/>
    <dgm:cxn modelId="{D7BF2415-F77C-4516-9FA6-6F01F1970B75}" type="presOf" srcId="{D8340520-6C9A-4A5A-B259-3A8933C0B225}" destId="{A2CC82FB-9F72-433A-9AAC-482776696589}" srcOrd="0" destOrd="0" presId="urn:microsoft.com/office/officeart/2005/8/layout/cycle6"/>
    <dgm:cxn modelId="{488CF344-66EB-4575-9B16-477C8D8CA840}" type="presOf" srcId="{77F064C8-74B3-4DD1-A0B7-93CF1B381383}" destId="{B9ACC064-7D13-4A46-A551-73BA1D2D6A02}" srcOrd="0" destOrd="0" presId="urn:microsoft.com/office/officeart/2005/8/layout/cycle6"/>
    <dgm:cxn modelId="{5C7CF361-8A9E-4ECC-94B9-86F384186C8B}" srcId="{F0687218-8B0B-4E2F-BFEA-D648A4137271}" destId="{D8340520-6C9A-4A5A-B259-3A8933C0B225}" srcOrd="4" destOrd="0" parTransId="{D95D1440-8888-4852-82D1-35E9F3B16F24}" sibTransId="{AD2AFC8A-4B9F-472A-8C65-279EB3E12252}"/>
    <dgm:cxn modelId="{01328D72-C2DB-491A-8AB7-69FEFEFFA243}" type="presOf" srcId="{CC7D3AE7-F7D5-425C-A7FA-F2786959ACA8}" destId="{91669DB3-6000-4163-87E8-FFA0030C5476}" srcOrd="0" destOrd="0" presId="urn:microsoft.com/office/officeart/2005/8/layout/cycle6"/>
    <dgm:cxn modelId="{A6A4DF1B-49F9-4558-A2F5-85FA6641FC6C}" type="presOf" srcId="{BCA3A979-8962-476B-BD47-5D869D3148ED}" destId="{BD0D77FE-3299-4F89-BBFA-FFEF44A93A44}" srcOrd="0" destOrd="0" presId="urn:microsoft.com/office/officeart/2005/8/layout/cycle6"/>
    <dgm:cxn modelId="{A1BF8507-1035-412E-83D0-F3711107E30C}" type="presParOf" srcId="{0A51FCC8-49A3-4309-853D-304D72F0EE00}" destId="{92A42A79-2F95-407A-93CB-4803136AAACB}" srcOrd="0" destOrd="0" presId="urn:microsoft.com/office/officeart/2005/8/layout/cycle6"/>
    <dgm:cxn modelId="{2C4261B9-A17E-4887-94BB-0B9CD3F59053}" type="presParOf" srcId="{0A51FCC8-49A3-4309-853D-304D72F0EE00}" destId="{FC97B9FC-2AD7-4CE7-A84F-C6418F0A1089}" srcOrd="1" destOrd="0" presId="urn:microsoft.com/office/officeart/2005/8/layout/cycle6"/>
    <dgm:cxn modelId="{BA428C06-6B3B-4817-A87A-0E31CF24B418}" type="presParOf" srcId="{0A51FCC8-49A3-4309-853D-304D72F0EE00}" destId="{9240AA4F-2913-4A6F-BEE5-B597ACD9E06D}" srcOrd="2" destOrd="0" presId="urn:microsoft.com/office/officeart/2005/8/layout/cycle6"/>
    <dgm:cxn modelId="{6E48B19B-47CE-4849-B576-A213C40B851C}" type="presParOf" srcId="{0A51FCC8-49A3-4309-853D-304D72F0EE00}" destId="{382DACF4-837D-4A7F-AA4B-6B7FED352D69}" srcOrd="3" destOrd="0" presId="urn:microsoft.com/office/officeart/2005/8/layout/cycle6"/>
    <dgm:cxn modelId="{26BA666E-2597-44A9-AAC7-03E4D90034F4}" type="presParOf" srcId="{0A51FCC8-49A3-4309-853D-304D72F0EE00}" destId="{EA865482-2E4E-49AF-A29C-D613679C3478}" srcOrd="4" destOrd="0" presId="urn:microsoft.com/office/officeart/2005/8/layout/cycle6"/>
    <dgm:cxn modelId="{437DC8F5-61A1-46A3-A283-6037DA4B0BA5}" type="presParOf" srcId="{0A51FCC8-49A3-4309-853D-304D72F0EE00}" destId="{E1612D75-4341-47CE-B419-F6B5DF55F196}" srcOrd="5" destOrd="0" presId="urn:microsoft.com/office/officeart/2005/8/layout/cycle6"/>
    <dgm:cxn modelId="{41CADF4D-FB99-4E94-B1B4-0653474DFD9A}" type="presParOf" srcId="{0A51FCC8-49A3-4309-853D-304D72F0EE00}" destId="{61310332-ECD3-4A37-9295-8AF487798EE7}" srcOrd="6" destOrd="0" presId="urn:microsoft.com/office/officeart/2005/8/layout/cycle6"/>
    <dgm:cxn modelId="{C375B56D-0916-497E-9243-D9EB6BF4E4E4}" type="presParOf" srcId="{0A51FCC8-49A3-4309-853D-304D72F0EE00}" destId="{4BD1B4B3-3704-40E5-BD1A-A25FACECE119}" srcOrd="7" destOrd="0" presId="urn:microsoft.com/office/officeart/2005/8/layout/cycle6"/>
    <dgm:cxn modelId="{EE3533B5-0637-42CF-9A9E-8B937491B34C}" type="presParOf" srcId="{0A51FCC8-49A3-4309-853D-304D72F0EE00}" destId="{780D2F88-B3C6-4448-967A-8ED2DA525C7E}" srcOrd="8" destOrd="0" presId="urn:microsoft.com/office/officeart/2005/8/layout/cycle6"/>
    <dgm:cxn modelId="{2C993226-9C8B-4322-9573-0DDB65C02642}" type="presParOf" srcId="{0A51FCC8-49A3-4309-853D-304D72F0EE00}" destId="{DDAAE383-0482-434C-82DE-5006DE7541C5}" srcOrd="9" destOrd="0" presId="urn:microsoft.com/office/officeart/2005/8/layout/cycle6"/>
    <dgm:cxn modelId="{0E754301-6A58-487D-88F6-8D7A8A238DE9}" type="presParOf" srcId="{0A51FCC8-49A3-4309-853D-304D72F0EE00}" destId="{E9ECF5DC-7359-4A6D-A54D-F955728A190D}" srcOrd="10" destOrd="0" presId="urn:microsoft.com/office/officeart/2005/8/layout/cycle6"/>
    <dgm:cxn modelId="{64B1BEDA-636D-4348-BEAC-32FE3B0D95FF}" type="presParOf" srcId="{0A51FCC8-49A3-4309-853D-304D72F0EE00}" destId="{91669DB3-6000-4163-87E8-FFA0030C5476}" srcOrd="11" destOrd="0" presId="urn:microsoft.com/office/officeart/2005/8/layout/cycle6"/>
    <dgm:cxn modelId="{55E9755F-FB4A-4D3D-87BF-723E63CD8713}" type="presParOf" srcId="{0A51FCC8-49A3-4309-853D-304D72F0EE00}" destId="{A2CC82FB-9F72-433A-9AAC-482776696589}" srcOrd="12" destOrd="0" presId="urn:microsoft.com/office/officeart/2005/8/layout/cycle6"/>
    <dgm:cxn modelId="{8FB4D539-040C-41C2-B19B-BB83049DC800}" type="presParOf" srcId="{0A51FCC8-49A3-4309-853D-304D72F0EE00}" destId="{F5A96110-5F61-4432-A2A7-67548E27DAE6}" srcOrd="13" destOrd="0" presId="urn:microsoft.com/office/officeart/2005/8/layout/cycle6"/>
    <dgm:cxn modelId="{428CB7EE-7506-49A4-86CD-988B03D4351D}" type="presParOf" srcId="{0A51FCC8-49A3-4309-853D-304D72F0EE00}" destId="{7B595A25-B1F9-41C7-BB88-BFBD9383831C}" srcOrd="14" destOrd="0" presId="urn:microsoft.com/office/officeart/2005/8/layout/cycle6"/>
    <dgm:cxn modelId="{26A5F9E5-C341-4109-9BAF-3BAAE3998164}" type="presParOf" srcId="{0A51FCC8-49A3-4309-853D-304D72F0EE00}" destId="{0305F2B0-5A7D-46E0-9D28-12007D9BDB1F}" srcOrd="15" destOrd="0" presId="urn:microsoft.com/office/officeart/2005/8/layout/cycle6"/>
    <dgm:cxn modelId="{871FD443-2FA2-4721-A932-4EF4C5E5BD3C}" type="presParOf" srcId="{0A51FCC8-49A3-4309-853D-304D72F0EE00}" destId="{0EDCB0B3-C353-478A-8CB3-941C23B50E0D}" srcOrd="16" destOrd="0" presId="urn:microsoft.com/office/officeart/2005/8/layout/cycle6"/>
    <dgm:cxn modelId="{42E035C7-5B09-483A-B695-53CE4C7668F4}" type="presParOf" srcId="{0A51FCC8-49A3-4309-853D-304D72F0EE00}" destId="{58CC7C88-8DBE-4146-8B0C-88E59A82C3C3}" srcOrd="17" destOrd="0" presId="urn:microsoft.com/office/officeart/2005/8/layout/cycle6"/>
    <dgm:cxn modelId="{33285055-E32F-43DF-9988-CE261AB35213}" type="presParOf" srcId="{0A51FCC8-49A3-4309-853D-304D72F0EE00}" destId="{BD0D77FE-3299-4F89-BBFA-FFEF44A93A44}" srcOrd="18" destOrd="0" presId="urn:microsoft.com/office/officeart/2005/8/layout/cycle6"/>
    <dgm:cxn modelId="{A3AC0514-E7E0-44B4-B0E4-534B98FB11AA}" type="presParOf" srcId="{0A51FCC8-49A3-4309-853D-304D72F0EE00}" destId="{3735E684-A049-4849-9C20-B465E21D1D55}" srcOrd="19" destOrd="0" presId="urn:microsoft.com/office/officeart/2005/8/layout/cycle6"/>
    <dgm:cxn modelId="{57D1ED5D-C623-4159-A150-72AC117DD07F}" type="presParOf" srcId="{0A51FCC8-49A3-4309-853D-304D72F0EE00}" destId="{B9ACC064-7D13-4A46-A551-73BA1D2D6A02}" srcOrd="2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0687218-8B0B-4E2F-BFEA-D648A4137271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A24CCD4-7E43-488D-8D1B-139B2C4C994F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dirty="0" smtClean="0"/>
            <a:t>НДС</a:t>
          </a:r>
          <a:endParaRPr lang="ru-RU" sz="1600" dirty="0"/>
        </a:p>
      </dgm:t>
    </dgm:pt>
    <dgm:pt modelId="{5F00FBFF-3835-4C41-B786-AC7F4591EF90}" type="parTrans" cxnId="{E5AAAED9-B045-4B2C-93A1-718EB221CFE4}">
      <dgm:prSet/>
      <dgm:spPr/>
      <dgm:t>
        <a:bodyPr/>
        <a:lstStyle/>
        <a:p>
          <a:endParaRPr lang="ru-RU" sz="1600"/>
        </a:p>
      </dgm:t>
    </dgm:pt>
    <dgm:pt modelId="{781DB0BB-3EBB-4139-9202-F07DE03542F7}" type="sibTrans" cxnId="{E5AAAED9-B045-4B2C-93A1-718EB221CFE4}">
      <dgm:prSet/>
      <dgm:spPr/>
      <dgm:t>
        <a:bodyPr/>
        <a:lstStyle/>
        <a:p>
          <a:endParaRPr lang="ru-RU" sz="1600"/>
        </a:p>
      </dgm:t>
    </dgm:pt>
    <dgm:pt modelId="{AB0F973D-BEAD-4FC6-ADE4-F131D80F197A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dirty="0" smtClean="0"/>
            <a:t>Налог на прибыль</a:t>
          </a:r>
          <a:endParaRPr lang="ru-RU" sz="1600" dirty="0"/>
        </a:p>
      </dgm:t>
    </dgm:pt>
    <dgm:pt modelId="{67AB204C-7B2E-4BD3-B9C3-E1F25DED5E85}" type="parTrans" cxnId="{695155B4-610F-4106-B38E-35EA57FC228E}">
      <dgm:prSet/>
      <dgm:spPr/>
      <dgm:t>
        <a:bodyPr/>
        <a:lstStyle/>
        <a:p>
          <a:endParaRPr lang="ru-RU" sz="1600"/>
        </a:p>
      </dgm:t>
    </dgm:pt>
    <dgm:pt modelId="{8B636DA7-A34B-485E-89D6-A4544506EC5E}" type="sibTrans" cxnId="{695155B4-610F-4106-B38E-35EA57FC228E}">
      <dgm:prSet/>
      <dgm:spPr/>
      <dgm:t>
        <a:bodyPr/>
        <a:lstStyle/>
        <a:p>
          <a:endParaRPr lang="ru-RU" sz="1600"/>
        </a:p>
      </dgm:t>
    </dgm:pt>
    <dgm:pt modelId="{E01ECE4A-1B64-41F8-9242-F561B02CF11D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dirty="0" smtClean="0"/>
            <a:t>НДФЛ</a:t>
          </a:r>
        </a:p>
        <a:p>
          <a:r>
            <a:rPr lang="ru-RU" sz="1600" dirty="0" smtClean="0"/>
            <a:t>(за работников)</a:t>
          </a:r>
          <a:endParaRPr lang="ru-RU" sz="1600" dirty="0"/>
        </a:p>
      </dgm:t>
    </dgm:pt>
    <dgm:pt modelId="{7E87B786-7B15-48B7-901B-F6C0829F335B}" type="parTrans" cxnId="{DA51C70F-6214-4A00-8CE9-D42408A6E554}">
      <dgm:prSet/>
      <dgm:spPr/>
      <dgm:t>
        <a:bodyPr/>
        <a:lstStyle/>
        <a:p>
          <a:endParaRPr lang="ru-RU" sz="1600"/>
        </a:p>
      </dgm:t>
    </dgm:pt>
    <dgm:pt modelId="{4AA67913-AB3F-462E-A28F-A23D899A71BE}" type="sibTrans" cxnId="{DA51C70F-6214-4A00-8CE9-D42408A6E554}">
      <dgm:prSet/>
      <dgm:spPr/>
      <dgm:t>
        <a:bodyPr/>
        <a:lstStyle/>
        <a:p>
          <a:endParaRPr lang="ru-RU" sz="1600"/>
        </a:p>
      </dgm:t>
    </dgm:pt>
    <dgm:pt modelId="{A632B2AD-73B0-4F3F-852C-C8160297D56F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dirty="0" smtClean="0"/>
            <a:t>Страховые взносы (за работников)</a:t>
          </a:r>
          <a:endParaRPr lang="ru-RU" sz="1600" dirty="0"/>
        </a:p>
      </dgm:t>
    </dgm:pt>
    <dgm:pt modelId="{4F45A989-D714-4DFA-BE8C-018D4387DF95}" type="parTrans" cxnId="{EC873A1B-74D2-4D7D-B681-DEFEADF3F16D}">
      <dgm:prSet/>
      <dgm:spPr/>
      <dgm:t>
        <a:bodyPr/>
        <a:lstStyle/>
        <a:p>
          <a:endParaRPr lang="ru-RU"/>
        </a:p>
      </dgm:t>
    </dgm:pt>
    <dgm:pt modelId="{E8F619B4-7F03-45A3-A537-BD1909D6D143}" type="sibTrans" cxnId="{EC873A1B-74D2-4D7D-B681-DEFEADF3F16D}">
      <dgm:prSet/>
      <dgm:spPr/>
      <dgm:t>
        <a:bodyPr/>
        <a:lstStyle/>
        <a:p>
          <a:endParaRPr lang="ru-RU"/>
        </a:p>
      </dgm:t>
    </dgm:pt>
    <dgm:pt modelId="{D862E4E2-8833-42A1-A352-A161865D0931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dirty="0" smtClean="0"/>
            <a:t>НДПИ, водный налог, акцизы</a:t>
          </a:r>
        </a:p>
        <a:p>
          <a:r>
            <a:rPr lang="ru-RU" sz="1600" dirty="0" smtClean="0"/>
            <a:t>(при наличии объектов)</a:t>
          </a:r>
          <a:endParaRPr lang="ru-RU" sz="1600" dirty="0"/>
        </a:p>
      </dgm:t>
    </dgm:pt>
    <dgm:pt modelId="{A832A76E-2867-4BDC-93D1-B516148B7D88}" type="parTrans" cxnId="{B95E30FA-807C-4671-ACDB-208D07808485}">
      <dgm:prSet/>
      <dgm:spPr/>
      <dgm:t>
        <a:bodyPr/>
        <a:lstStyle/>
        <a:p>
          <a:endParaRPr lang="ru-RU"/>
        </a:p>
      </dgm:t>
    </dgm:pt>
    <dgm:pt modelId="{FD873208-7C64-4F3B-983C-DDE7EBE2F6E2}" type="sibTrans" cxnId="{B95E30FA-807C-4671-ACDB-208D07808485}">
      <dgm:prSet/>
      <dgm:spPr/>
      <dgm:t>
        <a:bodyPr/>
        <a:lstStyle/>
        <a:p>
          <a:endParaRPr lang="ru-RU"/>
        </a:p>
      </dgm:t>
    </dgm:pt>
    <dgm:pt modelId="{0CB294D7-9141-4505-9479-C3EEB91047EE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dirty="0" smtClean="0"/>
            <a:t>Налог на имущество, транспортный и земельный налог (при наличии объектов собственности)</a:t>
          </a:r>
          <a:endParaRPr lang="ru-RU" sz="1600" dirty="0"/>
        </a:p>
      </dgm:t>
    </dgm:pt>
    <dgm:pt modelId="{204EC73F-5EAB-452B-AA6E-016EE6AA2A9B}" type="parTrans" cxnId="{0D351053-CF41-4CAA-886D-36BDC128FEB4}">
      <dgm:prSet/>
      <dgm:spPr/>
      <dgm:t>
        <a:bodyPr/>
        <a:lstStyle/>
        <a:p>
          <a:endParaRPr lang="ru-RU"/>
        </a:p>
      </dgm:t>
    </dgm:pt>
    <dgm:pt modelId="{2E60033A-0D1E-4CC6-9B9A-DA32D4902FE2}" type="sibTrans" cxnId="{0D351053-CF41-4CAA-886D-36BDC128FEB4}">
      <dgm:prSet/>
      <dgm:spPr/>
      <dgm:t>
        <a:bodyPr/>
        <a:lstStyle/>
        <a:p>
          <a:endParaRPr lang="ru-RU"/>
        </a:p>
      </dgm:t>
    </dgm:pt>
    <dgm:pt modelId="{0A51FCC8-49A3-4309-853D-304D72F0EE00}" type="pres">
      <dgm:prSet presAssocID="{F0687218-8B0B-4E2F-BFEA-D648A413727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A42A79-2F95-407A-93CB-4803136AAACB}" type="pres">
      <dgm:prSet presAssocID="{CA24CCD4-7E43-488D-8D1B-139B2C4C994F}" presName="node" presStyleLbl="node1" presStyleIdx="0" presStyleCnt="6" custScaleX="1427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97B9FC-2AD7-4CE7-A84F-C6418F0A1089}" type="pres">
      <dgm:prSet presAssocID="{CA24CCD4-7E43-488D-8D1B-139B2C4C994F}" presName="spNode" presStyleCnt="0"/>
      <dgm:spPr/>
    </dgm:pt>
    <dgm:pt modelId="{9240AA4F-2913-4A6F-BEE5-B597ACD9E06D}" type="pres">
      <dgm:prSet presAssocID="{781DB0BB-3EBB-4139-9202-F07DE03542F7}" presName="sibTrans" presStyleLbl="sibTrans1D1" presStyleIdx="0" presStyleCnt="6"/>
      <dgm:spPr/>
      <dgm:t>
        <a:bodyPr/>
        <a:lstStyle/>
        <a:p>
          <a:endParaRPr lang="ru-RU"/>
        </a:p>
      </dgm:t>
    </dgm:pt>
    <dgm:pt modelId="{382DACF4-837D-4A7F-AA4B-6B7FED352D69}" type="pres">
      <dgm:prSet presAssocID="{AB0F973D-BEAD-4FC6-ADE4-F131D80F197A}" presName="node" presStyleLbl="node1" presStyleIdx="1" presStyleCnt="6" custScaleX="1649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865482-2E4E-49AF-A29C-D613679C3478}" type="pres">
      <dgm:prSet presAssocID="{AB0F973D-BEAD-4FC6-ADE4-F131D80F197A}" presName="spNode" presStyleCnt="0"/>
      <dgm:spPr/>
    </dgm:pt>
    <dgm:pt modelId="{E1612D75-4341-47CE-B419-F6B5DF55F196}" type="pres">
      <dgm:prSet presAssocID="{8B636DA7-A34B-485E-89D6-A4544506EC5E}" presName="sibTrans" presStyleLbl="sibTrans1D1" presStyleIdx="1" presStyleCnt="6"/>
      <dgm:spPr/>
      <dgm:t>
        <a:bodyPr/>
        <a:lstStyle/>
        <a:p>
          <a:endParaRPr lang="ru-RU"/>
        </a:p>
      </dgm:t>
    </dgm:pt>
    <dgm:pt modelId="{61310332-ECD3-4A37-9295-8AF487798EE7}" type="pres">
      <dgm:prSet presAssocID="{E01ECE4A-1B64-41F8-9242-F561B02CF11D}" presName="node" presStyleLbl="node1" presStyleIdx="2" presStyleCnt="6" custScaleX="1446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D1B4B3-3704-40E5-BD1A-A25FACECE119}" type="pres">
      <dgm:prSet presAssocID="{E01ECE4A-1B64-41F8-9242-F561B02CF11D}" presName="spNode" presStyleCnt="0"/>
      <dgm:spPr/>
    </dgm:pt>
    <dgm:pt modelId="{780D2F88-B3C6-4448-967A-8ED2DA525C7E}" type="pres">
      <dgm:prSet presAssocID="{4AA67913-AB3F-462E-A28F-A23D899A71BE}" presName="sibTrans" presStyleLbl="sibTrans1D1" presStyleIdx="2" presStyleCnt="6"/>
      <dgm:spPr/>
      <dgm:t>
        <a:bodyPr/>
        <a:lstStyle/>
        <a:p>
          <a:endParaRPr lang="ru-RU"/>
        </a:p>
      </dgm:t>
    </dgm:pt>
    <dgm:pt modelId="{E500CC75-B1EE-4A73-A86A-77AA0ADE2E9E}" type="pres">
      <dgm:prSet presAssocID="{0CB294D7-9141-4505-9479-C3EEB91047EE}" presName="node" presStyleLbl="node1" presStyleIdx="3" presStyleCnt="6" custScaleX="2057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733CA9-328B-4274-933D-8FC02B452479}" type="pres">
      <dgm:prSet presAssocID="{0CB294D7-9141-4505-9479-C3EEB91047EE}" presName="spNode" presStyleCnt="0"/>
      <dgm:spPr/>
    </dgm:pt>
    <dgm:pt modelId="{CEA592F3-5287-454B-BA75-0F5C2B5BD253}" type="pres">
      <dgm:prSet presAssocID="{2E60033A-0D1E-4CC6-9B9A-DA32D4902FE2}" presName="sibTrans" presStyleLbl="sibTrans1D1" presStyleIdx="3" presStyleCnt="6"/>
      <dgm:spPr/>
      <dgm:t>
        <a:bodyPr/>
        <a:lstStyle/>
        <a:p>
          <a:endParaRPr lang="ru-RU"/>
        </a:p>
      </dgm:t>
    </dgm:pt>
    <dgm:pt modelId="{0305F2B0-5A7D-46E0-9D28-12007D9BDB1F}" type="pres">
      <dgm:prSet presAssocID="{A632B2AD-73B0-4F3F-852C-C8160297D56F}" presName="node" presStyleLbl="node1" presStyleIdx="4" presStyleCnt="6" custScaleX="1483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DCB0B3-C353-478A-8CB3-941C23B50E0D}" type="pres">
      <dgm:prSet presAssocID="{A632B2AD-73B0-4F3F-852C-C8160297D56F}" presName="spNode" presStyleCnt="0"/>
      <dgm:spPr/>
    </dgm:pt>
    <dgm:pt modelId="{58CC7C88-8DBE-4146-8B0C-88E59A82C3C3}" type="pres">
      <dgm:prSet presAssocID="{E8F619B4-7F03-45A3-A537-BD1909D6D143}" presName="sibTrans" presStyleLbl="sibTrans1D1" presStyleIdx="4" presStyleCnt="6"/>
      <dgm:spPr/>
      <dgm:t>
        <a:bodyPr/>
        <a:lstStyle/>
        <a:p>
          <a:endParaRPr lang="ru-RU"/>
        </a:p>
      </dgm:t>
    </dgm:pt>
    <dgm:pt modelId="{5F8E04FB-F42D-4BC3-BA77-9E3EA6871236}" type="pres">
      <dgm:prSet presAssocID="{D862E4E2-8833-42A1-A352-A161865D0931}" presName="node" presStyleLbl="node1" presStyleIdx="5" presStyleCnt="6" custScaleX="1823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E3CDA7-BD5E-41E3-A23D-1B8D3C38750B}" type="pres">
      <dgm:prSet presAssocID="{D862E4E2-8833-42A1-A352-A161865D0931}" presName="spNode" presStyleCnt="0"/>
      <dgm:spPr/>
    </dgm:pt>
    <dgm:pt modelId="{5D6C7B1F-D8E5-4D3F-A670-5A65E7AA295C}" type="pres">
      <dgm:prSet presAssocID="{FD873208-7C64-4F3B-983C-DDE7EBE2F6E2}" presName="sibTrans" presStyleLbl="sibTrans1D1" presStyleIdx="5" presStyleCnt="6"/>
      <dgm:spPr/>
      <dgm:t>
        <a:bodyPr/>
        <a:lstStyle/>
        <a:p>
          <a:endParaRPr lang="ru-RU"/>
        </a:p>
      </dgm:t>
    </dgm:pt>
  </dgm:ptLst>
  <dgm:cxnLst>
    <dgm:cxn modelId="{DA51C70F-6214-4A00-8CE9-D42408A6E554}" srcId="{F0687218-8B0B-4E2F-BFEA-D648A4137271}" destId="{E01ECE4A-1B64-41F8-9242-F561B02CF11D}" srcOrd="2" destOrd="0" parTransId="{7E87B786-7B15-48B7-901B-F6C0829F335B}" sibTransId="{4AA67913-AB3F-462E-A28F-A23D899A71BE}"/>
    <dgm:cxn modelId="{14EA00D8-D802-4A05-B26C-57766F5BA4EA}" type="presOf" srcId="{A632B2AD-73B0-4F3F-852C-C8160297D56F}" destId="{0305F2B0-5A7D-46E0-9D28-12007D9BDB1F}" srcOrd="0" destOrd="0" presId="urn:microsoft.com/office/officeart/2005/8/layout/cycle6"/>
    <dgm:cxn modelId="{64A8F4C0-7C7B-48D2-A1A9-F30774F73AAB}" type="presOf" srcId="{D862E4E2-8833-42A1-A352-A161865D0931}" destId="{5F8E04FB-F42D-4BC3-BA77-9E3EA6871236}" srcOrd="0" destOrd="0" presId="urn:microsoft.com/office/officeart/2005/8/layout/cycle6"/>
    <dgm:cxn modelId="{40F2B2FA-B100-40DA-8508-569735D5DE6A}" type="presOf" srcId="{F0687218-8B0B-4E2F-BFEA-D648A4137271}" destId="{0A51FCC8-49A3-4309-853D-304D72F0EE00}" srcOrd="0" destOrd="0" presId="urn:microsoft.com/office/officeart/2005/8/layout/cycle6"/>
    <dgm:cxn modelId="{DDE094BA-79F3-46F1-AE27-AB4CC0D751B6}" type="presOf" srcId="{E8F619B4-7F03-45A3-A537-BD1909D6D143}" destId="{58CC7C88-8DBE-4146-8B0C-88E59A82C3C3}" srcOrd="0" destOrd="0" presId="urn:microsoft.com/office/officeart/2005/8/layout/cycle6"/>
    <dgm:cxn modelId="{E5AAAED9-B045-4B2C-93A1-718EB221CFE4}" srcId="{F0687218-8B0B-4E2F-BFEA-D648A4137271}" destId="{CA24CCD4-7E43-488D-8D1B-139B2C4C994F}" srcOrd="0" destOrd="0" parTransId="{5F00FBFF-3835-4C41-B786-AC7F4591EF90}" sibTransId="{781DB0BB-3EBB-4139-9202-F07DE03542F7}"/>
    <dgm:cxn modelId="{7724C22D-D4D5-4B4F-A887-F865910DC207}" type="presOf" srcId="{FD873208-7C64-4F3B-983C-DDE7EBE2F6E2}" destId="{5D6C7B1F-D8E5-4D3F-A670-5A65E7AA295C}" srcOrd="0" destOrd="0" presId="urn:microsoft.com/office/officeart/2005/8/layout/cycle6"/>
    <dgm:cxn modelId="{695155B4-610F-4106-B38E-35EA57FC228E}" srcId="{F0687218-8B0B-4E2F-BFEA-D648A4137271}" destId="{AB0F973D-BEAD-4FC6-ADE4-F131D80F197A}" srcOrd="1" destOrd="0" parTransId="{67AB204C-7B2E-4BD3-B9C3-E1F25DED5E85}" sibTransId="{8B636DA7-A34B-485E-89D6-A4544506EC5E}"/>
    <dgm:cxn modelId="{D0B4D6B3-5E1E-4C64-B817-71247FD5D7A0}" type="presOf" srcId="{AB0F973D-BEAD-4FC6-ADE4-F131D80F197A}" destId="{382DACF4-837D-4A7F-AA4B-6B7FED352D69}" srcOrd="0" destOrd="0" presId="urn:microsoft.com/office/officeart/2005/8/layout/cycle6"/>
    <dgm:cxn modelId="{C14ACD25-5D25-4B0E-A664-DDFE49205CB7}" type="presOf" srcId="{CA24CCD4-7E43-488D-8D1B-139B2C4C994F}" destId="{92A42A79-2F95-407A-93CB-4803136AAACB}" srcOrd="0" destOrd="0" presId="urn:microsoft.com/office/officeart/2005/8/layout/cycle6"/>
    <dgm:cxn modelId="{AEFC0BCE-07D4-4A37-BA7C-A20722BE46E9}" type="presOf" srcId="{4AA67913-AB3F-462E-A28F-A23D899A71BE}" destId="{780D2F88-B3C6-4448-967A-8ED2DA525C7E}" srcOrd="0" destOrd="0" presId="urn:microsoft.com/office/officeart/2005/8/layout/cycle6"/>
    <dgm:cxn modelId="{CE826289-81C1-4FA1-AE0A-B675E456B2AC}" type="presOf" srcId="{781DB0BB-3EBB-4139-9202-F07DE03542F7}" destId="{9240AA4F-2913-4A6F-BEE5-B597ACD9E06D}" srcOrd="0" destOrd="0" presId="urn:microsoft.com/office/officeart/2005/8/layout/cycle6"/>
    <dgm:cxn modelId="{EC873A1B-74D2-4D7D-B681-DEFEADF3F16D}" srcId="{F0687218-8B0B-4E2F-BFEA-D648A4137271}" destId="{A632B2AD-73B0-4F3F-852C-C8160297D56F}" srcOrd="4" destOrd="0" parTransId="{4F45A989-D714-4DFA-BE8C-018D4387DF95}" sibTransId="{E8F619B4-7F03-45A3-A537-BD1909D6D143}"/>
    <dgm:cxn modelId="{97D8454D-51CE-4822-93EF-AC13E457BB9E}" type="presOf" srcId="{2E60033A-0D1E-4CC6-9B9A-DA32D4902FE2}" destId="{CEA592F3-5287-454B-BA75-0F5C2B5BD253}" srcOrd="0" destOrd="0" presId="urn:microsoft.com/office/officeart/2005/8/layout/cycle6"/>
    <dgm:cxn modelId="{25E8DFE6-0E19-4713-9544-D1FD60448998}" type="presOf" srcId="{E01ECE4A-1B64-41F8-9242-F561B02CF11D}" destId="{61310332-ECD3-4A37-9295-8AF487798EE7}" srcOrd="0" destOrd="0" presId="urn:microsoft.com/office/officeart/2005/8/layout/cycle6"/>
    <dgm:cxn modelId="{0D351053-CF41-4CAA-886D-36BDC128FEB4}" srcId="{F0687218-8B0B-4E2F-BFEA-D648A4137271}" destId="{0CB294D7-9141-4505-9479-C3EEB91047EE}" srcOrd="3" destOrd="0" parTransId="{204EC73F-5EAB-452B-AA6E-016EE6AA2A9B}" sibTransId="{2E60033A-0D1E-4CC6-9B9A-DA32D4902FE2}"/>
    <dgm:cxn modelId="{C36D4F9B-154C-4861-AB69-67DE26024E20}" type="presOf" srcId="{0CB294D7-9141-4505-9479-C3EEB91047EE}" destId="{E500CC75-B1EE-4A73-A86A-77AA0ADE2E9E}" srcOrd="0" destOrd="0" presId="urn:microsoft.com/office/officeart/2005/8/layout/cycle6"/>
    <dgm:cxn modelId="{B95E30FA-807C-4671-ACDB-208D07808485}" srcId="{F0687218-8B0B-4E2F-BFEA-D648A4137271}" destId="{D862E4E2-8833-42A1-A352-A161865D0931}" srcOrd="5" destOrd="0" parTransId="{A832A76E-2867-4BDC-93D1-B516148B7D88}" sibTransId="{FD873208-7C64-4F3B-983C-DDE7EBE2F6E2}"/>
    <dgm:cxn modelId="{F5809441-879E-4497-A56C-EF33803AE87A}" type="presOf" srcId="{8B636DA7-A34B-485E-89D6-A4544506EC5E}" destId="{E1612D75-4341-47CE-B419-F6B5DF55F196}" srcOrd="0" destOrd="0" presId="urn:microsoft.com/office/officeart/2005/8/layout/cycle6"/>
    <dgm:cxn modelId="{11560AE8-BA0E-484B-9773-E209D86D0B0E}" type="presParOf" srcId="{0A51FCC8-49A3-4309-853D-304D72F0EE00}" destId="{92A42A79-2F95-407A-93CB-4803136AAACB}" srcOrd="0" destOrd="0" presId="urn:microsoft.com/office/officeart/2005/8/layout/cycle6"/>
    <dgm:cxn modelId="{047C228D-062C-42B8-9FE2-C68D796C9D0C}" type="presParOf" srcId="{0A51FCC8-49A3-4309-853D-304D72F0EE00}" destId="{FC97B9FC-2AD7-4CE7-A84F-C6418F0A1089}" srcOrd="1" destOrd="0" presId="urn:microsoft.com/office/officeart/2005/8/layout/cycle6"/>
    <dgm:cxn modelId="{CBA95A80-09FA-4B61-BF98-8CB75ABF644D}" type="presParOf" srcId="{0A51FCC8-49A3-4309-853D-304D72F0EE00}" destId="{9240AA4F-2913-4A6F-BEE5-B597ACD9E06D}" srcOrd="2" destOrd="0" presId="urn:microsoft.com/office/officeart/2005/8/layout/cycle6"/>
    <dgm:cxn modelId="{B24A253C-6F7C-4C16-A15B-697F7048B4A2}" type="presParOf" srcId="{0A51FCC8-49A3-4309-853D-304D72F0EE00}" destId="{382DACF4-837D-4A7F-AA4B-6B7FED352D69}" srcOrd="3" destOrd="0" presId="urn:microsoft.com/office/officeart/2005/8/layout/cycle6"/>
    <dgm:cxn modelId="{014B4DE2-78AA-4BF3-B14F-4F2545E850C5}" type="presParOf" srcId="{0A51FCC8-49A3-4309-853D-304D72F0EE00}" destId="{EA865482-2E4E-49AF-A29C-D613679C3478}" srcOrd="4" destOrd="0" presId="urn:microsoft.com/office/officeart/2005/8/layout/cycle6"/>
    <dgm:cxn modelId="{6265259F-EBEE-446C-9028-44644570A786}" type="presParOf" srcId="{0A51FCC8-49A3-4309-853D-304D72F0EE00}" destId="{E1612D75-4341-47CE-B419-F6B5DF55F196}" srcOrd="5" destOrd="0" presId="urn:microsoft.com/office/officeart/2005/8/layout/cycle6"/>
    <dgm:cxn modelId="{F3CB7078-6F9C-4C53-9305-A110F47B5B11}" type="presParOf" srcId="{0A51FCC8-49A3-4309-853D-304D72F0EE00}" destId="{61310332-ECD3-4A37-9295-8AF487798EE7}" srcOrd="6" destOrd="0" presId="urn:microsoft.com/office/officeart/2005/8/layout/cycle6"/>
    <dgm:cxn modelId="{0D093A7B-5E72-49E7-9FB8-FCC857C1CCE9}" type="presParOf" srcId="{0A51FCC8-49A3-4309-853D-304D72F0EE00}" destId="{4BD1B4B3-3704-40E5-BD1A-A25FACECE119}" srcOrd="7" destOrd="0" presId="urn:microsoft.com/office/officeart/2005/8/layout/cycle6"/>
    <dgm:cxn modelId="{65BB432F-458A-444A-9CAB-037F462F7630}" type="presParOf" srcId="{0A51FCC8-49A3-4309-853D-304D72F0EE00}" destId="{780D2F88-B3C6-4448-967A-8ED2DA525C7E}" srcOrd="8" destOrd="0" presId="urn:microsoft.com/office/officeart/2005/8/layout/cycle6"/>
    <dgm:cxn modelId="{A073BCCC-7189-4B5F-A5FE-F35B4B089EDB}" type="presParOf" srcId="{0A51FCC8-49A3-4309-853D-304D72F0EE00}" destId="{E500CC75-B1EE-4A73-A86A-77AA0ADE2E9E}" srcOrd="9" destOrd="0" presId="urn:microsoft.com/office/officeart/2005/8/layout/cycle6"/>
    <dgm:cxn modelId="{0A14512B-D9E1-4748-A90E-733F871AD13A}" type="presParOf" srcId="{0A51FCC8-49A3-4309-853D-304D72F0EE00}" destId="{9C733CA9-328B-4274-933D-8FC02B452479}" srcOrd="10" destOrd="0" presId="urn:microsoft.com/office/officeart/2005/8/layout/cycle6"/>
    <dgm:cxn modelId="{E1481BA9-D7A2-468F-A0EE-4DD3DF3CDB92}" type="presParOf" srcId="{0A51FCC8-49A3-4309-853D-304D72F0EE00}" destId="{CEA592F3-5287-454B-BA75-0F5C2B5BD253}" srcOrd="11" destOrd="0" presId="urn:microsoft.com/office/officeart/2005/8/layout/cycle6"/>
    <dgm:cxn modelId="{8FF7CF06-A484-4E83-A4A5-8AD9396E2633}" type="presParOf" srcId="{0A51FCC8-49A3-4309-853D-304D72F0EE00}" destId="{0305F2B0-5A7D-46E0-9D28-12007D9BDB1F}" srcOrd="12" destOrd="0" presId="urn:microsoft.com/office/officeart/2005/8/layout/cycle6"/>
    <dgm:cxn modelId="{FA7B3027-AA8B-43A4-B3A1-54D7403E1F44}" type="presParOf" srcId="{0A51FCC8-49A3-4309-853D-304D72F0EE00}" destId="{0EDCB0B3-C353-478A-8CB3-941C23B50E0D}" srcOrd="13" destOrd="0" presId="urn:microsoft.com/office/officeart/2005/8/layout/cycle6"/>
    <dgm:cxn modelId="{BC4250C4-27B3-4762-8A7F-D5345950A964}" type="presParOf" srcId="{0A51FCC8-49A3-4309-853D-304D72F0EE00}" destId="{58CC7C88-8DBE-4146-8B0C-88E59A82C3C3}" srcOrd="14" destOrd="0" presId="urn:microsoft.com/office/officeart/2005/8/layout/cycle6"/>
    <dgm:cxn modelId="{D2197697-C2FA-4379-A7A2-31C36AEEF3EC}" type="presParOf" srcId="{0A51FCC8-49A3-4309-853D-304D72F0EE00}" destId="{5F8E04FB-F42D-4BC3-BA77-9E3EA6871236}" srcOrd="15" destOrd="0" presId="urn:microsoft.com/office/officeart/2005/8/layout/cycle6"/>
    <dgm:cxn modelId="{B79AC400-2AD7-43B1-9CB7-84E86183B76E}" type="presParOf" srcId="{0A51FCC8-49A3-4309-853D-304D72F0EE00}" destId="{B4E3CDA7-BD5E-41E3-A23D-1B8D3C38750B}" srcOrd="16" destOrd="0" presId="urn:microsoft.com/office/officeart/2005/8/layout/cycle6"/>
    <dgm:cxn modelId="{B7FCECD1-F199-484C-8ABB-E3AA3ED4BDD0}" type="presParOf" srcId="{0A51FCC8-49A3-4309-853D-304D72F0EE00}" destId="{5D6C7B1F-D8E5-4D3F-A670-5A65E7AA295C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F9D2F8C-75FD-47E7-8C35-746BA206525C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5139446-50BF-4B3E-851F-F5B949996406}">
      <dgm:prSet phldrT="[Текст]"/>
      <dgm:spPr/>
      <dgm:t>
        <a:bodyPr/>
        <a:lstStyle/>
        <a:p>
          <a:r>
            <a:rPr lang="ru-RU" b="1" dirty="0" smtClean="0"/>
            <a:t>ИП на ПСН не платят:</a:t>
          </a:r>
          <a:endParaRPr lang="ru-RU" dirty="0"/>
        </a:p>
      </dgm:t>
    </dgm:pt>
    <dgm:pt modelId="{B487C602-F80C-46FA-8A79-9B9F38D4A42E}" type="parTrans" cxnId="{9365812D-D176-4311-B634-ED9E51084CB8}">
      <dgm:prSet/>
      <dgm:spPr/>
      <dgm:t>
        <a:bodyPr/>
        <a:lstStyle/>
        <a:p>
          <a:endParaRPr lang="ru-RU"/>
        </a:p>
      </dgm:t>
    </dgm:pt>
    <dgm:pt modelId="{11B7E001-67DC-4C63-9E5A-8C48118A5CAB}" type="sibTrans" cxnId="{9365812D-D176-4311-B634-ED9E51084CB8}">
      <dgm:prSet/>
      <dgm:spPr/>
      <dgm:t>
        <a:bodyPr/>
        <a:lstStyle/>
        <a:p>
          <a:endParaRPr lang="ru-RU"/>
        </a:p>
      </dgm:t>
    </dgm:pt>
    <dgm:pt modelId="{10EBD2CF-0149-4908-B650-D832B28483EA}">
      <dgm:prSet/>
      <dgm:spPr/>
      <dgm:t>
        <a:bodyPr/>
        <a:lstStyle/>
        <a:p>
          <a:r>
            <a:rPr lang="ru-RU" dirty="0" smtClean="0"/>
            <a:t>НДС с доходов, полученных при осуществлении деятельности ПСН</a:t>
          </a:r>
        </a:p>
        <a:p>
          <a:r>
            <a:rPr lang="ru-RU" dirty="0" smtClean="0"/>
            <a:t>Исключение: НДС при ввозе товаров на таможенную территорию России, исчисление НДС налоговым агентом, исчисление НДС участником, ведущим общие дела в инвестиционном или простом товариществе, концессионером или доверительным управляющим</a:t>
          </a:r>
        </a:p>
      </dgm:t>
    </dgm:pt>
    <dgm:pt modelId="{2F9F7EB6-5F55-484C-8DB3-3B2996BCAE6D}" type="parTrans" cxnId="{53AED635-9A5D-4285-924D-8B87B9E59613}">
      <dgm:prSet/>
      <dgm:spPr/>
      <dgm:t>
        <a:bodyPr/>
        <a:lstStyle/>
        <a:p>
          <a:endParaRPr lang="ru-RU"/>
        </a:p>
      </dgm:t>
    </dgm:pt>
    <dgm:pt modelId="{B9A46089-955B-4AA7-BA9B-4801006D66E3}" type="sibTrans" cxnId="{53AED635-9A5D-4285-924D-8B87B9E59613}">
      <dgm:prSet/>
      <dgm:spPr/>
      <dgm:t>
        <a:bodyPr/>
        <a:lstStyle/>
        <a:p>
          <a:endParaRPr lang="ru-RU"/>
        </a:p>
      </dgm:t>
    </dgm:pt>
    <dgm:pt modelId="{13B288C9-233D-4600-9951-D790AC9A5C4F}">
      <dgm:prSet/>
      <dgm:spPr/>
      <dgm:t>
        <a:bodyPr/>
        <a:lstStyle/>
        <a:p>
          <a:r>
            <a:rPr lang="ru-RU" dirty="0" smtClean="0"/>
            <a:t>Налог на имущество (в части имущества, используемого при осуществлении деятельности ПСН)</a:t>
          </a:r>
        </a:p>
        <a:p>
          <a:r>
            <a:rPr lang="ru-RU" dirty="0" smtClean="0"/>
            <a:t>Исключение: недвижимость, которая включена в Перечень торгово-офисной недвижимости, облагаемой по кадастровой стоимости </a:t>
          </a:r>
          <a:endParaRPr lang="ru-RU" dirty="0">
            <a:hlinkClick xmlns:r="http://schemas.openxmlformats.org/officeDocument/2006/relationships" r:id="rId1"/>
          </a:endParaRPr>
        </a:p>
      </dgm:t>
    </dgm:pt>
    <dgm:pt modelId="{8FDE8365-CEB5-4C7D-8B5E-B8C100E9DAA2}" type="parTrans" cxnId="{557AEA7A-CF09-4E2C-9256-7E8CFCAEF01B}">
      <dgm:prSet/>
      <dgm:spPr/>
      <dgm:t>
        <a:bodyPr/>
        <a:lstStyle/>
        <a:p>
          <a:endParaRPr lang="ru-RU"/>
        </a:p>
      </dgm:t>
    </dgm:pt>
    <dgm:pt modelId="{DFFE40D5-0D38-4245-8074-0098F4F41DC8}" type="sibTrans" cxnId="{557AEA7A-CF09-4E2C-9256-7E8CFCAEF01B}">
      <dgm:prSet/>
      <dgm:spPr/>
      <dgm:t>
        <a:bodyPr/>
        <a:lstStyle/>
        <a:p>
          <a:endParaRPr lang="ru-RU"/>
        </a:p>
      </dgm:t>
    </dgm:pt>
    <dgm:pt modelId="{69A38B63-56E8-4DDD-9A77-9D981D2E96E6}">
      <dgm:prSet/>
      <dgm:spPr/>
      <dgm:t>
        <a:bodyPr/>
        <a:lstStyle/>
        <a:p>
          <a:r>
            <a:rPr lang="ru-RU" dirty="0" smtClean="0"/>
            <a:t>НДФЛ с доходов, полученных при осуществлении деятельности ПСН</a:t>
          </a:r>
        </a:p>
      </dgm:t>
    </dgm:pt>
    <dgm:pt modelId="{A55C29CC-E5FC-4287-B7DC-755BD3699CF6}" type="parTrans" cxnId="{44F0E334-B918-4FDE-BBDD-BD450A268F31}">
      <dgm:prSet/>
      <dgm:spPr/>
      <dgm:t>
        <a:bodyPr/>
        <a:lstStyle/>
        <a:p>
          <a:endParaRPr lang="ru-RU"/>
        </a:p>
      </dgm:t>
    </dgm:pt>
    <dgm:pt modelId="{EFD6E3FE-59BC-406E-9F83-4E7229212508}" type="sibTrans" cxnId="{44F0E334-B918-4FDE-BBDD-BD450A268F31}">
      <dgm:prSet/>
      <dgm:spPr/>
      <dgm:t>
        <a:bodyPr/>
        <a:lstStyle/>
        <a:p>
          <a:endParaRPr lang="ru-RU"/>
        </a:p>
      </dgm:t>
    </dgm:pt>
    <dgm:pt modelId="{E5A3C8C8-AC1E-4AF3-9226-6611549A147F}" type="pres">
      <dgm:prSet presAssocID="{8F9D2F8C-75FD-47E7-8C35-746BA206525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D7FB032-7328-41AB-AAEF-E50FAAA7147B}" type="pres">
      <dgm:prSet presAssocID="{35139446-50BF-4B3E-851F-F5B949996406}" presName="root" presStyleCnt="0"/>
      <dgm:spPr/>
    </dgm:pt>
    <dgm:pt modelId="{55A10765-7D34-46D4-9D9B-8400FA335216}" type="pres">
      <dgm:prSet presAssocID="{35139446-50BF-4B3E-851F-F5B949996406}" presName="rootComposite" presStyleCnt="0"/>
      <dgm:spPr/>
    </dgm:pt>
    <dgm:pt modelId="{FFF180BA-D0D1-4A8F-8881-CB3EAE9079A6}" type="pres">
      <dgm:prSet presAssocID="{35139446-50BF-4B3E-851F-F5B949996406}" presName="rootText" presStyleLbl="node1" presStyleIdx="0" presStyleCnt="1" custScaleX="234393"/>
      <dgm:spPr/>
      <dgm:t>
        <a:bodyPr/>
        <a:lstStyle/>
        <a:p>
          <a:endParaRPr lang="ru-RU"/>
        </a:p>
      </dgm:t>
    </dgm:pt>
    <dgm:pt modelId="{1A3A882E-14DE-4DD2-822A-D1475F23E1B5}" type="pres">
      <dgm:prSet presAssocID="{35139446-50BF-4B3E-851F-F5B949996406}" presName="rootConnector" presStyleLbl="node1" presStyleIdx="0" presStyleCnt="1"/>
      <dgm:spPr/>
      <dgm:t>
        <a:bodyPr/>
        <a:lstStyle/>
        <a:p>
          <a:endParaRPr lang="ru-RU"/>
        </a:p>
      </dgm:t>
    </dgm:pt>
    <dgm:pt modelId="{29605188-74B9-4AD7-B516-6E06685D7D97}" type="pres">
      <dgm:prSet presAssocID="{35139446-50BF-4B3E-851F-F5B949996406}" presName="childShape" presStyleCnt="0"/>
      <dgm:spPr/>
    </dgm:pt>
    <dgm:pt modelId="{27AC74B2-A5E8-44B7-BF04-D33BC768BD3F}" type="pres">
      <dgm:prSet presAssocID="{2F9F7EB6-5F55-484C-8DB3-3B2996BCAE6D}" presName="Name13" presStyleLbl="parChTrans1D2" presStyleIdx="0" presStyleCnt="3"/>
      <dgm:spPr/>
      <dgm:t>
        <a:bodyPr/>
        <a:lstStyle/>
        <a:p>
          <a:endParaRPr lang="ru-RU"/>
        </a:p>
      </dgm:t>
    </dgm:pt>
    <dgm:pt modelId="{A1F03155-FFB7-45E3-9BA9-B48DD920A2CA}" type="pres">
      <dgm:prSet presAssocID="{10EBD2CF-0149-4908-B650-D832B28483EA}" presName="childText" presStyleLbl="bgAcc1" presStyleIdx="0" presStyleCnt="3" custScaleX="3404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B331B6-ED9C-49C0-AA6D-FDD41C35C625}" type="pres">
      <dgm:prSet presAssocID="{A55C29CC-E5FC-4287-B7DC-755BD3699CF6}" presName="Name13" presStyleLbl="parChTrans1D2" presStyleIdx="1" presStyleCnt="3"/>
      <dgm:spPr/>
      <dgm:t>
        <a:bodyPr/>
        <a:lstStyle/>
        <a:p>
          <a:endParaRPr lang="ru-RU"/>
        </a:p>
      </dgm:t>
    </dgm:pt>
    <dgm:pt modelId="{1DF07E15-E6B8-433A-A03E-3D581CA556D3}" type="pres">
      <dgm:prSet presAssocID="{69A38B63-56E8-4DDD-9A77-9D981D2E96E6}" presName="childText" presStyleLbl="bgAcc1" presStyleIdx="1" presStyleCnt="3" custScaleX="3419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C83609-0E2C-46C0-AAD2-F8483DBBDDCD}" type="pres">
      <dgm:prSet presAssocID="{8FDE8365-CEB5-4C7D-8B5E-B8C100E9DAA2}" presName="Name13" presStyleLbl="parChTrans1D2" presStyleIdx="2" presStyleCnt="3"/>
      <dgm:spPr/>
      <dgm:t>
        <a:bodyPr/>
        <a:lstStyle/>
        <a:p>
          <a:endParaRPr lang="ru-RU"/>
        </a:p>
      </dgm:t>
    </dgm:pt>
    <dgm:pt modelId="{C1668431-B592-41A5-A3A9-B01ED29057F8}" type="pres">
      <dgm:prSet presAssocID="{13B288C9-233D-4600-9951-D790AC9A5C4F}" presName="childText" presStyleLbl="bgAcc1" presStyleIdx="2" presStyleCnt="3" custScaleX="3409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3E87EA-3333-4FB7-95A8-C2CE9C6292F4}" type="presOf" srcId="{13B288C9-233D-4600-9951-D790AC9A5C4F}" destId="{C1668431-B592-41A5-A3A9-B01ED29057F8}" srcOrd="0" destOrd="0" presId="urn:microsoft.com/office/officeart/2005/8/layout/hierarchy3"/>
    <dgm:cxn modelId="{53AED635-9A5D-4285-924D-8B87B9E59613}" srcId="{35139446-50BF-4B3E-851F-F5B949996406}" destId="{10EBD2CF-0149-4908-B650-D832B28483EA}" srcOrd="0" destOrd="0" parTransId="{2F9F7EB6-5F55-484C-8DB3-3B2996BCAE6D}" sibTransId="{B9A46089-955B-4AA7-BA9B-4801006D66E3}"/>
    <dgm:cxn modelId="{095BB4C9-C964-4BD1-81E1-440CC963E0A3}" type="presOf" srcId="{A55C29CC-E5FC-4287-B7DC-755BD3699CF6}" destId="{24B331B6-ED9C-49C0-AA6D-FDD41C35C625}" srcOrd="0" destOrd="0" presId="urn:microsoft.com/office/officeart/2005/8/layout/hierarchy3"/>
    <dgm:cxn modelId="{9365812D-D176-4311-B634-ED9E51084CB8}" srcId="{8F9D2F8C-75FD-47E7-8C35-746BA206525C}" destId="{35139446-50BF-4B3E-851F-F5B949996406}" srcOrd="0" destOrd="0" parTransId="{B487C602-F80C-46FA-8A79-9B9F38D4A42E}" sibTransId="{11B7E001-67DC-4C63-9E5A-8C48118A5CAB}"/>
    <dgm:cxn modelId="{71FC5DDC-2613-4EB5-937E-E98497D3BB0B}" type="presOf" srcId="{8F9D2F8C-75FD-47E7-8C35-746BA206525C}" destId="{E5A3C8C8-AC1E-4AF3-9226-6611549A147F}" srcOrd="0" destOrd="0" presId="urn:microsoft.com/office/officeart/2005/8/layout/hierarchy3"/>
    <dgm:cxn modelId="{44F0E334-B918-4FDE-BBDD-BD450A268F31}" srcId="{35139446-50BF-4B3E-851F-F5B949996406}" destId="{69A38B63-56E8-4DDD-9A77-9D981D2E96E6}" srcOrd="1" destOrd="0" parTransId="{A55C29CC-E5FC-4287-B7DC-755BD3699CF6}" sibTransId="{EFD6E3FE-59BC-406E-9F83-4E7229212508}"/>
    <dgm:cxn modelId="{557AEA7A-CF09-4E2C-9256-7E8CFCAEF01B}" srcId="{35139446-50BF-4B3E-851F-F5B949996406}" destId="{13B288C9-233D-4600-9951-D790AC9A5C4F}" srcOrd="2" destOrd="0" parTransId="{8FDE8365-CEB5-4C7D-8B5E-B8C100E9DAA2}" sibTransId="{DFFE40D5-0D38-4245-8074-0098F4F41DC8}"/>
    <dgm:cxn modelId="{83C1CBBB-B896-4F10-B366-CC6C35F88E59}" type="presOf" srcId="{8FDE8365-CEB5-4C7D-8B5E-B8C100E9DAA2}" destId="{F8C83609-0E2C-46C0-AAD2-F8483DBBDDCD}" srcOrd="0" destOrd="0" presId="urn:microsoft.com/office/officeart/2005/8/layout/hierarchy3"/>
    <dgm:cxn modelId="{6E565327-A88C-40D1-B7C4-311B5447D567}" type="presOf" srcId="{2F9F7EB6-5F55-484C-8DB3-3B2996BCAE6D}" destId="{27AC74B2-A5E8-44B7-BF04-D33BC768BD3F}" srcOrd="0" destOrd="0" presId="urn:microsoft.com/office/officeart/2005/8/layout/hierarchy3"/>
    <dgm:cxn modelId="{936A165C-CF01-4F0A-B134-993E3803EB02}" type="presOf" srcId="{69A38B63-56E8-4DDD-9A77-9D981D2E96E6}" destId="{1DF07E15-E6B8-433A-A03E-3D581CA556D3}" srcOrd="0" destOrd="0" presId="urn:microsoft.com/office/officeart/2005/8/layout/hierarchy3"/>
    <dgm:cxn modelId="{E46CF033-9D1C-4E71-A5B2-3A4352E3424C}" type="presOf" srcId="{10EBD2CF-0149-4908-B650-D832B28483EA}" destId="{A1F03155-FFB7-45E3-9BA9-B48DD920A2CA}" srcOrd="0" destOrd="0" presId="urn:microsoft.com/office/officeart/2005/8/layout/hierarchy3"/>
    <dgm:cxn modelId="{2284FDC3-2E7D-4F21-94E4-ACBCBFA2FC4E}" type="presOf" srcId="{35139446-50BF-4B3E-851F-F5B949996406}" destId="{1A3A882E-14DE-4DD2-822A-D1475F23E1B5}" srcOrd="1" destOrd="0" presId="urn:microsoft.com/office/officeart/2005/8/layout/hierarchy3"/>
    <dgm:cxn modelId="{B37577CB-6275-4549-B715-BE9EC420D71B}" type="presOf" srcId="{35139446-50BF-4B3E-851F-F5B949996406}" destId="{FFF180BA-D0D1-4A8F-8881-CB3EAE9079A6}" srcOrd="0" destOrd="0" presId="urn:microsoft.com/office/officeart/2005/8/layout/hierarchy3"/>
    <dgm:cxn modelId="{33A0EB97-42D8-4CFF-A9DD-069B8EF8D179}" type="presParOf" srcId="{E5A3C8C8-AC1E-4AF3-9226-6611549A147F}" destId="{9D7FB032-7328-41AB-AAEF-E50FAAA7147B}" srcOrd="0" destOrd="0" presId="urn:microsoft.com/office/officeart/2005/8/layout/hierarchy3"/>
    <dgm:cxn modelId="{7FC7D591-2034-45F5-83BD-1891EA3C25C9}" type="presParOf" srcId="{9D7FB032-7328-41AB-AAEF-E50FAAA7147B}" destId="{55A10765-7D34-46D4-9D9B-8400FA335216}" srcOrd="0" destOrd="0" presId="urn:microsoft.com/office/officeart/2005/8/layout/hierarchy3"/>
    <dgm:cxn modelId="{9EBE0DEA-3C12-494E-90BB-030D4D780D5A}" type="presParOf" srcId="{55A10765-7D34-46D4-9D9B-8400FA335216}" destId="{FFF180BA-D0D1-4A8F-8881-CB3EAE9079A6}" srcOrd="0" destOrd="0" presId="urn:microsoft.com/office/officeart/2005/8/layout/hierarchy3"/>
    <dgm:cxn modelId="{50D17D66-36FE-48A4-B448-3685925221F8}" type="presParOf" srcId="{55A10765-7D34-46D4-9D9B-8400FA335216}" destId="{1A3A882E-14DE-4DD2-822A-D1475F23E1B5}" srcOrd="1" destOrd="0" presId="urn:microsoft.com/office/officeart/2005/8/layout/hierarchy3"/>
    <dgm:cxn modelId="{01F76905-8E29-4FF0-A2F8-F3BD182D57B4}" type="presParOf" srcId="{9D7FB032-7328-41AB-AAEF-E50FAAA7147B}" destId="{29605188-74B9-4AD7-B516-6E06685D7D97}" srcOrd="1" destOrd="0" presId="urn:microsoft.com/office/officeart/2005/8/layout/hierarchy3"/>
    <dgm:cxn modelId="{31878141-189C-4FEE-8BD0-D0E35AB2DB5F}" type="presParOf" srcId="{29605188-74B9-4AD7-B516-6E06685D7D97}" destId="{27AC74B2-A5E8-44B7-BF04-D33BC768BD3F}" srcOrd="0" destOrd="0" presId="urn:microsoft.com/office/officeart/2005/8/layout/hierarchy3"/>
    <dgm:cxn modelId="{8248F115-F1A9-461F-901C-B0AB9378075F}" type="presParOf" srcId="{29605188-74B9-4AD7-B516-6E06685D7D97}" destId="{A1F03155-FFB7-45E3-9BA9-B48DD920A2CA}" srcOrd="1" destOrd="0" presId="urn:microsoft.com/office/officeart/2005/8/layout/hierarchy3"/>
    <dgm:cxn modelId="{6803DC5E-DDD3-4ADB-A8C7-95B34967C68C}" type="presParOf" srcId="{29605188-74B9-4AD7-B516-6E06685D7D97}" destId="{24B331B6-ED9C-49C0-AA6D-FDD41C35C625}" srcOrd="2" destOrd="0" presId="urn:microsoft.com/office/officeart/2005/8/layout/hierarchy3"/>
    <dgm:cxn modelId="{6F1B5CBB-58E3-4470-B309-5B4B321DD1FA}" type="presParOf" srcId="{29605188-74B9-4AD7-B516-6E06685D7D97}" destId="{1DF07E15-E6B8-433A-A03E-3D581CA556D3}" srcOrd="3" destOrd="0" presId="urn:microsoft.com/office/officeart/2005/8/layout/hierarchy3"/>
    <dgm:cxn modelId="{FC58657F-AD04-473E-901E-4088E6417B79}" type="presParOf" srcId="{29605188-74B9-4AD7-B516-6E06685D7D97}" destId="{F8C83609-0E2C-46C0-AAD2-F8483DBBDDCD}" srcOrd="4" destOrd="0" presId="urn:microsoft.com/office/officeart/2005/8/layout/hierarchy3"/>
    <dgm:cxn modelId="{E5658BFE-22E7-4E1B-B07D-D856C91C4D20}" type="presParOf" srcId="{29605188-74B9-4AD7-B516-6E06685D7D97}" destId="{C1668431-B592-41A5-A3A9-B01ED29057F8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F9D2F8C-75FD-47E7-8C35-746BA206525C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5139446-50BF-4B3E-851F-F5B949996406}">
      <dgm:prSet phldrT="[Текст]"/>
      <dgm:spPr/>
      <dgm:t>
        <a:bodyPr/>
        <a:lstStyle/>
        <a:p>
          <a:r>
            <a:rPr lang="ru-RU" b="1" dirty="0" smtClean="0"/>
            <a:t>ИП на УСН не платят:</a:t>
          </a:r>
          <a:endParaRPr lang="ru-RU" dirty="0"/>
        </a:p>
      </dgm:t>
    </dgm:pt>
    <dgm:pt modelId="{B487C602-F80C-46FA-8A79-9B9F38D4A42E}" type="parTrans" cxnId="{9365812D-D176-4311-B634-ED9E51084CB8}">
      <dgm:prSet/>
      <dgm:spPr/>
      <dgm:t>
        <a:bodyPr/>
        <a:lstStyle/>
        <a:p>
          <a:endParaRPr lang="ru-RU"/>
        </a:p>
      </dgm:t>
    </dgm:pt>
    <dgm:pt modelId="{11B7E001-67DC-4C63-9E5A-8C48118A5CAB}" type="sibTrans" cxnId="{9365812D-D176-4311-B634-ED9E51084CB8}">
      <dgm:prSet/>
      <dgm:spPr/>
      <dgm:t>
        <a:bodyPr/>
        <a:lstStyle/>
        <a:p>
          <a:endParaRPr lang="ru-RU"/>
        </a:p>
      </dgm:t>
    </dgm:pt>
    <dgm:pt modelId="{10EBD2CF-0149-4908-B650-D832B28483EA}">
      <dgm:prSet/>
      <dgm:spPr/>
      <dgm:t>
        <a:bodyPr/>
        <a:lstStyle/>
        <a:p>
          <a:r>
            <a:rPr lang="ru-RU" dirty="0" smtClean="0"/>
            <a:t>НДС</a:t>
          </a:r>
        </a:p>
        <a:p>
          <a:r>
            <a:rPr lang="ru-RU" dirty="0" smtClean="0"/>
            <a:t>Исключение: НДС при ввозе товаров на таможенную территорию России, исчисление НДС налоговым агентом, исчисление НДС участником, ведущим общие дела в инвестиционном или простом товариществе, концессионером или доверительным управляющим</a:t>
          </a:r>
        </a:p>
      </dgm:t>
    </dgm:pt>
    <dgm:pt modelId="{2F9F7EB6-5F55-484C-8DB3-3B2996BCAE6D}" type="parTrans" cxnId="{53AED635-9A5D-4285-924D-8B87B9E59613}">
      <dgm:prSet/>
      <dgm:spPr/>
      <dgm:t>
        <a:bodyPr/>
        <a:lstStyle/>
        <a:p>
          <a:endParaRPr lang="ru-RU"/>
        </a:p>
      </dgm:t>
    </dgm:pt>
    <dgm:pt modelId="{B9A46089-955B-4AA7-BA9B-4801006D66E3}" type="sibTrans" cxnId="{53AED635-9A5D-4285-924D-8B87B9E59613}">
      <dgm:prSet/>
      <dgm:spPr/>
      <dgm:t>
        <a:bodyPr/>
        <a:lstStyle/>
        <a:p>
          <a:endParaRPr lang="ru-RU"/>
        </a:p>
      </dgm:t>
    </dgm:pt>
    <dgm:pt modelId="{13B288C9-233D-4600-9951-D790AC9A5C4F}">
      <dgm:prSet/>
      <dgm:spPr/>
      <dgm:t>
        <a:bodyPr/>
        <a:lstStyle/>
        <a:p>
          <a:r>
            <a:rPr lang="ru-RU" dirty="0" smtClean="0"/>
            <a:t>Налог на имущество с недвижимости, которая используется в бизнесе</a:t>
          </a:r>
        </a:p>
        <a:p>
          <a:r>
            <a:rPr lang="ru-RU" dirty="0" smtClean="0"/>
            <a:t>Исключение: недвижимость, которая включена в Перечень торгово-офисной недвижимости, облагаемой по кадастровой стоимости </a:t>
          </a:r>
          <a:endParaRPr lang="ru-RU" dirty="0">
            <a:hlinkClick xmlns:r="http://schemas.openxmlformats.org/officeDocument/2006/relationships" r:id="rId1"/>
          </a:endParaRPr>
        </a:p>
      </dgm:t>
    </dgm:pt>
    <dgm:pt modelId="{8FDE8365-CEB5-4C7D-8B5E-B8C100E9DAA2}" type="parTrans" cxnId="{557AEA7A-CF09-4E2C-9256-7E8CFCAEF01B}">
      <dgm:prSet/>
      <dgm:spPr/>
      <dgm:t>
        <a:bodyPr/>
        <a:lstStyle/>
        <a:p>
          <a:endParaRPr lang="ru-RU"/>
        </a:p>
      </dgm:t>
    </dgm:pt>
    <dgm:pt modelId="{DFFE40D5-0D38-4245-8074-0098F4F41DC8}" type="sibTrans" cxnId="{557AEA7A-CF09-4E2C-9256-7E8CFCAEF01B}">
      <dgm:prSet/>
      <dgm:spPr/>
      <dgm:t>
        <a:bodyPr/>
        <a:lstStyle/>
        <a:p>
          <a:endParaRPr lang="ru-RU"/>
        </a:p>
      </dgm:t>
    </dgm:pt>
    <dgm:pt modelId="{69A38B63-56E8-4DDD-9A77-9D981D2E96E6}">
      <dgm:prSet/>
      <dgm:spPr/>
      <dgm:t>
        <a:bodyPr/>
        <a:lstStyle/>
        <a:p>
          <a:r>
            <a:rPr lang="ru-RU" dirty="0" smtClean="0"/>
            <a:t>НДФЛ с доходов от предпринимательской деятельности</a:t>
          </a:r>
        </a:p>
        <a:p>
          <a:r>
            <a:rPr lang="ru-RU" dirty="0" smtClean="0"/>
            <a:t>Исключение: налог с дивидендов и доходов, облагаемых по ставке 9% и 35%</a:t>
          </a:r>
        </a:p>
      </dgm:t>
    </dgm:pt>
    <dgm:pt modelId="{A55C29CC-E5FC-4287-B7DC-755BD3699CF6}" type="parTrans" cxnId="{44F0E334-B918-4FDE-BBDD-BD450A268F31}">
      <dgm:prSet/>
      <dgm:spPr/>
      <dgm:t>
        <a:bodyPr/>
        <a:lstStyle/>
        <a:p>
          <a:endParaRPr lang="ru-RU"/>
        </a:p>
      </dgm:t>
    </dgm:pt>
    <dgm:pt modelId="{EFD6E3FE-59BC-406E-9F83-4E7229212508}" type="sibTrans" cxnId="{44F0E334-B918-4FDE-BBDD-BD450A268F31}">
      <dgm:prSet/>
      <dgm:spPr/>
      <dgm:t>
        <a:bodyPr/>
        <a:lstStyle/>
        <a:p>
          <a:endParaRPr lang="ru-RU"/>
        </a:p>
      </dgm:t>
    </dgm:pt>
    <dgm:pt modelId="{E5A3C8C8-AC1E-4AF3-9226-6611549A147F}" type="pres">
      <dgm:prSet presAssocID="{8F9D2F8C-75FD-47E7-8C35-746BA206525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D7FB032-7328-41AB-AAEF-E50FAAA7147B}" type="pres">
      <dgm:prSet presAssocID="{35139446-50BF-4B3E-851F-F5B949996406}" presName="root" presStyleCnt="0"/>
      <dgm:spPr/>
    </dgm:pt>
    <dgm:pt modelId="{55A10765-7D34-46D4-9D9B-8400FA335216}" type="pres">
      <dgm:prSet presAssocID="{35139446-50BF-4B3E-851F-F5B949996406}" presName="rootComposite" presStyleCnt="0"/>
      <dgm:spPr/>
    </dgm:pt>
    <dgm:pt modelId="{FFF180BA-D0D1-4A8F-8881-CB3EAE9079A6}" type="pres">
      <dgm:prSet presAssocID="{35139446-50BF-4B3E-851F-F5B949996406}" presName="rootText" presStyleLbl="node1" presStyleIdx="0" presStyleCnt="1" custScaleX="234393"/>
      <dgm:spPr/>
      <dgm:t>
        <a:bodyPr/>
        <a:lstStyle/>
        <a:p>
          <a:endParaRPr lang="ru-RU"/>
        </a:p>
      </dgm:t>
    </dgm:pt>
    <dgm:pt modelId="{1A3A882E-14DE-4DD2-822A-D1475F23E1B5}" type="pres">
      <dgm:prSet presAssocID="{35139446-50BF-4B3E-851F-F5B949996406}" presName="rootConnector" presStyleLbl="node1" presStyleIdx="0" presStyleCnt="1"/>
      <dgm:spPr/>
      <dgm:t>
        <a:bodyPr/>
        <a:lstStyle/>
        <a:p>
          <a:endParaRPr lang="ru-RU"/>
        </a:p>
      </dgm:t>
    </dgm:pt>
    <dgm:pt modelId="{29605188-74B9-4AD7-B516-6E06685D7D97}" type="pres">
      <dgm:prSet presAssocID="{35139446-50BF-4B3E-851F-F5B949996406}" presName="childShape" presStyleCnt="0"/>
      <dgm:spPr/>
    </dgm:pt>
    <dgm:pt modelId="{27AC74B2-A5E8-44B7-BF04-D33BC768BD3F}" type="pres">
      <dgm:prSet presAssocID="{2F9F7EB6-5F55-484C-8DB3-3B2996BCAE6D}" presName="Name13" presStyleLbl="parChTrans1D2" presStyleIdx="0" presStyleCnt="3"/>
      <dgm:spPr/>
      <dgm:t>
        <a:bodyPr/>
        <a:lstStyle/>
        <a:p>
          <a:endParaRPr lang="ru-RU"/>
        </a:p>
      </dgm:t>
    </dgm:pt>
    <dgm:pt modelId="{A1F03155-FFB7-45E3-9BA9-B48DD920A2CA}" type="pres">
      <dgm:prSet presAssocID="{10EBD2CF-0149-4908-B650-D832B28483EA}" presName="childText" presStyleLbl="bgAcc1" presStyleIdx="0" presStyleCnt="3" custScaleX="3404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B331B6-ED9C-49C0-AA6D-FDD41C35C625}" type="pres">
      <dgm:prSet presAssocID="{A55C29CC-E5FC-4287-B7DC-755BD3699CF6}" presName="Name13" presStyleLbl="parChTrans1D2" presStyleIdx="1" presStyleCnt="3"/>
      <dgm:spPr/>
      <dgm:t>
        <a:bodyPr/>
        <a:lstStyle/>
        <a:p>
          <a:endParaRPr lang="ru-RU"/>
        </a:p>
      </dgm:t>
    </dgm:pt>
    <dgm:pt modelId="{1DF07E15-E6B8-433A-A03E-3D581CA556D3}" type="pres">
      <dgm:prSet presAssocID="{69A38B63-56E8-4DDD-9A77-9D981D2E96E6}" presName="childText" presStyleLbl="bgAcc1" presStyleIdx="1" presStyleCnt="3" custScaleX="3419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C83609-0E2C-46C0-AAD2-F8483DBBDDCD}" type="pres">
      <dgm:prSet presAssocID="{8FDE8365-CEB5-4C7D-8B5E-B8C100E9DAA2}" presName="Name13" presStyleLbl="parChTrans1D2" presStyleIdx="2" presStyleCnt="3"/>
      <dgm:spPr/>
      <dgm:t>
        <a:bodyPr/>
        <a:lstStyle/>
        <a:p>
          <a:endParaRPr lang="ru-RU"/>
        </a:p>
      </dgm:t>
    </dgm:pt>
    <dgm:pt modelId="{C1668431-B592-41A5-A3A9-B01ED29057F8}" type="pres">
      <dgm:prSet presAssocID="{13B288C9-233D-4600-9951-D790AC9A5C4F}" presName="childText" presStyleLbl="bgAcc1" presStyleIdx="2" presStyleCnt="3" custScaleX="3409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AED635-9A5D-4285-924D-8B87B9E59613}" srcId="{35139446-50BF-4B3E-851F-F5B949996406}" destId="{10EBD2CF-0149-4908-B650-D832B28483EA}" srcOrd="0" destOrd="0" parTransId="{2F9F7EB6-5F55-484C-8DB3-3B2996BCAE6D}" sibTransId="{B9A46089-955B-4AA7-BA9B-4801006D66E3}"/>
    <dgm:cxn modelId="{CD30B1D6-C91C-460E-8659-2716093D8F57}" type="presOf" srcId="{10EBD2CF-0149-4908-B650-D832B28483EA}" destId="{A1F03155-FFB7-45E3-9BA9-B48DD920A2CA}" srcOrd="0" destOrd="0" presId="urn:microsoft.com/office/officeart/2005/8/layout/hierarchy3"/>
    <dgm:cxn modelId="{9365812D-D176-4311-B634-ED9E51084CB8}" srcId="{8F9D2F8C-75FD-47E7-8C35-746BA206525C}" destId="{35139446-50BF-4B3E-851F-F5B949996406}" srcOrd="0" destOrd="0" parTransId="{B487C602-F80C-46FA-8A79-9B9F38D4A42E}" sibTransId="{11B7E001-67DC-4C63-9E5A-8C48118A5CAB}"/>
    <dgm:cxn modelId="{2BE89B22-9F96-4F7A-B459-CE7077EFB09E}" type="presOf" srcId="{69A38B63-56E8-4DDD-9A77-9D981D2E96E6}" destId="{1DF07E15-E6B8-433A-A03E-3D581CA556D3}" srcOrd="0" destOrd="0" presId="urn:microsoft.com/office/officeart/2005/8/layout/hierarchy3"/>
    <dgm:cxn modelId="{DA589B4D-C47C-41D2-A967-9301BFB7F5B2}" type="presOf" srcId="{13B288C9-233D-4600-9951-D790AC9A5C4F}" destId="{C1668431-B592-41A5-A3A9-B01ED29057F8}" srcOrd="0" destOrd="0" presId="urn:microsoft.com/office/officeart/2005/8/layout/hierarchy3"/>
    <dgm:cxn modelId="{FE06626E-ED5A-454D-B7C2-B7393549EC2A}" type="presOf" srcId="{8F9D2F8C-75FD-47E7-8C35-746BA206525C}" destId="{E5A3C8C8-AC1E-4AF3-9226-6611549A147F}" srcOrd="0" destOrd="0" presId="urn:microsoft.com/office/officeart/2005/8/layout/hierarchy3"/>
    <dgm:cxn modelId="{44F0E334-B918-4FDE-BBDD-BD450A268F31}" srcId="{35139446-50BF-4B3E-851F-F5B949996406}" destId="{69A38B63-56E8-4DDD-9A77-9D981D2E96E6}" srcOrd="1" destOrd="0" parTransId="{A55C29CC-E5FC-4287-B7DC-755BD3699CF6}" sibTransId="{EFD6E3FE-59BC-406E-9F83-4E7229212508}"/>
    <dgm:cxn modelId="{7D7393FA-73BB-4AF9-BC7E-2769435A3F11}" type="presOf" srcId="{35139446-50BF-4B3E-851F-F5B949996406}" destId="{FFF180BA-D0D1-4A8F-8881-CB3EAE9079A6}" srcOrd="0" destOrd="0" presId="urn:microsoft.com/office/officeart/2005/8/layout/hierarchy3"/>
    <dgm:cxn modelId="{557AEA7A-CF09-4E2C-9256-7E8CFCAEF01B}" srcId="{35139446-50BF-4B3E-851F-F5B949996406}" destId="{13B288C9-233D-4600-9951-D790AC9A5C4F}" srcOrd="2" destOrd="0" parTransId="{8FDE8365-CEB5-4C7D-8B5E-B8C100E9DAA2}" sibTransId="{DFFE40D5-0D38-4245-8074-0098F4F41DC8}"/>
    <dgm:cxn modelId="{606AA593-4513-4D1A-BDCB-DA431F954FA5}" type="presOf" srcId="{35139446-50BF-4B3E-851F-F5B949996406}" destId="{1A3A882E-14DE-4DD2-822A-D1475F23E1B5}" srcOrd="1" destOrd="0" presId="urn:microsoft.com/office/officeart/2005/8/layout/hierarchy3"/>
    <dgm:cxn modelId="{B42563ED-44C6-4866-883D-2689B713616C}" type="presOf" srcId="{2F9F7EB6-5F55-484C-8DB3-3B2996BCAE6D}" destId="{27AC74B2-A5E8-44B7-BF04-D33BC768BD3F}" srcOrd="0" destOrd="0" presId="urn:microsoft.com/office/officeart/2005/8/layout/hierarchy3"/>
    <dgm:cxn modelId="{E196AE7C-7266-4B62-A3C7-8A7C1C2A54D6}" type="presOf" srcId="{8FDE8365-CEB5-4C7D-8B5E-B8C100E9DAA2}" destId="{F8C83609-0E2C-46C0-AAD2-F8483DBBDDCD}" srcOrd="0" destOrd="0" presId="urn:microsoft.com/office/officeart/2005/8/layout/hierarchy3"/>
    <dgm:cxn modelId="{B14167C6-B34F-4BF9-AB56-5849555911F2}" type="presOf" srcId="{A55C29CC-E5FC-4287-B7DC-755BD3699CF6}" destId="{24B331B6-ED9C-49C0-AA6D-FDD41C35C625}" srcOrd="0" destOrd="0" presId="urn:microsoft.com/office/officeart/2005/8/layout/hierarchy3"/>
    <dgm:cxn modelId="{EB42C421-43D9-42A7-A965-18D39DEA1A25}" type="presParOf" srcId="{E5A3C8C8-AC1E-4AF3-9226-6611549A147F}" destId="{9D7FB032-7328-41AB-AAEF-E50FAAA7147B}" srcOrd="0" destOrd="0" presId="urn:microsoft.com/office/officeart/2005/8/layout/hierarchy3"/>
    <dgm:cxn modelId="{AD87DA7F-5232-43EB-9FF5-88F1C81B512F}" type="presParOf" srcId="{9D7FB032-7328-41AB-AAEF-E50FAAA7147B}" destId="{55A10765-7D34-46D4-9D9B-8400FA335216}" srcOrd="0" destOrd="0" presId="urn:microsoft.com/office/officeart/2005/8/layout/hierarchy3"/>
    <dgm:cxn modelId="{7357428D-F9C9-4A3E-B269-5F93C1A09DBC}" type="presParOf" srcId="{55A10765-7D34-46D4-9D9B-8400FA335216}" destId="{FFF180BA-D0D1-4A8F-8881-CB3EAE9079A6}" srcOrd="0" destOrd="0" presId="urn:microsoft.com/office/officeart/2005/8/layout/hierarchy3"/>
    <dgm:cxn modelId="{C8C81E83-52E0-4C09-8B72-E8481AA0EF29}" type="presParOf" srcId="{55A10765-7D34-46D4-9D9B-8400FA335216}" destId="{1A3A882E-14DE-4DD2-822A-D1475F23E1B5}" srcOrd="1" destOrd="0" presId="urn:microsoft.com/office/officeart/2005/8/layout/hierarchy3"/>
    <dgm:cxn modelId="{90E9B929-1F69-49BA-963F-58382B4B5597}" type="presParOf" srcId="{9D7FB032-7328-41AB-AAEF-E50FAAA7147B}" destId="{29605188-74B9-4AD7-B516-6E06685D7D97}" srcOrd="1" destOrd="0" presId="urn:microsoft.com/office/officeart/2005/8/layout/hierarchy3"/>
    <dgm:cxn modelId="{A10E2421-6E08-452B-A9E9-ABA681FFD371}" type="presParOf" srcId="{29605188-74B9-4AD7-B516-6E06685D7D97}" destId="{27AC74B2-A5E8-44B7-BF04-D33BC768BD3F}" srcOrd="0" destOrd="0" presId="urn:microsoft.com/office/officeart/2005/8/layout/hierarchy3"/>
    <dgm:cxn modelId="{461DF85C-369F-4F94-80E5-706BBE9AEB25}" type="presParOf" srcId="{29605188-74B9-4AD7-B516-6E06685D7D97}" destId="{A1F03155-FFB7-45E3-9BA9-B48DD920A2CA}" srcOrd="1" destOrd="0" presId="urn:microsoft.com/office/officeart/2005/8/layout/hierarchy3"/>
    <dgm:cxn modelId="{C0D8C145-55EC-4BEC-9A7A-AC20702DF9BE}" type="presParOf" srcId="{29605188-74B9-4AD7-B516-6E06685D7D97}" destId="{24B331B6-ED9C-49C0-AA6D-FDD41C35C625}" srcOrd="2" destOrd="0" presId="urn:microsoft.com/office/officeart/2005/8/layout/hierarchy3"/>
    <dgm:cxn modelId="{BA7EE06C-F331-4EA1-9DDE-271EB1078E8B}" type="presParOf" srcId="{29605188-74B9-4AD7-B516-6E06685D7D97}" destId="{1DF07E15-E6B8-433A-A03E-3D581CA556D3}" srcOrd="3" destOrd="0" presId="urn:microsoft.com/office/officeart/2005/8/layout/hierarchy3"/>
    <dgm:cxn modelId="{8802F079-0868-4F43-8D64-06B7E15C3754}" type="presParOf" srcId="{29605188-74B9-4AD7-B516-6E06685D7D97}" destId="{F8C83609-0E2C-46C0-AAD2-F8483DBBDDCD}" srcOrd="4" destOrd="0" presId="urn:microsoft.com/office/officeart/2005/8/layout/hierarchy3"/>
    <dgm:cxn modelId="{BD0B8890-21BF-41FD-9870-0335CDD05AD3}" type="presParOf" srcId="{29605188-74B9-4AD7-B516-6E06685D7D97}" destId="{C1668431-B592-41A5-A3A9-B01ED29057F8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F9D2F8C-75FD-47E7-8C35-746BA206525C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5139446-50BF-4B3E-851F-F5B949996406}">
      <dgm:prSet phldrT="[Текст]"/>
      <dgm:spPr/>
      <dgm:t>
        <a:bodyPr/>
        <a:lstStyle/>
        <a:p>
          <a:r>
            <a:rPr lang="ru-RU" b="1" dirty="0" smtClean="0"/>
            <a:t>ИП на ЕСХН не платят:</a:t>
          </a:r>
          <a:endParaRPr lang="ru-RU" dirty="0"/>
        </a:p>
      </dgm:t>
    </dgm:pt>
    <dgm:pt modelId="{B487C602-F80C-46FA-8A79-9B9F38D4A42E}" type="parTrans" cxnId="{9365812D-D176-4311-B634-ED9E51084CB8}">
      <dgm:prSet/>
      <dgm:spPr/>
      <dgm:t>
        <a:bodyPr/>
        <a:lstStyle/>
        <a:p>
          <a:endParaRPr lang="ru-RU"/>
        </a:p>
      </dgm:t>
    </dgm:pt>
    <dgm:pt modelId="{11B7E001-67DC-4C63-9E5A-8C48118A5CAB}" type="sibTrans" cxnId="{9365812D-D176-4311-B634-ED9E51084CB8}">
      <dgm:prSet/>
      <dgm:spPr/>
      <dgm:t>
        <a:bodyPr/>
        <a:lstStyle/>
        <a:p>
          <a:endParaRPr lang="ru-RU"/>
        </a:p>
      </dgm:t>
    </dgm:pt>
    <dgm:pt modelId="{13B288C9-233D-4600-9951-D790AC9A5C4F}">
      <dgm:prSet/>
      <dgm:spPr/>
      <dgm:t>
        <a:bodyPr/>
        <a:lstStyle/>
        <a:p>
          <a:r>
            <a:rPr lang="ru-RU" dirty="0" smtClean="0"/>
            <a:t>Налог на имущество в отношении имущества, используемого для осуществления предпринимательской деятельности</a:t>
          </a:r>
        </a:p>
        <a:p>
          <a:r>
            <a:rPr lang="ru-RU" dirty="0" smtClean="0"/>
            <a:t>(в части имущества, используемого при производстве сельскохозяйственной продукции, первичной и последующей (промышленной) переработке и реализации этой продукции, а также при оказании услуг сельскохозяйственными товаропроизводителями)</a:t>
          </a:r>
          <a:endParaRPr lang="ru-RU" dirty="0">
            <a:hlinkClick xmlns:r="http://schemas.openxmlformats.org/officeDocument/2006/relationships" r:id="rId1"/>
          </a:endParaRPr>
        </a:p>
      </dgm:t>
    </dgm:pt>
    <dgm:pt modelId="{8FDE8365-CEB5-4C7D-8B5E-B8C100E9DAA2}" type="parTrans" cxnId="{557AEA7A-CF09-4E2C-9256-7E8CFCAEF01B}">
      <dgm:prSet/>
      <dgm:spPr/>
      <dgm:t>
        <a:bodyPr/>
        <a:lstStyle/>
        <a:p>
          <a:endParaRPr lang="ru-RU"/>
        </a:p>
      </dgm:t>
    </dgm:pt>
    <dgm:pt modelId="{DFFE40D5-0D38-4245-8074-0098F4F41DC8}" type="sibTrans" cxnId="{557AEA7A-CF09-4E2C-9256-7E8CFCAEF01B}">
      <dgm:prSet/>
      <dgm:spPr/>
      <dgm:t>
        <a:bodyPr/>
        <a:lstStyle/>
        <a:p>
          <a:endParaRPr lang="ru-RU"/>
        </a:p>
      </dgm:t>
    </dgm:pt>
    <dgm:pt modelId="{69A38B63-56E8-4DDD-9A77-9D981D2E96E6}">
      <dgm:prSet/>
      <dgm:spPr/>
      <dgm:t>
        <a:bodyPr/>
        <a:lstStyle/>
        <a:p>
          <a:r>
            <a:rPr lang="ru-RU" dirty="0" smtClean="0"/>
            <a:t>НДФЛ в отношении доходов, полученных от предпринимательской деятельности</a:t>
          </a:r>
        </a:p>
        <a:p>
          <a:r>
            <a:rPr lang="ru-RU" dirty="0" smtClean="0"/>
            <a:t>Исключение: налог с дивидендов и доходов, облагаемых по ставке 9% и 35%</a:t>
          </a:r>
        </a:p>
      </dgm:t>
    </dgm:pt>
    <dgm:pt modelId="{A55C29CC-E5FC-4287-B7DC-755BD3699CF6}" type="parTrans" cxnId="{44F0E334-B918-4FDE-BBDD-BD450A268F31}">
      <dgm:prSet/>
      <dgm:spPr/>
      <dgm:t>
        <a:bodyPr/>
        <a:lstStyle/>
        <a:p>
          <a:endParaRPr lang="ru-RU"/>
        </a:p>
      </dgm:t>
    </dgm:pt>
    <dgm:pt modelId="{EFD6E3FE-59BC-406E-9F83-4E7229212508}" type="sibTrans" cxnId="{44F0E334-B918-4FDE-BBDD-BD450A268F31}">
      <dgm:prSet/>
      <dgm:spPr/>
      <dgm:t>
        <a:bodyPr/>
        <a:lstStyle/>
        <a:p>
          <a:endParaRPr lang="ru-RU"/>
        </a:p>
      </dgm:t>
    </dgm:pt>
    <dgm:pt modelId="{E5A3C8C8-AC1E-4AF3-9226-6611549A147F}" type="pres">
      <dgm:prSet presAssocID="{8F9D2F8C-75FD-47E7-8C35-746BA206525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D7FB032-7328-41AB-AAEF-E50FAAA7147B}" type="pres">
      <dgm:prSet presAssocID="{35139446-50BF-4B3E-851F-F5B949996406}" presName="root" presStyleCnt="0"/>
      <dgm:spPr/>
    </dgm:pt>
    <dgm:pt modelId="{55A10765-7D34-46D4-9D9B-8400FA335216}" type="pres">
      <dgm:prSet presAssocID="{35139446-50BF-4B3E-851F-F5B949996406}" presName="rootComposite" presStyleCnt="0"/>
      <dgm:spPr/>
    </dgm:pt>
    <dgm:pt modelId="{FFF180BA-D0D1-4A8F-8881-CB3EAE9079A6}" type="pres">
      <dgm:prSet presAssocID="{35139446-50BF-4B3E-851F-F5B949996406}" presName="rootText" presStyleLbl="node1" presStyleIdx="0" presStyleCnt="1" custScaleX="234393"/>
      <dgm:spPr/>
      <dgm:t>
        <a:bodyPr/>
        <a:lstStyle/>
        <a:p>
          <a:endParaRPr lang="ru-RU"/>
        </a:p>
      </dgm:t>
    </dgm:pt>
    <dgm:pt modelId="{1A3A882E-14DE-4DD2-822A-D1475F23E1B5}" type="pres">
      <dgm:prSet presAssocID="{35139446-50BF-4B3E-851F-F5B949996406}" presName="rootConnector" presStyleLbl="node1" presStyleIdx="0" presStyleCnt="1"/>
      <dgm:spPr/>
      <dgm:t>
        <a:bodyPr/>
        <a:lstStyle/>
        <a:p>
          <a:endParaRPr lang="ru-RU"/>
        </a:p>
      </dgm:t>
    </dgm:pt>
    <dgm:pt modelId="{29605188-74B9-4AD7-B516-6E06685D7D97}" type="pres">
      <dgm:prSet presAssocID="{35139446-50BF-4B3E-851F-F5B949996406}" presName="childShape" presStyleCnt="0"/>
      <dgm:spPr/>
    </dgm:pt>
    <dgm:pt modelId="{24B331B6-ED9C-49C0-AA6D-FDD41C35C625}" type="pres">
      <dgm:prSet presAssocID="{A55C29CC-E5FC-4287-B7DC-755BD3699CF6}" presName="Name13" presStyleLbl="parChTrans1D2" presStyleIdx="0" presStyleCnt="2"/>
      <dgm:spPr/>
      <dgm:t>
        <a:bodyPr/>
        <a:lstStyle/>
        <a:p>
          <a:endParaRPr lang="ru-RU"/>
        </a:p>
      </dgm:t>
    </dgm:pt>
    <dgm:pt modelId="{1DF07E15-E6B8-433A-A03E-3D581CA556D3}" type="pres">
      <dgm:prSet presAssocID="{69A38B63-56E8-4DDD-9A77-9D981D2E96E6}" presName="childText" presStyleLbl="bgAcc1" presStyleIdx="0" presStyleCnt="2" custScaleX="3419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C83609-0E2C-46C0-AAD2-F8483DBBDDCD}" type="pres">
      <dgm:prSet presAssocID="{8FDE8365-CEB5-4C7D-8B5E-B8C100E9DAA2}" presName="Name13" presStyleLbl="parChTrans1D2" presStyleIdx="1" presStyleCnt="2"/>
      <dgm:spPr/>
      <dgm:t>
        <a:bodyPr/>
        <a:lstStyle/>
        <a:p>
          <a:endParaRPr lang="ru-RU"/>
        </a:p>
      </dgm:t>
    </dgm:pt>
    <dgm:pt modelId="{C1668431-B592-41A5-A3A9-B01ED29057F8}" type="pres">
      <dgm:prSet presAssocID="{13B288C9-233D-4600-9951-D790AC9A5C4F}" presName="childText" presStyleLbl="bgAcc1" presStyleIdx="1" presStyleCnt="2" custScaleX="3409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74C5D92-7AB5-436D-BEAA-E4DB9E752F23}" type="presOf" srcId="{13B288C9-233D-4600-9951-D790AC9A5C4F}" destId="{C1668431-B592-41A5-A3A9-B01ED29057F8}" srcOrd="0" destOrd="0" presId="urn:microsoft.com/office/officeart/2005/8/layout/hierarchy3"/>
    <dgm:cxn modelId="{7A9C3950-1AF6-4F93-8EFD-9486313171C5}" type="presOf" srcId="{8F9D2F8C-75FD-47E7-8C35-746BA206525C}" destId="{E5A3C8C8-AC1E-4AF3-9226-6611549A147F}" srcOrd="0" destOrd="0" presId="urn:microsoft.com/office/officeart/2005/8/layout/hierarchy3"/>
    <dgm:cxn modelId="{9365812D-D176-4311-B634-ED9E51084CB8}" srcId="{8F9D2F8C-75FD-47E7-8C35-746BA206525C}" destId="{35139446-50BF-4B3E-851F-F5B949996406}" srcOrd="0" destOrd="0" parTransId="{B487C602-F80C-46FA-8A79-9B9F38D4A42E}" sibTransId="{11B7E001-67DC-4C63-9E5A-8C48118A5CAB}"/>
    <dgm:cxn modelId="{44F0E334-B918-4FDE-BBDD-BD450A268F31}" srcId="{35139446-50BF-4B3E-851F-F5B949996406}" destId="{69A38B63-56E8-4DDD-9A77-9D981D2E96E6}" srcOrd="0" destOrd="0" parTransId="{A55C29CC-E5FC-4287-B7DC-755BD3699CF6}" sibTransId="{EFD6E3FE-59BC-406E-9F83-4E7229212508}"/>
    <dgm:cxn modelId="{557AEA7A-CF09-4E2C-9256-7E8CFCAEF01B}" srcId="{35139446-50BF-4B3E-851F-F5B949996406}" destId="{13B288C9-233D-4600-9951-D790AC9A5C4F}" srcOrd="1" destOrd="0" parTransId="{8FDE8365-CEB5-4C7D-8B5E-B8C100E9DAA2}" sibTransId="{DFFE40D5-0D38-4245-8074-0098F4F41DC8}"/>
    <dgm:cxn modelId="{C8E3E811-678A-45DE-ADBA-16BDCE5C7560}" type="presOf" srcId="{8FDE8365-CEB5-4C7D-8B5E-B8C100E9DAA2}" destId="{F8C83609-0E2C-46C0-AAD2-F8483DBBDDCD}" srcOrd="0" destOrd="0" presId="urn:microsoft.com/office/officeart/2005/8/layout/hierarchy3"/>
    <dgm:cxn modelId="{5BBBE5F6-E749-4BAE-BD59-1605BCD49F69}" type="presOf" srcId="{A55C29CC-E5FC-4287-B7DC-755BD3699CF6}" destId="{24B331B6-ED9C-49C0-AA6D-FDD41C35C625}" srcOrd="0" destOrd="0" presId="urn:microsoft.com/office/officeart/2005/8/layout/hierarchy3"/>
    <dgm:cxn modelId="{4B10BBA0-5E00-443B-974C-97F7DE063594}" type="presOf" srcId="{35139446-50BF-4B3E-851F-F5B949996406}" destId="{FFF180BA-D0D1-4A8F-8881-CB3EAE9079A6}" srcOrd="0" destOrd="0" presId="urn:microsoft.com/office/officeart/2005/8/layout/hierarchy3"/>
    <dgm:cxn modelId="{4B791714-01B9-484B-BCBC-F27473506555}" type="presOf" srcId="{69A38B63-56E8-4DDD-9A77-9D981D2E96E6}" destId="{1DF07E15-E6B8-433A-A03E-3D581CA556D3}" srcOrd="0" destOrd="0" presId="urn:microsoft.com/office/officeart/2005/8/layout/hierarchy3"/>
    <dgm:cxn modelId="{67696C3C-E5E7-40B8-8A3D-F23ED199B060}" type="presOf" srcId="{35139446-50BF-4B3E-851F-F5B949996406}" destId="{1A3A882E-14DE-4DD2-822A-D1475F23E1B5}" srcOrd="1" destOrd="0" presId="urn:microsoft.com/office/officeart/2005/8/layout/hierarchy3"/>
    <dgm:cxn modelId="{CCC7D4FC-C61D-417F-848E-180F3B34E760}" type="presParOf" srcId="{E5A3C8C8-AC1E-4AF3-9226-6611549A147F}" destId="{9D7FB032-7328-41AB-AAEF-E50FAAA7147B}" srcOrd="0" destOrd="0" presId="urn:microsoft.com/office/officeart/2005/8/layout/hierarchy3"/>
    <dgm:cxn modelId="{8956EED9-AC3F-494F-9AC2-418F85B94DDF}" type="presParOf" srcId="{9D7FB032-7328-41AB-AAEF-E50FAAA7147B}" destId="{55A10765-7D34-46D4-9D9B-8400FA335216}" srcOrd="0" destOrd="0" presId="urn:microsoft.com/office/officeart/2005/8/layout/hierarchy3"/>
    <dgm:cxn modelId="{CFD041FC-D6B8-46DC-BEC3-85B1B00CE61F}" type="presParOf" srcId="{55A10765-7D34-46D4-9D9B-8400FA335216}" destId="{FFF180BA-D0D1-4A8F-8881-CB3EAE9079A6}" srcOrd="0" destOrd="0" presId="urn:microsoft.com/office/officeart/2005/8/layout/hierarchy3"/>
    <dgm:cxn modelId="{1FF86546-CC92-4567-B1B7-9E909A361A07}" type="presParOf" srcId="{55A10765-7D34-46D4-9D9B-8400FA335216}" destId="{1A3A882E-14DE-4DD2-822A-D1475F23E1B5}" srcOrd="1" destOrd="0" presId="urn:microsoft.com/office/officeart/2005/8/layout/hierarchy3"/>
    <dgm:cxn modelId="{21B9BAF7-A5C4-4BAF-B57B-056857DA6F23}" type="presParOf" srcId="{9D7FB032-7328-41AB-AAEF-E50FAAA7147B}" destId="{29605188-74B9-4AD7-B516-6E06685D7D97}" srcOrd="1" destOrd="0" presId="urn:microsoft.com/office/officeart/2005/8/layout/hierarchy3"/>
    <dgm:cxn modelId="{A329B4DB-00C1-4162-AFF4-53AB348C41B9}" type="presParOf" srcId="{29605188-74B9-4AD7-B516-6E06685D7D97}" destId="{24B331B6-ED9C-49C0-AA6D-FDD41C35C625}" srcOrd="0" destOrd="0" presId="urn:microsoft.com/office/officeart/2005/8/layout/hierarchy3"/>
    <dgm:cxn modelId="{678A89B7-4411-473C-A29F-E888C05530D4}" type="presParOf" srcId="{29605188-74B9-4AD7-B516-6E06685D7D97}" destId="{1DF07E15-E6B8-433A-A03E-3D581CA556D3}" srcOrd="1" destOrd="0" presId="urn:microsoft.com/office/officeart/2005/8/layout/hierarchy3"/>
    <dgm:cxn modelId="{B4BF44FB-9A51-4089-9E1C-39A629456ED3}" type="presParOf" srcId="{29605188-74B9-4AD7-B516-6E06685D7D97}" destId="{F8C83609-0E2C-46C0-AAD2-F8483DBBDDCD}" srcOrd="2" destOrd="0" presId="urn:microsoft.com/office/officeart/2005/8/layout/hierarchy3"/>
    <dgm:cxn modelId="{02F8661E-A9F0-4852-90CB-AA663780C5A6}" type="presParOf" srcId="{29605188-74B9-4AD7-B516-6E06685D7D97}" destId="{C1668431-B592-41A5-A3A9-B01ED29057F8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C9A680-D117-4DC8-AC9B-F6B39F2F0B20}">
      <dsp:nvSpPr>
        <dsp:cNvPr id="0" name=""/>
        <dsp:cNvSpPr/>
      </dsp:nvSpPr>
      <dsp:spPr>
        <a:xfrm>
          <a:off x="2931739" y="3002398"/>
          <a:ext cx="2427785" cy="2427785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RelaxedModerately" zoom="92000">
            <a:rot lat="21594000" lon="0" rev="0"/>
          </a:camera>
          <a:lightRig rig="balanced" dir="t">
            <a:rot lat="0" lon="0" rev="127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Юридическое лицо</a:t>
          </a:r>
          <a:endParaRPr lang="ru-RU" sz="1300" kern="1200" dirty="0"/>
        </a:p>
      </dsp:txBody>
      <dsp:txXfrm>
        <a:off x="3287280" y="3357939"/>
        <a:ext cx="1716703" cy="1716703"/>
      </dsp:txXfrm>
    </dsp:sp>
    <dsp:sp modelId="{062CB5A2-82EA-44D9-9310-4FB1B7A7C3F5}">
      <dsp:nvSpPr>
        <dsp:cNvPr id="0" name=""/>
        <dsp:cNvSpPr/>
      </dsp:nvSpPr>
      <dsp:spPr>
        <a:xfrm rot="12900000">
          <a:off x="1272809" y="2545785"/>
          <a:ext cx="1962347" cy="691918"/>
        </a:xfrm>
        <a:prstGeom prst="lef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RelaxedModerately" zoom="92000">
            <a:rot lat="21594000" lon="0" rev="0"/>
          </a:camera>
          <a:lightRig rig="balanced" dir="t">
            <a:rot lat="0" lon="0" rev="12700000"/>
          </a:lightRig>
        </a:scene3d>
        <a:sp3d z="-54080"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</dsp:sp>
    <dsp:sp modelId="{E1E4BF8C-31D4-40F2-8157-94412E682246}">
      <dsp:nvSpPr>
        <dsp:cNvPr id="0" name=""/>
        <dsp:cNvSpPr/>
      </dsp:nvSpPr>
      <dsp:spPr>
        <a:xfrm>
          <a:off x="297054" y="1406408"/>
          <a:ext cx="2306396" cy="184511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RelaxedModerately" zoom="92000">
            <a:rot lat="21594000" lon="0" rev="0"/>
          </a:camera>
          <a:lightRig rig="balanced" dir="t">
            <a:rot lat="0" lon="0" rev="12700000"/>
          </a:lightRig>
        </a:scene3d>
        <a:sp3d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Упрощенная система налогообложения</a:t>
          </a:r>
          <a:endParaRPr lang="ru-RU" sz="1700" kern="1200" dirty="0"/>
        </a:p>
      </dsp:txBody>
      <dsp:txXfrm>
        <a:off x="351096" y="1460450"/>
        <a:ext cx="2198312" cy="1737033"/>
      </dsp:txXfrm>
    </dsp:sp>
    <dsp:sp modelId="{E39DFDA5-E493-4ADB-A021-9A6DCC8D72E2}">
      <dsp:nvSpPr>
        <dsp:cNvPr id="0" name=""/>
        <dsp:cNvSpPr/>
      </dsp:nvSpPr>
      <dsp:spPr>
        <a:xfrm rot="16200000">
          <a:off x="3164458" y="1561055"/>
          <a:ext cx="1962347" cy="691918"/>
        </a:xfrm>
        <a:prstGeom prst="lef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RelaxedModerately" zoom="92000">
            <a:rot lat="21594000" lon="0" rev="0"/>
          </a:camera>
          <a:lightRig rig="balanced" dir="t">
            <a:rot lat="0" lon="0" rev="12700000"/>
          </a:lightRig>
        </a:scene3d>
        <a:sp3d z="-54080"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</dsp:sp>
    <dsp:sp modelId="{2C10CE24-5724-4216-920D-0EA97A395217}">
      <dsp:nvSpPr>
        <dsp:cNvPr id="0" name=""/>
        <dsp:cNvSpPr/>
      </dsp:nvSpPr>
      <dsp:spPr>
        <a:xfrm>
          <a:off x="2992433" y="3282"/>
          <a:ext cx="2306396" cy="184511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RelaxedModerately" zoom="92000">
            <a:rot lat="21594000" lon="0" rev="0"/>
          </a:camera>
          <a:lightRig rig="balanced" dir="t">
            <a:rot lat="0" lon="0" rev="12700000"/>
          </a:lightRig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Единый сельскохозяйственный налог</a:t>
          </a:r>
          <a:endParaRPr lang="ru-RU" sz="1700" kern="1200" dirty="0"/>
        </a:p>
      </dsp:txBody>
      <dsp:txXfrm>
        <a:off x="3046475" y="57324"/>
        <a:ext cx="2198312" cy="1737033"/>
      </dsp:txXfrm>
    </dsp:sp>
    <dsp:sp modelId="{E4ED7537-DC7D-44F4-A1AE-8AD1E49315CA}">
      <dsp:nvSpPr>
        <dsp:cNvPr id="0" name=""/>
        <dsp:cNvSpPr/>
      </dsp:nvSpPr>
      <dsp:spPr>
        <a:xfrm rot="19500000">
          <a:off x="5056107" y="2545785"/>
          <a:ext cx="1962347" cy="691918"/>
        </a:xfrm>
        <a:prstGeom prst="lef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RelaxedModerately" zoom="92000">
            <a:rot lat="21594000" lon="0" rev="0"/>
          </a:camera>
          <a:lightRig rig="balanced" dir="t">
            <a:rot lat="0" lon="0" rev="12700000"/>
          </a:lightRig>
        </a:scene3d>
        <a:sp3d z="-54080"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B6E184C2-F8A3-4DEB-B57A-7ED514CEE432}">
      <dsp:nvSpPr>
        <dsp:cNvPr id="0" name=""/>
        <dsp:cNvSpPr/>
      </dsp:nvSpPr>
      <dsp:spPr>
        <a:xfrm>
          <a:off x="5687813" y="1406408"/>
          <a:ext cx="2306396" cy="184511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RelaxedModerately" zoom="92000">
            <a:rot lat="21594000" lon="0" rev="0"/>
          </a:camera>
          <a:lightRig rig="balanced" dir="t">
            <a:rot lat="0" lon="0" rev="12700000"/>
          </a:lightRig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Общий режим налогообложения</a:t>
          </a:r>
          <a:endParaRPr lang="ru-RU" sz="1700" kern="1200" dirty="0"/>
        </a:p>
      </dsp:txBody>
      <dsp:txXfrm>
        <a:off x="5741855" y="1460450"/>
        <a:ext cx="2198312" cy="17370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C9A680-D117-4DC8-AC9B-F6B39F2F0B20}">
      <dsp:nvSpPr>
        <dsp:cNvPr id="0" name=""/>
        <dsp:cNvSpPr/>
      </dsp:nvSpPr>
      <dsp:spPr>
        <a:xfrm>
          <a:off x="3078779" y="3087602"/>
          <a:ext cx="2133704" cy="2133704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RelaxedModerately" zoom="92000">
            <a:rot lat="21594000" lon="0" rev="0"/>
          </a:camera>
          <a:lightRig rig="balanced" dir="t">
            <a:rot lat="0" lon="0" rev="127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Индивидуальный предприниматель</a:t>
          </a:r>
          <a:endParaRPr lang="ru-RU" sz="1300" kern="1200" dirty="0"/>
        </a:p>
      </dsp:txBody>
      <dsp:txXfrm>
        <a:off x="3391253" y="3400076"/>
        <a:ext cx="1508756" cy="1508756"/>
      </dsp:txXfrm>
    </dsp:sp>
    <dsp:sp modelId="{E8D44B6E-D001-4039-BFF8-2D8A002B16C7}">
      <dsp:nvSpPr>
        <dsp:cNvPr id="0" name=""/>
        <dsp:cNvSpPr/>
      </dsp:nvSpPr>
      <dsp:spPr>
        <a:xfrm rot="10800000">
          <a:off x="1014144" y="3850401"/>
          <a:ext cx="1951079" cy="608105"/>
        </a:xfrm>
        <a:prstGeom prst="lef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RelaxedModerately" zoom="92000">
            <a:rot lat="21594000" lon="0" rev="0"/>
          </a:camera>
          <a:lightRig rig="balanced" dir="t">
            <a:rot lat="0" lon="0" rev="12700000"/>
          </a:lightRig>
        </a:scene3d>
        <a:sp3d z="-54080"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</dsp:sp>
    <dsp:sp modelId="{E27362AB-DAB0-4283-BC40-9AA36A0D3CCA}">
      <dsp:nvSpPr>
        <dsp:cNvPr id="0" name=""/>
        <dsp:cNvSpPr/>
      </dsp:nvSpPr>
      <dsp:spPr>
        <a:xfrm>
          <a:off x="634" y="3343647"/>
          <a:ext cx="2027019" cy="162161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RelaxedModerately" zoom="92000">
            <a:rot lat="21594000" lon="0" rev="0"/>
          </a:camera>
          <a:lightRig rig="balanced" dir="t">
            <a:rot lat="0" lon="0" rev="12700000"/>
          </a:lightRig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Налог на профессиональный доход</a:t>
          </a:r>
          <a:endParaRPr lang="ru-RU" sz="1500" kern="1200" dirty="0"/>
        </a:p>
      </dsp:txBody>
      <dsp:txXfrm>
        <a:off x="48129" y="3391142"/>
        <a:ext cx="1932029" cy="1526625"/>
      </dsp:txXfrm>
    </dsp:sp>
    <dsp:sp modelId="{4AE5658D-93BA-4190-9D90-2E8FA3AAD2E9}">
      <dsp:nvSpPr>
        <dsp:cNvPr id="0" name=""/>
        <dsp:cNvSpPr/>
      </dsp:nvSpPr>
      <dsp:spPr>
        <a:xfrm rot="13500000">
          <a:off x="1645606" y="2325916"/>
          <a:ext cx="1951079" cy="608105"/>
        </a:xfrm>
        <a:prstGeom prst="lef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RelaxedModerately" zoom="92000">
            <a:rot lat="21594000" lon="0" rev="0"/>
          </a:camera>
          <a:lightRig rig="balanced" dir="t">
            <a:rot lat="0" lon="0" rev="12700000"/>
          </a:lightRig>
        </a:scene3d>
        <a:sp3d z="-54080"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8C2063F1-7BED-46C6-A4EE-E9A182D64B49}">
      <dsp:nvSpPr>
        <dsp:cNvPr id="0" name=""/>
        <dsp:cNvSpPr/>
      </dsp:nvSpPr>
      <dsp:spPr>
        <a:xfrm>
          <a:off x="917826" y="1129351"/>
          <a:ext cx="2027019" cy="162161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RelaxedModerately" zoom="92000">
            <a:rot lat="21594000" lon="0" rev="0"/>
          </a:camera>
          <a:lightRig rig="balanced" dir="t">
            <a:rot lat="0" lon="0" rev="12700000"/>
          </a:lightRig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Патентная система налогообложения</a:t>
          </a:r>
          <a:endParaRPr lang="ru-RU" sz="1500" kern="1200" dirty="0"/>
        </a:p>
      </dsp:txBody>
      <dsp:txXfrm>
        <a:off x="965321" y="1176846"/>
        <a:ext cx="1932029" cy="1526625"/>
      </dsp:txXfrm>
    </dsp:sp>
    <dsp:sp modelId="{062CB5A2-82EA-44D9-9310-4FB1B7A7C3F5}">
      <dsp:nvSpPr>
        <dsp:cNvPr id="0" name=""/>
        <dsp:cNvSpPr/>
      </dsp:nvSpPr>
      <dsp:spPr>
        <a:xfrm rot="16200000">
          <a:off x="3170092" y="1694454"/>
          <a:ext cx="1951079" cy="608105"/>
        </a:xfrm>
        <a:prstGeom prst="lef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RelaxedModerately" zoom="92000">
            <a:rot lat="21594000" lon="0" rev="0"/>
          </a:camera>
          <a:lightRig rig="balanced" dir="t">
            <a:rot lat="0" lon="0" rev="12700000"/>
          </a:lightRig>
        </a:scene3d>
        <a:sp3d z="-54080"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</dsp:sp>
    <dsp:sp modelId="{E1E4BF8C-31D4-40F2-8157-94412E682246}">
      <dsp:nvSpPr>
        <dsp:cNvPr id="0" name=""/>
        <dsp:cNvSpPr/>
      </dsp:nvSpPr>
      <dsp:spPr>
        <a:xfrm>
          <a:off x="3132122" y="212159"/>
          <a:ext cx="2027019" cy="162161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RelaxedModerately" zoom="92000">
            <a:rot lat="21594000" lon="0" rev="0"/>
          </a:camera>
          <a:lightRig rig="balanced" dir="t">
            <a:rot lat="0" lon="0" rev="12700000"/>
          </a:lightRig>
        </a:scene3d>
        <a:sp3d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Упрощенная система налогообложения</a:t>
          </a:r>
          <a:endParaRPr lang="ru-RU" sz="1500" kern="1200" dirty="0"/>
        </a:p>
      </dsp:txBody>
      <dsp:txXfrm>
        <a:off x="3179617" y="259654"/>
        <a:ext cx="1932029" cy="1526625"/>
      </dsp:txXfrm>
    </dsp:sp>
    <dsp:sp modelId="{E39DFDA5-E493-4ADB-A021-9A6DCC8D72E2}">
      <dsp:nvSpPr>
        <dsp:cNvPr id="0" name=""/>
        <dsp:cNvSpPr/>
      </dsp:nvSpPr>
      <dsp:spPr>
        <a:xfrm rot="18900000">
          <a:off x="4694577" y="2325916"/>
          <a:ext cx="1951079" cy="608105"/>
        </a:xfrm>
        <a:prstGeom prst="lef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RelaxedModerately" zoom="92000">
            <a:rot lat="21594000" lon="0" rev="0"/>
          </a:camera>
          <a:lightRig rig="balanced" dir="t">
            <a:rot lat="0" lon="0" rev="12700000"/>
          </a:lightRig>
        </a:scene3d>
        <a:sp3d z="-54080"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</dsp:sp>
    <dsp:sp modelId="{2C10CE24-5724-4216-920D-0EA97A395217}">
      <dsp:nvSpPr>
        <dsp:cNvPr id="0" name=""/>
        <dsp:cNvSpPr/>
      </dsp:nvSpPr>
      <dsp:spPr>
        <a:xfrm>
          <a:off x="5346418" y="1129351"/>
          <a:ext cx="2027019" cy="162161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RelaxedModerately" zoom="92000">
            <a:rot lat="21594000" lon="0" rev="0"/>
          </a:camera>
          <a:lightRig rig="balanced" dir="t">
            <a:rot lat="0" lon="0" rev="12700000"/>
          </a:lightRig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Единый сельскохозяйственный налог</a:t>
          </a:r>
          <a:endParaRPr lang="ru-RU" sz="1500" kern="1200" dirty="0"/>
        </a:p>
      </dsp:txBody>
      <dsp:txXfrm>
        <a:off x="5393913" y="1176846"/>
        <a:ext cx="1932029" cy="1526625"/>
      </dsp:txXfrm>
    </dsp:sp>
    <dsp:sp modelId="{E4ED7537-DC7D-44F4-A1AE-8AD1E49315CA}">
      <dsp:nvSpPr>
        <dsp:cNvPr id="0" name=""/>
        <dsp:cNvSpPr/>
      </dsp:nvSpPr>
      <dsp:spPr>
        <a:xfrm>
          <a:off x="5326039" y="3850401"/>
          <a:ext cx="1951079" cy="608105"/>
        </a:xfrm>
        <a:prstGeom prst="lef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RelaxedModerately" zoom="92000">
            <a:rot lat="21594000" lon="0" rev="0"/>
          </a:camera>
          <a:lightRig rig="balanced" dir="t">
            <a:rot lat="0" lon="0" rev="12700000"/>
          </a:lightRig>
        </a:scene3d>
        <a:sp3d z="-54080"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</dsp:sp>
    <dsp:sp modelId="{B6E184C2-F8A3-4DEB-B57A-7ED514CEE432}">
      <dsp:nvSpPr>
        <dsp:cNvPr id="0" name=""/>
        <dsp:cNvSpPr/>
      </dsp:nvSpPr>
      <dsp:spPr>
        <a:xfrm>
          <a:off x="6263609" y="3343647"/>
          <a:ext cx="2027019" cy="162161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RelaxedModerately" zoom="92000">
            <a:rot lat="21594000" lon="0" rev="0"/>
          </a:camera>
          <a:lightRig rig="balanced" dir="t">
            <a:rot lat="0" lon="0" rev="12700000"/>
          </a:lightRig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Общий режим налогообложения</a:t>
          </a:r>
          <a:endParaRPr lang="ru-RU" sz="1500" kern="1200" dirty="0"/>
        </a:p>
      </dsp:txBody>
      <dsp:txXfrm>
        <a:off x="6311104" y="3391142"/>
        <a:ext cx="1932029" cy="15266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A42A79-2F95-407A-93CB-4803136AAACB}">
      <dsp:nvSpPr>
        <dsp:cNvPr id="0" name=""/>
        <dsp:cNvSpPr/>
      </dsp:nvSpPr>
      <dsp:spPr>
        <a:xfrm>
          <a:off x="3767123" y="3240"/>
          <a:ext cx="1342819" cy="872832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НДС</a:t>
          </a:r>
          <a:endParaRPr lang="ru-RU" sz="1600" kern="1200" dirty="0"/>
        </a:p>
      </dsp:txBody>
      <dsp:txXfrm>
        <a:off x="3809731" y="45848"/>
        <a:ext cx="1257603" cy="787616"/>
      </dsp:txXfrm>
    </dsp:sp>
    <dsp:sp modelId="{9240AA4F-2913-4A6F-BEE5-B597ACD9E06D}">
      <dsp:nvSpPr>
        <dsp:cNvPr id="0" name=""/>
        <dsp:cNvSpPr/>
      </dsp:nvSpPr>
      <dsp:spPr>
        <a:xfrm>
          <a:off x="1946481" y="439656"/>
          <a:ext cx="4984101" cy="4984101"/>
        </a:xfrm>
        <a:custGeom>
          <a:avLst/>
          <a:gdLst/>
          <a:ahLst/>
          <a:cxnLst/>
          <a:rect l="0" t="0" r="0" b="0"/>
          <a:pathLst>
            <a:path>
              <a:moveTo>
                <a:pt x="3172356" y="94655"/>
              </a:moveTo>
              <a:arcTo wR="2492050" hR="2492050" stAng="17150536" swAng="125684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2DACF4-837D-4A7F-AA4B-6B7FED352D69}">
      <dsp:nvSpPr>
        <dsp:cNvPr id="0" name=""/>
        <dsp:cNvSpPr/>
      </dsp:nvSpPr>
      <dsp:spPr>
        <a:xfrm>
          <a:off x="5715487" y="941522"/>
          <a:ext cx="1342819" cy="872832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НДФЛ</a:t>
          </a:r>
          <a:endParaRPr lang="ru-RU" sz="1600" kern="1200" dirty="0"/>
        </a:p>
      </dsp:txBody>
      <dsp:txXfrm>
        <a:off x="5758095" y="984130"/>
        <a:ext cx="1257603" cy="787616"/>
      </dsp:txXfrm>
    </dsp:sp>
    <dsp:sp modelId="{E1612D75-4341-47CE-B419-F6B5DF55F196}">
      <dsp:nvSpPr>
        <dsp:cNvPr id="0" name=""/>
        <dsp:cNvSpPr/>
      </dsp:nvSpPr>
      <dsp:spPr>
        <a:xfrm>
          <a:off x="1946481" y="439656"/>
          <a:ext cx="4984101" cy="4984101"/>
        </a:xfrm>
        <a:custGeom>
          <a:avLst/>
          <a:gdLst/>
          <a:ahLst/>
          <a:cxnLst/>
          <a:rect l="0" t="0" r="0" b="0"/>
          <a:pathLst>
            <a:path>
              <a:moveTo>
                <a:pt x="4725203" y="1386001"/>
              </a:moveTo>
              <a:arcTo wR="2492050" hR="2492050" stAng="20019086" swAng="172649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310332-ECD3-4A37-9295-8AF487798EE7}">
      <dsp:nvSpPr>
        <dsp:cNvPr id="0" name=""/>
        <dsp:cNvSpPr/>
      </dsp:nvSpPr>
      <dsp:spPr>
        <a:xfrm>
          <a:off x="5972825" y="3049824"/>
          <a:ext cx="1790555" cy="872832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Страховые взносы (за себя)</a:t>
          </a:r>
          <a:endParaRPr lang="ru-RU" sz="1600" kern="1200" dirty="0"/>
        </a:p>
      </dsp:txBody>
      <dsp:txXfrm>
        <a:off x="6015433" y="3092432"/>
        <a:ext cx="1705339" cy="787616"/>
      </dsp:txXfrm>
    </dsp:sp>
    <dsp:sp modelId="{780D2F88-B3C6-4448-967A-8ED2DA525C7E}">
      <dsp:nvSpPr>
        <dsp:cNvPr id="0" name=""/>
        <dsp:cNvSpPr/>
      </dsp:nvSpPr>
      <dsp:spPr>
        <a:xfrm>
          <a:off x="1976078" y="373982"/>
          <a:ext cx="4984101" cy="4984101"/>
        </a:xfrm>
        <a:custGeom>
          <a:avLst/>
          <a:gdLst/>
          <a:ahLst/>
          <a:cxnLst/>
          <a:rect l="0" t="0" r="0" b="0"/>
          <a:pathLst>
            <a:path>
              <a:moveTo>
                <a:pt x="4745875" y="3555343"/>
              </a:moveTo>
              <a:arcTo wR="2492050" hR="2492050" stAng="1515399" swAng="99992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AAE383-0482-434C-82DE-5006DE7541C5}">
      <dsp:nvSpPr>
        <dsp:cNvPr id="0" name=""/>
        <dsp:cNvSpPr/>
      </dsp:nvSpPr>
      <dsp:spPr>
        <a:xfrm>
          <a:off x="4680519" y="4536497"/>
          <a:ext cx="2301014" cy="872832"/>
        </a:xfrm>
        <a:prstGeom prst="round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Транспортный налог (при наличии транспортных средств)</a:t>
          </a:r>
          <a:endParaRPr lang="ru-RU" sz="1600" kern="1200" dirty="0"/>
        </a:p>
      </dsp:txBody>
      <dsp:txXfrm>
        <a:off x="4723127" y="4579105"/>
        <a:ext cx="2215798" cy="787616"/>
      </dsp:txXfrm>
    </dsp:sp>
    <dsp:sp modelId="{91669DB3-6000-4163-87E8-FFA0030C5476}">
      <dsp:nvSpPr>
        <dsp:cNvPr id="0" name=""/>
        <dsp:cNvSpPr/>
      </dsp:nvSpPr>
      <dsp:spPr>
        <a:xfrm>
          <a:off x="2013017" y="412854"/>
          <a:ext cx="4984101" cy="4984101"/>
        </a:xfrm>
        <a:custGeom>
          <a:avLst/>
          <a:gdLst/>
          <a:ahLst/>
          <a:cxnLst/>
          <a:rect l="0" t="0" r="0" b="0"/>
          <a:pathLst>
            <a:path>
              <a:moveTo>
                <a:pt x="2662649" y="4978255"/>
              </a:moveTo>
              <a:arcTo wR="2492050" hR="2492050" stAng="5164477" swAng="65868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CC82FB-9F72-433A-9AAC-482776696589}">
      <dsp:nvSpPr>
        <dsp:cNvPr id="0" name=""/>
        <dsp:cNvSpPr/>
      </dsp:nvSpPr>
      <dsp:spPr>
        <a:xfrm>
          <a:off x="1944208" y="4536514"/>
          <a:ext cx="2250054" cy="872832"/>
        </a:xfrm>
        <a:prstGeom prst="round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Земельный налог (при наличии земельных участков)</a:t>
          </a:r>
          <a:endParaRPr lang="ru-RU" sz="1600" kern="1200" dirty="0"/>
        </a:p>
      </dsp:txBody>
      <dsp:txXfrm>
        <a:off x="1986816" y="4579122"/>
        <a:ext cx="2164838" cy="787616"/>
      </dsp:txXfrm>
    </dsp:sp>
    <dsp:sp modelId="{7B595A25-B1F9-41C7-BB88-BFBD9383831C}">
      <dsp:nvSpPr>
        <dsp:cNvPr id="0" name=""/>
        <dsp:cNvSpPr/>
      </dsp:nvSpPr>
      <dsp:spPr>
        <a:xfrm>
          <a:off x="1898441" y="335448"/>
          <a:ext cx="4984101" cy="4984101"/>
        </a:xfrm>
        <a:custGeom>
          <a:avLst/>
          <a:gdLst/>
          <a:ahLst/>
          <a:cxnLst/>
          <a:rect l="0" t="0" r="0" b="0"/>
          <a:pathLst>
            <a:path>
              <a:moveTo>
                <a:pt x="673217" y="4195624"/>
              </a:moveTo>
              <a:arcTo wR="2492050" hR="2492050" stAng="8212449" swAng="101308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05F2B0-5A7D-46E0-9D28-12007D9BDB1F}">
      <dsp:nvSpPr>
        <dsp:cNvPr id="0" name=""/>
        <dsp:cNvSpPr/>
      </dsp:nvSpPr>
      <dsp:spPr>
        <a:xfrm>
          <a:off x="1093603" y="3049824"/>
          <a:ext cx="1830719" cy="872832"/>
        </a:xfrm>
        <a:prstGeom prst="round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Страховые взносы (за работников)</a:t>
          </a:r>
          <a:endParaRPr lang="ru-RU" sz="1600" kern="1200" dirty="0"/>
        </a:p>
      </dsp:txBody>
      <dsp:txXfrm>
        <a:off x="1136211" y="3092432"/>
        <a:ext cx="1745503" cy="787616"/>
      </dsp:txXfrm>
    </dsp:sp>
    <dsp:sp modelId="{58CC7C88-8DBE-4146-8B0C-88E59A82C3C3}">
      <dsp:nvSpPr>
        <dsp:cNvPr id="0" name=""/>
        <dsp:cNvSpPr/>
      </dsp:nvSpPr>
      <dsp:spPr>
        <a:xfrm>
          <a:off x="1946481" y="439656"/>
          <a:ext cx="4984101" cy="4984101"/>
        </a:xfrm>
        <a:custGeom>
          <a:avLst/>
          <a:gdLst/>
          <a:ahLst/>
          <a:cxnLst/>
          <a:rect l="0" t="0" r="0" b="0"/>
          <a:pathLst>
            <a:path>
              <a:moveTo>
                <a:pt x="2234" y="2597552"/>
              </a:moveTo>
              <a:arcTo wR="2492050" hR="2492050" stAng="10654419" swAng="172649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0D77FE-3299-4F89-BBFA-FFEF44A93A44}">
      <dsp:nvSpPr>
        <dsp:cNvPr id="0" name=""/>
        <dsp:cNvSpPr/>
      </dsp:nvSpPr>
      <dsp:spPr>
        <a:xfrm>
          <a:off x="1391588" y="941522"/>
          <a:ext cx="2197160" cy="872832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Налог на имущество (при наличии собственности)</a:t>
          </a:r>
          <a:endParaRPr lang="ru-RU" sz="1600" kern="1200" dirty="0"/>
        </a:p>
      </dsp:txBody>
      <dsp:txXfrm>
        <a:off x="1434196" y="984130"/>
        <a:ext cx="2111944" cy="787616"/>
      </dsp:txXfrm>
    </dsp:sp>
    <dsp:sp modelId="{B9ACC064-7D13-4A46-A551-73BA1D2D6A02}">
      <dsp:nvSpPr>
        <dsp:cNvPr id="0" name=""/>
        <dsp:cNvSpPr/>
      </dsp:nvSpPr>
      <dsp:spPr>
        <a:xfrm>
          <a:off x="1946481" y="439656"/>
          <a:ext cx="4984101" cy="4984101"/>
        </a:xfrm>
        <a:custGeom>
          <a:avLst/>
          <a:gdLst/>
          <a:ahLst/>
          <a:cxnLst/>
          <a:rect l="0" t="0" r="0" b="0"/>
          <a:pathLst>
            <a:path>
              <a:moveTo>
                <a:pt x="999614" y="496317"/>
              </a:moveTo>
              <a:arcTo wR="2492050" hR="2492050" stAng="13992621" swAng="125684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A42A79-2F95-407A-93CB-4803136AAACB}">
      <dsp:nvSpPr>
        <dsp:cNvPr id="0" name=""/>
        <dsp:cNvSpPr/>
      </dsp:nvSpPr>
      <dsp:spPr>
        <a:xfrm>
          <a:off x="3415409" y="2661"/>
          <a:ext cx="2157202" cy="982463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НДС</a:t>
          </a:r>
          <a:endParaRPr lang="ru-RU" sz="1600" kern="1200" dirty="0"/>
        </a:p>
      </dsp:txBody>
      <dsp:txXfrm>
        <a:off x="3463369" y="50621"/>
        <a:ext cx="2061282" cy="886543"/>
      </dsp:txXfrm>
    </dsp:sp>
    <dsp:sp modelId="{9240AA4F-2913-4A6F-BEE5-B597ACD9E06D}">
      <dsp:nvSpPr>
        <dsp:cNvPr id="0" name=""/>
        <dsp:cNvSpPr/>
      </dsp:nvSpPr>
      <dsp:spPr>
        <a:xfrm>
          <a:off x="2179592" y="493893"/>
          <a:ext cx="4628837" cy="4628837"/>
        </a:xfrm>
        <a:custGeom>
          <a:avLst/>
          <a:gdLst/>
          <a:ahLst/>
          <a:cxnLst/>
          <a:rect l="0" t="0" r="0" b="0"/>
          <a:pathLst>
            <a:path>
              <a:moveTo>
                <a:pt x="3399000" y="269860"/>
              </a:moveTo>
              <a:arcTo wR="2314418" hR="2314418" stAng="17876682" swAng="98818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2DACF4-837D-4A7F-AA4B-6B7FED352D69}">
      <dsp:nvSpPr>
        <dsp:cNvPr id="0" name=""/>
        <dsp:cNvSpPr/>
      </dsp:nvSpPr>
      <dsp:spPr>
        <a:xfrm>
          <a:off x="5251534" y="1159870"/>
          <a:ext cx="2493643" cy="982463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Налог на прибыль</a:t>
          </a:r>
          <a:endParaRPr lang="ru-RU" sz="1600" kern="1200" dirty="0"/>
        </a:p>
      </dsp:txBody>
      <dsp:txXfrm>
        <a:off x="5299494" y="1207830"/>
        <a:ext cx="2397723" cy="886543"/>
      </dsp:txXfrm>
    </dsp:sp>
    <dsp:sp modelId="{E1612D75-4341-47CE-B419-F6B5DF55F196}">
      <dsp:nvSpPr>
        <dsp:cNvPr id="0" name=""/>
        <dsp:cNvSpPr/>
      </dsp:nvSpPr>
      <dsp:spPr>
        <a:xfrm>
          <a:off x="2179592" y="493893"/>
          <a:ext cx="4628837" cy="4628837"/>
        </a:xfrm>
        <a:custGeom>
          <a:avLst/>
          <a:gdLst/>
          <a:ahLst/>
          <a:cxnLst/>
          <a:rect l="0" t="0" r="0" b="0"/>
          <a:pathLst>
            <a:path>
              <a:moveTo>
                <a:pt x="4534745" y="1661208"/>
              </a:moveTo>
              <a:arcTo wR="2314418" hR="2314418" stAng="20616381" swAng="196723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310332-ECD3-4A37-9295-8AF487798EE7}">
      <dsp:nvSpPr>
        <dsp:cNvPr id="0" name=""/>
        <dsp:cNvSpPr/>
      </dsp:nvSpPr>
      <dsp:spPr>
        <a:xfrm>
          <a:off x="5404844" y="3474289"/>
          <a:ext cx="2187024" cy="982463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НДФЛ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(за работников)</a:t>
          </a:r>
          <a:endParaRPr lang="ru-RU" sz="1600" kern="1200" dirty="0"/>
        </a:p>
      </dsp:txBody>
      <dsp:txXfrm>
        <a:off x="5452804" y="3522249"/>
        <a:ext cx="2091104" cy="886543"/>
      </dsp:txXfrm>
    </dsp:sp>
    <dsp:sp modelId="{780D2F88-B3C6-4448-967A-8ED2DA525C7E}">
      <dsp:nvSpPr>
        <dsp:cNvPr id="0" name=""/>
        <dsp:cNvSpPr/>
      </dsp:nvSpPr>
      <dsp:spPr>
        <a:xfrm>
          <a:off x="2027858" y="231082"/>
          <a:ext cx="4628837" cy="4628837"/>
        </a:xfrm>
        <a:custGeom>
          <a:avLst/>
          <a:gdLst/>
          <a:ahLst/>
          <a:cxnLst/>
          <a:rect l="0" t="0" r="0" b="0"/>
          <a:pathLst>
            <a:path>
              <a:moveTo>
                <a:pt x="3616771" y="4227639"/>
              </a:moveTo>
              <a:arcTo wR="2314418" hR="2314418" stAng="3345383" swAng="50923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00CC75-B1EE-4A73-A86A-77AA0ADE2E9E}">
      <dsp:nvSpPr>
        <dsp:cNvPr id="0" name=""/>
        <dsp:cNvSpPr/>
      </dsp:nvSpPr>
      <dsp:spPr>
        <a:xfrm>
          <a:off x="2939345" y="4631499"/>
          <a:ext cx="3109330" cy="982463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Налог на имущество, транспортный и земельный налог (при наличии объектов собственности)</a:t>
          </a:r>
          <a:endParaRPr lang="ru-RU" sz="1600" kern="1200" dirty="0"/>
        </a:p>
      </dsp:txBody>
      <dsp:txXfrm>
        <a:off x="2987305" y="4679459"/>
        <a:ext cx="3013410" cy="886543"/>
      </dsp:txXfrm>
    </dsp:sp>
    <dsp:sp modelId="{CEA592F3-5287-454B-BA75-0F5C2B5BD253}">
      <dsp:nvSpPr>
        <dsp:cNvPr id="0" name=""/>
        <dsp:cNvSpPr/>
      </dsp:nvSpPr>
      <dsp:spPr>
        <a:xfrm>
          <a:off x="2331325" y="231082"/>
          <a:ext cx="4628837" cy="4628837"/>
        </a:xfrm>
        <a:custGeom>
          <a:avLst/>
          <a:gdLst/>
          <a:ahLst/>
          <a:cxnLst/>
          <a:rect l="0" t="0" r="0" b="0"/>
          <a:pathLst>
            <a:path>
              <a:moveTo>
                <a:pt x="1308698" y="4398899"/>
              </a:moveTo>
              <a:arcTo wR="2314418" hR="2314418" stAng="6945383" swAng="50923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05F2B0-5A7D-46E0-9D28-12007D9BDB1F}">
      <dsp:nvSpPr>
        <dsp:cNvPr id="0" name=""/>
        <dsp:cNvSpPr/>
      </dsp:nvSpPr>
      <dsp:spPr>
        <a:xfrm>
          <a:off x="1368153" y="3474289"/>
          <a:ext cx="2243024" cy="982463"/>
        </a:xfrm>
        <a:prstGeom prst="round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Страховые взносы (за работников)</a:t>
          </a:r>
          <a:endParaRPr lang="ru-RU" sz="1600" kern="1200" dirty="0"/>
        </a:p>
      </dsp:txBody>
      <dsp:txXfrm>
        <a:off x="1416113" y="3522249"/>
        <a:ext cx="2147104" cy="886543"/>
      </dsp:txXfrm>
    </dsp:sp>
    <dsp:sp modelId="{58CC7C88-8DBE-4146-8B0C-88E59A82C3C3}">
      <dsp:nvSpPr>
        <dsp:cNvPr id="0" name=""/>
        <dsp:cNvSpPr/>
      </dsp:nvSpPr>
      <dsp:spPr>
        <a:xfrm>
          <a:off x="2179592" y="493893"/>
          <a:ext cx="4628837" cy="4628837"/>
        </a:xfrm>
        <a:custGeom>
          <a:avLst/>
          <a:gdLst/>
          <a:ahLst/>
          <a:cxnLst/>
          <a:rect l="0" t="0" r="0" b="0"/>
          <a:pathLst>
            <a:path>
              <a:moveTo>
                <a:pt x="94092" y="2967629"/>
              </a:moveTo>
              <a:arcTo wR="2314418" hR="2314418" stAng="9816381" swAng="196723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8E04FB-F42D-4BC3-BA77-9E3EA6871236}">
      <dsp:nvSpPr>
        <dsp:cNvPr id="0" name=""/>
        <dsp:cNvSpPr/>
      </dsp:nvSpPr>
      <dsp:spPr>
        <a:xfrm>
          <a:off x="1111805" y="1159870"/>
          <a:ext cx="2755719" cy="982463"/>
        </a:xfrm>
        <a:prstGeom prst="round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НДПИ, водный налог, акцизы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(при наличии объектов)</a:t>
          </a:r>
          <a:endParaRPr lang="ru-RU" sz="1600" kern="1200" dirty="0"/>
        </a:p>
      </dsp:txBody>
      <dsp:txXfrm>
        <a:off x="1159765" y="1207830"/>
        <a:ext cx="2659799" cy="886543"/>
      </dsp:txXfrm>
    </dsp:sp>
    <dsp:sp modelId="{5D6C7B1F-D8E5-4D3F-A670-5A65E7AA295C}">
      <dsp:nvSpPr>
        <dsp:cNvPr id="0" name=""/>
        <dsp:cNvSpPr/>
      </dsp:nvSpPr>
      <dsp:spPr>
        <a:xfrm>
          <a:off x="2179592" y="493893"/>
          <a:ext cx="4628837" cy="4628837"/>
        </a:xfrm>
        <a:custGeom>
          <a:avLst/>
          <a:gdLst/>
          <a:ahLst/>
          <a:cxnLst/>
          <a:rect l="0" t="0" r="0" b="0"/>
          <a:pathLst>
            <a:path>
              <a:moveTo>
                <a:pt x="694689" y="661237"/>
              </a:moveTo>
              <a:arcTo wR="2314418" hR="2314418" stAng="13535136" swAng="98818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F180BA-D0D1-4A8F-8881-CB3EAE9079A6}">
      <dsp:nvSpPr>
        <dsp:cNvPr id="0" name=""/>
        <dsp:cNvSpPr/>
      </dsp:nvSpPr>
      <dsp:spPr>
        <a:xfrm>
          <a:off x="206755" y="3910"/>
          <a:ext cx="5709997" cy="12180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58420" rIns="87630" bIns="5842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600" b="1" kern="1200" dirty="0" smtClean="0"/>
            <a:t>ИП на ПСН не платят:</a:t>
          </a:r>
          <a:endParaRPr lang="ru-RU" sz="4600" kern="1200" dirty="0"/>
        </a:p>
      </dsp:txBody>
      <dsp:txXfrm>
        <a:off x="242430" y="39585"/>
        <a:ext cx="5638647" cy="1146689"/>
      </dsp:txXfrm>
    </dsp:sp>
    <dsp:sp modelId="{27AC74B2-A5E8-44B7-BF04-D33BC768BD3F}">
      <dsp:nvSpPr>
        <dsp:cNvPr id="0" name=""/>
        <dsp:cNvSpPr/>
      </dsp:nvSpPr>
      <dsp:spPr>
        <a:xfrm>
          <a:off x="777754" y="1221949"/>
          <a:ext cx="570999" cy="9135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3529"/>
              </a:lnTo>
              <a:lnTo>
                <a:pt x="570999" y="9135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F03155-FFB7-45E3-9BA9-B48DD920A2CA}">
      <dsp:nvSpPr>
        <dsp:cNvPr id="0" name=""/>
        <dsp:cNvSpPr/>
      </dsp:nvSpPr>
      <dsp:spPr>
        <a:xfrm>
          <a:off x="1348754" y="1526459"/>
          <a:ext cx="6634571" cy="12180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НДС с доходов, полученных при осуществлении деятельности ПСН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Исключение: НДС при ввозе товаров на таможенную территорию России, исчисление НДС налоговым агентом, исчисление НДС участником, ведущим общие дела в инвестиционном или простом товариществе, концессионером или доверительным управляющим</a:t>
          </a:r>
        </a:p>
      </dsp:txBody>
      <dsp:txXfrm>
        <a:off x="1384429" y="1562134"/>
        <a:ext cx="6563221" cy="1146689"/>
      </dsp:txXfrm>
    </dsp:sp>
    <dsp:sp modelId="{24B331B6-ED9C-49C0-AA6D-FDD41C35C625}">
      <dsp:nvSpPr>
        <dsp:cNvPr id="0" name=""/>
        <dsp:cNvSpPr/>
      </dsp:nvSpPr>
      <dsp:spPr>
        <a:xfrm>
          <a:off x="777754" y="1221949"/>
          <a:ext cx="570999" cy="24360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6078"/>
              </a:lnTo>
              <a:lnTo>
                <a:pt x="570999" y="24360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F07E15-E6B8-433A-A03E-3D581CA556D3}">
      <dsp:nvSpPr>
        <dsp:cNvPr id="0" name=""/>
        <dsp:cNvSpPr/>
      </dsp:nvSpPr>
      <dsp:spPr>
        <a:xfrm>
          <a:off x="1348754" y="3049008"/>
          <a:ext cx="6663746" cy="12180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НДФЛ с доходов, полученных при осуществлении деятельности ПСН</a:t>
          </a:r>
        </a:p>
      </dsp:txBody>
      <dsp:txXfrm>
        <a:off x="1384429" y="3084683"/>
        <a:ext cx="6592396" cy="1146689"/>
      </dsp:txXfrm>
    </dsp:sp>
    <dsp:sp modelId="{F8C83609-0E2C-46C0-AAD2-F8483DBBDDCD}">
      <dsp:nvSpPr>
        <dsp:cNvPr id="0" name=""/>
        <dsp:cNvSpPr/>
      </dsp:nvSpPr>
      <dsp:spPr>
        <a:xfrm>
          <a:off x="777754" y="1221949"/>
          <a:ext cx="570999" cy="39586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58627"/>
              </a:lnTo>
              <a:lnTo>
                <a:pt x="570999" y="39586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668431-B592-41A5-A3A9-B01ED29057F8}">
      <dsp:nvSpPr>
        <dsp:cNvPr id="0" name=""/>
        <dsp:cNvSpPr/>
      </dsp:nvSpPr>
      <dsp:spPr>
        <a:xfrm>
          <a:off x="1348754" y="4571557"/>
          <a:ext cx="6645212" cy="12180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Налог на имущество (в части имущества, используемого при осуществлении деятельности ПСН)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Исключение: недвижимость, которая включена в Перечень торгово-офисной недвижимости, облагаемой по кадастровой стоимости </a:t>
          </a:r>
          <a:endParaRPr lang="ru-RU" sz="1400" kern="1200" dirty="0">
            <a:hlinkClick xmlns:r="http://schemas.openxmlformats.org/officeDocument/2006/relationships" r:id="rId1"/>
          </a:endParaRPr>
        </a:p>
      </dsp:txBody>
      <dsp:txXfrm>
        <a:off x="1384429" y="4607232"/>
        <a:ext cx="6573862" cy="114668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F180BA-D0D1-4A8F-8881-CB3EAE9079A6}">
      <dsp:nvSpPr>
        <dsp:cNvPr id="0" name=""/>
        <dsp:cNvSpPr/>
      </dsp:nvSpPr>
      <dsp:spPr>
        <a:xfrm>
          <a:off x="206755" y="3910"/>
          <a:ext cx="5709997" cy="12180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9535" tIns="59690" rIns="89535" bIns="5969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b="1" kern="1200" dirty="0" smtClean="0"/>
            <a:t>ИП на УСН не платят:</a:t>
          </a:r>
          <a:endParaRPr lang="ru-RU" sz="4700" kern="1200" dirty="0"/>
        </a:p>
      </dsp:txBody>
      <dsp:txXfrm>
        <a:off x="242430" y="39585"/>
        <a:ext cx="5638647" cy="1146689"/>
      </dsp:txXfrm>
    </dsp:sp>
    <dsp:sp modelId="{27AC74B2-A5E8-44B7-BF04-D33BC768BD3F}">
      <dsp:nvSpPr>
        <dsp:cNvPr id="0" name=""/>
        <dsp:cNvSpPr/>
      </dsp:nvSpPr>
      <dsp:spPr>
        <a:xfrm>
          <a:off x="777754" y="1221949"/>
          <a:ext cx="570999" cy="9135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3529"/>
              </a:lnTo>
              <a:lnTo>
                <a:pt x="570999" y="9135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F03155-FFB7-45E3-9BA9-B48DD920A2CA}">
      <dsp:nvSpPr>
        <dsp:cNvPr id="0" name=""/>
        <dsp:cNvSpPr/>
      </dsp:nvSpPr>
      <dsp:spPr>
        <a:xfrm>
          <a:off x="1348754" y="1526459"/>
          <a:ext cx="6634571" cy="12180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НДС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Исключение: НДС при ввозе товаров на таможенную территорию России, исчисление НДС налоговым агентом, исчисление НДС участником, ведущим общие дела в инвестиционном или простом товариществе, концессионером или доверительным управляющим</a:t>
          </a:r>
        </a:p>
      </dsp:txBody>
      <dsp:txXfrm>
        <a:off x="1384429" y="1562134"/>
        <a:ext cx="6563221" cy="1146689"/>
      </dsp:txXfrm>
    </dsp:sp>
    <dsp:sp modelId="{24B331B6-ED9C-49C0-AA6D-FDD41C35C625}">
      <dsp:nvSpPr>
        <dsp:cNvPr id="0" name=""/>
        <dsp:cNvSpPr/>
      </dsp:nvSpPr>
      <dsp:spPr>
        <a:xfrm>
          <a:off x="777754" y="1221949"/>
          <a:ext cx="570999" cy="24360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6078"/>
              </a:lnTo>
              <a:lnTo>
                <a:pt x="570999" y="24360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F07E15-E6B8-433A-A03E-3D581CA556D3}">
      <dsp:nvSpPr>
        <dsp:cNvPr id="0" name=""/>
        <dsp:cNvSpPr/>
      </dsp:nvSpPr>
      <dsp:spPr>
        <a:xfrm>
          <a:off x="1348754" y="3049008"/>
          <a:ext cx="6663746" cy="12180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НДФЛ с доходов от предпринимательской деятельности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Исключение: налог с дивидендов и доходов, облагаемых по ставке 9% и 35%</a:t>
          </a:r>
        </a:p>
      </dsp:txBody>
      <dsp:txXfrm>
        <a:off x="1384429" y="3084683"/>
        <a:ext cx="6592396" cy="1146689"/>
      </dsp:txXfrm>
    </dsp:sp>
    <dsp:sp modelId="{F8C83609-0E2C-46C0-AAD2-F8483DBBDDCD}">
      <dsp:nvSpPr>
        <dsp:cNvPr id="0" name=""/>
        <dsp:cNvSpPr/>
      </dsp:nvSpPr>
      <dsp:spPr>
        <a:xfrm>
          <a:off x="777754" y="1221949"/>
          <a:ext cx="570999" cy="39586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58627"/>
              </a:lnTo>
              <a:lnTo>
                <a:pt x="570999" y="39586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668431-B592-41A5-A3A9-B01ED29057F8}">
      <dsp:nvSpPr>
        <dsp:cNvPr id="0" name=""/>
        <dsp:cNvSpPr/>
      </dsp:nvSpPr>
      <dsp:spPr>
        <a:xfrm>
          <a:off x="1348754" y="4571557"/>
          <a:ext cx="6645212" cy="12180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Налог на имущество с недвижимости, которая используется в бизнесе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Исключение: недвижимость, которая включена в Перечень торгово-офисной недвижимости, облагаемой по кадастровой стоимости </a:t>
          </a:r>
          <a:endParaRPr lang="ru-RU" sz="1400" kern="1200" dirty="0">
            <a:hlinkClick xmlns:r="http://schemas.openxmlformats.org/officeDocument/2006/relationships" r:id="rId1"/>
          </a:endParaRPr>
        </a:p>
      </dsp:txBody>
      <dsp:txXfrm>
        <a:off x="1384429" y="4607232"/>
        <a:ext cx="6573862" cy="114668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F180BA-D0D1-4A8F-8881-CB3EAE9079A6}">
      <dsp:nvSpPr>
        <dsp:cNvPr id="0" name=""/>
        <dsp:cNvSpPr/>
      </dsp:nvSpPr>
      <dsp:spPr>
        <a:xfrm>
          <a:off x="1002" y="652812"/>
          <a:ext cx="6011018" cy="12822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9535" tIns="59690" rIns="89535" bIns="5969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b="1" kern="1200" dirty="0" smtClean="0"/>
            <a:t>ИП на ЕСХН не платят:</a:t>
          </a:r>
          <a:endParaRPr lang="ru-RU" sz="4700" kern="1200" dirty="0"/>
        </a:p>
      </dsp:txBody>
      <dsp:txXfrm>
        <a:off x="38558" y="690368"/>
        <a:ext cx="5935906" cy="1207140"/>
      </dsp:txXfrm>
    </dsp:sp>
    <dsp:sp modelId="{24B331B6-ED9C-49C0-AA6D-FDD41C35C625}">
      <dsp:nvSpPr>
        <dsp:cNvPr id="0" name=""/>
        <dsp:cNvSpPr/>
      </dsp:nvSpPr>
      <dsp:spPr>
        <a:xfrm>
          <a:off x="602104" y="1935064"/>
          <a:ext cx="601101" cy="961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1689"/>
              </a:lnTo>
              <a:lnTo>
                <a:pt x="601101" y="9616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F07E15-E6B8-433A-A03E-3D581CA556D3}">
      <dsp:nvSpPr>
        <dsp:cNvPr id="0" name=""/>
        <dsp:cNvSpPr/>
      </dsp:nvSpPr>
      <dsp:spPr>
        <a:xfrm>
          <a:off x="1203206" y="2255627"/>
          <a:ext cx="7015047" cy="12822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НДФЛ в отношении доходов, полученных от предпринимательской деятельности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Исключение: налог с дивидендов и доходов, облагаемых по ставке 9% и 35%</a:t>
          </a:r>
        </a:p>
      </dsp:txBody>
      <dsp:txXfrm>
        <a:off x="1240762" y="2293183"/>
        <a:ext cx="6939935" cy="1207140"/>
      </dsp:txXfrm>
    </dsp:sp>
    <dsp:sp modelId="{F8C83609-0E2C-46C0-AAD2-F8483DBBDDCD}">
      <dsp:nvSpPr>
        <dsp:cNvPr id="0" name=""/>
        <dsp:cNvSpPr/>
      </dsp:nvSpPr>
      <dsp:spPr>
        <a:xfrm>
          <a:off x="602104" y="1935064"/>
          <a:ext cx="601101" cy="25645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4504"/>
              </a:lnTo>
              <a:lnTo>
                <a:pt x="601101" y="25645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668431-B592-41A5-A3A9-B01ED29057F8}">
      <dsp:nvSpPr>
        <dsp:cNvPr id="0" name=""/>
        <dsp:cNvSpPr/>
      </dsp:nvSpPr>
      <dsp:spPr>
        <a:xfrm>
          <a:off x="1203206" y="3858442"/>
          <a:ext cx="6995536" cy="12822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Налог на имущество в отношении имущества, используемого для осуществления предпринимательской деятельности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(в части имущества, используемого при производстве сельскохозяйственной продукции, первичной и последующей (промышленной) переработке и реализации этой продукции, а также при оказании услуг сельскохозяйственными товаропроизводителями)</a:t>
          </a:r>
          <a:endParaRPr lang="ru-RU" sz="1400" kern="1200" dirty="0">
            <a:hlinkClick xmlns:r="http://schemas.openxmlformats.org/officeDocument/2006/relationships" r:id="rId1"/>
          </a:endParaRPr>
        </a:p>
      </dsp:txBody>
      <dsp:txXfrm>
        <a:off x="1240762" y="3895998"/>
        <a:ext cx="6920424" cy="1207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328C7-1C0B-4290-853C-CB2EBB867992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AFFFB-5CA7-4BFE-8528-88640FBC8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627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8176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DD04E-669F-4AE8-BD61-05E8DFAF3B00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264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DD04E-669F-4AE8-BD61-05E8DFAF3B00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264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1938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DD04E-669F-4AE8-BD61-05E8DFAF3B00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264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193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817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630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8176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193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1938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1938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193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2C83A-9D3B-497B-A1B9-C50737D7CC53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193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F695-65AF-47CA-85E9-4E038D5EA21B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9C41C-3113-4387-BD94-FFA09F56B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998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F695-65AF-47CA-85E9-4E038D5EA21B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9C41C-3113-4387-BD94-FFA09F56B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90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F695-65AF-47CA-85E9-4E038D5EA21B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9C41C-3113-4387-BD94-FFA09F56B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40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F695-65AF-47CA-85E9-4E038D5EA21B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9C41C-3113-4387-BD94-FFA09F56B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492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F695-65AF-47CA-85E9-4E038D5EA21B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9C41C-3113-4387-BD94-FFA09F56B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878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F695-65AF-47CA-85E9-4E038D5EA21B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9C41C-3113-4387-BD94-FFA09F56B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450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F695-65AF-47CA-85E9-4E038D5EA21B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9C41C-3113-4387-BD94-FFA09F56B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586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F695-65AF-47CA-85E9-4E038D5EA21B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9C41C-3113-4387-BD94-FFA09F56B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883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F695-65AF-47CA-85E9-4E038D5EA21B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9C41C-3113-4387-BD94-FFA09F56B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295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F695-65AF-47CA-85E9-4E038D5EA21B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9C41C-3113-4387-BD94-FFA09F56B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15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F695-65AF-47CA-85E9-4E038D5EA21B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9C41C-3113-4387-BD94-FFA09F56B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507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6F695-65AF-47CA-85E9-4E038D5EA21B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9C41C-3113-4387-BD94-FFA09F56BC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53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nalog.ru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Autofit/>
          </a:bodyPr>
          <a:lstStyle/>
          <a:p>
            <a:pPr marL="182880" indent="0">
              <a:buNone/>
            </a:pPr>
            <a:r>
              <a:rPr lang="ru-RU" sz="3200" dirty="0">
                <a:effectLst/>
              </a:rPr>
              <a:t>Особенности применения специальных налоговых режимов субъектами МСП (ставки, льготы, уведомления об исчисленных суммах)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Антипина Н.Г. Заместитель начальника отдела налогообложения юридических лиц</a:t>
            </a:r>
            <a:endParaRPr lang="ru-RU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98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87069" y="56605"/>
            <a:ext cx="8166394" cy="979659"/>
          </a:xfrm>
        </p:spPr>
        <p:txBody>
          <a:bodyPr>
            <a:normAutofit/>
          </a:bodyPr>
          <a:lstStyle/>
          <a:p>
            <a:pPr algn="ctr"/>
            <a:r>
              <a:rPr lang="ru-RU" sz="2600" b="1" dirty="0">
                <a:solidFill>
                  <a:srgbClr val="002060"/>
                </a:solidFill>
              </a:rPr>
              <a:t>Патентная система налогообложения (ПСН)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4" y="6041425"/>
            <a:ext cx="619711" cy="631834"/>
          </a:xfrm>
          <a:prstGeom prst="rect">
            <a:avLst/>
          </a:prstGeom>
        </p:spPr>
        <p:txBody>
          <a:bodyPr lIns="91424" tIns="45712" rIns="91424" bIns="45712"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10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5" name="Picture 4" descr="Z:\Мои документы\lis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32" y="1098542"/>
            <a:ext cx="427754" cy="453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адпись 2"/>
          <p:cNvSpPr txBox="1">
            <a:spLocks noChangeArrowheads="1"/>
          </p:cNvSpPr>
          <p:nvPr/>
        </p:nvSpPr>
        <p:spPr bwMode="auto">
          <a:xfrm>
            <a:off x="1055586" y="1041794"/>
            <a:ext cx="3729886" cy="627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ПРЕДПОЛАГАЕТ ПОЛУЧЕНИЕ ПАТЕНТА  В ЗАЯВИТЕЛЬНОМ ПОРЯДКЕ </a:t>
            </a:r>
            <a:r>
              <a:rPr lang="ru-RU" altLang="ru-RU" sz="11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1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Надпись 2"/>
          <p:cNvSpPr txBox="1">
            <a:spLocks noChangeArrowheads="1"/>
          </p:cNvSpPr>
          <p:nvPr/>
        </p:nvSpPr>
        <p:spPr bwMode="auto">
          <a:xfrm>
            <a:off x="1056615" y="2616721"/>
            <a:ext cx="3534134" cy="627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ПОДХОДИТ ТОЛЬКО ДЛЯ ИП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1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Надпись 2"/>
          <p:cNvSpPr txBox="1">
            <a:spLocks noChangeArrowheads="1"/>
          </p:cNvSpPr>
          <p:nvPr/>
        </p:nvSpPr>
        <p:spPr bwMode="auto">
          <a:xfrm>
            <a:off x="5485557" y="4374940"/>
            <a:ext cx="3611722" cy="627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ОГРАНИЧЕНИЯ ПО ПОТЕНЦИАЛЬНОМУ ГОДОВОМУ ДОХОДУ И ЧИСЛЕННОСТИ РАБОТНИКОВ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1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12" name="Picture 3" descr="Z:\Мои документы\success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2916" y="1642097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Надпись 2"/>
          <p:cNvSpPr txBox="1">
            <a:spLocks noChangeArrowheads="1"/>
          </p:cNvSpPr>
          <p:nvPr/>
        </p:nvSpPr>
        <p:spPr bwMode="auto">
          <a:xfrm>
            <a:off x="5193032" y="1049081"/>
            <a:ext cx="3303986" cy="3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883622"/>
            <a:r>
              <a:rPr lang="ru-RU" altLang="ru-RU" sz="25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ПРЕИМУЩЕСТВА</a:t>
            </a:r>
            <a:r>
              <a:rPr lang="ru-RU" altLang="ru-RU" sz="13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  </a:t>
            </a:r>
            <a:endParaRPr lang="ru-RU" altLang="ru-RU" sz="11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1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4" name="Надпись 2"/>
          <p:cNvSpPr txBox="1">
            <a:spLocks noChangeArrowheads="1"/>
          </p:cNvSpPr>
          <p:nvPr/>
        </p:nvSpPr>
        <p:spPr bwMode="auto">
          <a:xfrm>
            <a:off x="5558227" y="1519305"/>
            <a:ext cx="3505786" cy="588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ОТСУТСТВИЕ ОБЯЗАННОСТИ </a:t>
            </a:r>
          </a:p>
          <a:p>
            <a:pPr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ПО ПРЕДОСТАВЛЕНИЮ НАЛОГОВОЙ ДЕКЛАРАЦИИ  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1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15" name="Picture 3" descr="Z:\Мои документы\success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296" y="2325944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Надпись 2"/>
          <p:cNvSpPr txBox="1">
            <a:spLocks noChangeArrowheads="1"/>
          </p:cNvSpPr>
          <p:nvPr/>
        </p:nvSpPr>
        <p:spPr bwMode="auto">
          <a:xfrm>
            <a:off x="5573146" y="2349168"/>
            <a:ext cx="3505786" cy="588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ПРОСТОТА ИСЧИСЛЕНИЯ И УПЛАТЫ 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" name="Надпись 2"/>
          <p:cNvSpPr txBox="1">
            <a:spLocks noChangeArrowheads="1"/>
          </p:cNvSpPr>
          <p:nvPr/>
        </p:nvSpPr>
        <p:spPr bwMode="auto">
          <a:xfrm>
            <a:off x="5259787" y="3845403"/>
            <a:ext cx="3255987" cy="3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883622"/>
            <a:r>
              <a:rPr lang="ru-RU" altLang="ru-RU" sz="25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НЕДОСТАТКИ</a:t>
            </a:r>
            <a:r>
              <a:rPr lang="ru-RU" altLang="ru-RU" sz="13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  </a:t>
            </a:r>
            <a:endParaRPr lang="ru-RU" altLang="ru-RU" sz="11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1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18" name="Picture 3" descr="Z:\Мои документы\success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5883" y="4688767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Надпись 2"/>
          <p:cNvSpPr txBox="1">
            <a:spLocks noChangeArrowheads="1"/>
          </p:cNvSpPr>
          <p:nvPr/>
        </p:nvSpPr>
        <p:spPr bwMode="auto">
          <a:xfrm>
            <a:off x="5495503" y="2866947"/>
            <a:ext cx="3505786" cy="801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ВОЗМОЖНОСТЬ УМЕНЬШИТЬ СУММУ ИСЧИСЛЕННОГО НАЛОГА  НА СУММУ УПЛАЧЕННЫХ СТРАХОВЫХ ВЗНОСОВ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" name="Надпись 2"/>
          <p:cNvSpPr txBox="1">
            <a:spLocks noChangeArrowheads="1"/>
          </p:cNvSpPr>
          <p:nvPr/>
        </p:nvSpPr>
        <p:spPr bwMode="auto">
          <a:xfrm>
            <a:off x="1018685" y="2184855"/>
            <a:ext cx="3303986" cy="3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883622"/>
            <a:r>
              <a:rPr lang="ru-RU" altLang="ru-RU" sz="25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ОГРАНИЧЕНИЯ</a:t>
            </a:r>
            <a:r>
              <a:rPr lang="ru-RU" altLang="ru-RU" sz="25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altLang="ru-RU" sz="13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endParaRPr lang="ru-RU" altLang="ru-RU" sz="11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1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21" name="Picture 4" descr="Z:\Мои документы\lis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25" y="2633061"/>
            <a:ext cx="427754" cy="453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Надпись 2"/>
          <p:cNvSpPr txBox="1">
            <a:spLocks noChangeArrowheads="1"/>
          </p:cNvSpPr>
          <p:nvPr/>
        </p:nvSpPr>
        <p:spPr bwMode="auto">
          <a:xfrm>
            <a:off x="1037722" y="3129890"/>
            <a:ext cx="3747750" cy="627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РАЗМЕР  ДОХОДА – НЕ БОЛЕЕ 60 МЛН. РУБЛЕЙ ЗА КАЛЕНДАРНЫЙ ГОД   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1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23" name="Picture 4" descr="Z:\Мои документы\lis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305" y="3181596"/>
            <a:ext cx="427754" cy="453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Z:\Мои документы\lis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69" y="3799020"/>
            <a:ext cx="427754" cy="453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Надпись 2"/>
          <p:cNvSpPr txBox="1">
            <a:spLocks noChangeArrowheads="1"/>
          </p:cNvSpPr>
          <p:nvPr/>
        </p:nvSpPr>
        <p:spPr bwMode="auto">
          <a:xfrm>
            <a:off x="1018831" y="3708769"/>
            <a:ext cx="3697185" cy="627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СРЕДНЯЯ ЧИСЛЕННОСТЬ РАБОТНИКОВ – НЕ БОЛЕЕ 15 ЧЕЛОВЕК   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1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6" name="Надпись 2"/>
          <p:cNvSpPr txBox="1">
            <a:spLocks noChangeArrowheads="1"/>
          </p:cNvSpPr>
          <p:nvPr/>
        </p:nvSpPr>
        <p:spPr bwMode="auto">
          <a:xfrm>
            <a:off x="1045177" y="4352791"/>
            <a:ext cx="3964120" cy="627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ПРИМЕНЯЕТСЯ ТОЛЬКО ПО ОПРЕДЕЛЕННЫМ ВИДАМ ДЕЯТЕЛЬНОСТИ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1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27" name="Picture 4" descr="Z:\Мои документы\lis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456" y="4439765"/>
            <a:ext cx="427754" cy="453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3" descr="Z:\Мои документы\success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296" y="2998311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Z:\Мои документы\lis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89" y="1654292"/>
            <a:ext cx="427754" cy="453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Надпись 2"/>
          <p:cNvSpPr txBox="1">
            <a:spLocks noChangeArrowheads="1"/>
          </p:cNvSpPr>
          <p:nvPr/>
        </p:nvSpPr>
        <p:spPr bwMode="auto">
          <a:xfrm>
            <a:off x="1063943" y="1628526"/>
            <a:ext cx="3721529" cy="627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СРОК ДЕЙСТВИЯ ПАТЕНТА ОГРАНИЧЕН КАЛЕНДАРНЫМ ГОДОМ</a:t>
            </a:r>
            <a:endParaRPr lang="ru-RU" altLang="ru-RU" sz="11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30" name="Picture 4" descr="Z:\Мои документы\lis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219" y="5089569"/>
            <a:ext cx="427754" cy="453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Z:\Мои документы\lis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422" y="5948217"/>
            <a:ext cx="427754" cy="453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Надпись 2"/>
          <p:cNvSpPr txBox="1">
            <a:spLocks noChangeArrowheads="1"/>
          </p:cNvSpPr>
          <p:nvPr/>
        </p:nvSpPr>
        <p:spPr bwMode="auto">
          <a:xfrm>
            <a:off x="1063942" y="5002595"/>
            <a:ext cx="3868097" cy="627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НЕЛЬЗЯ ОСУЩЕСТВЛЯТЬ РЕАЛИЗАЦИЮ ПОДАКЦИЗНЫХ ТОВАРОВ 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1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3" name="Надпись 2"/>
          <p:cNvSpPr txBox="1">
            <a:spLocks noChangeArrowheads="1"/>
          </p:cNvSpPr>
          <p:nvPr/>
        </p:nvSpPr>
        <p:spPr bwMode="auto">
          <a:xfrm>
            <a:off x="1067016" y="5727995"/>
            <a:ext cx="3777408" cy="627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НЕЛЬЗЯ ОСУЩЕСТВЛЯТЬ РЕАЛИЗАЦИЮ ТОВАРОВ, ПОДЛЕЖАЩИХ МАРКИРОВКЕ 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1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97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7187778"/>
              </p:ext>
            </p:extLst>
          </p:nvPr>
        </p:nvGraphicFramePr>
        <p:xfrm>
          <a:off x="457200" y="332656"/>
          <a:ext cx="8219256" cy="5793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2219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ED4219-446A-426A-A009-3E54DEF22817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 rotWithShape="1">
          <a:blip r:embed="rId2"/>
          <a:srcRect l="16021" t="18452" r="33580" b="7377"/>
          <a:stretch/>
        </p:blipFill>
        <p:spPr>
          <a:xfrm>
            <a:off x="631230" y="329343"/>
            <a:ext cx="5049112" cy="4114570"/>
          </a:xfrm>
          <a:prstGeom prst="rect">
            <a:avLst/>
          </a:prstGeom>
        </p:spPr>
      </p:pic>
      <p:pic>
        <p:nvPicPr>
          <p:cNvPr id="6" name="Рисунок 5" descr="C:\Users\Inet\Downloads\qrcode_patent.nalog.ru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321" y="3336377"/>
            <a:ext cx="2524917" cy="267811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/>
          <p:cNvPicPr/>
          <p:nvPr/>
        </p:nvPicPr>
        <p:blipFill rotWithShape="1">
          <a:blip r:embed="rId4"/>
          <a:srcRect l="16186" t="25071" r="33974" b="36752"/>
          <a:stretch/>
        </p:blipFill>
        <p:spPr bwMode="auto">
          <a:xfrm>
            <a:off x="631230" y="4473970"/>
            <a:ext cx="5049112" cy="215525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5680342" y="751264"/>
            <a:ext cx="3263450" cy="1175591"/>
          </a:xfrm>
        </p:spPr>
        <p:txBody>
          <a:bodyPr>
            <a:noAutofit/>
          </a:bodyPr>
          <a:lstStyle/>
          <a:p>
            <a:pPr algn="ctr"/>
            <a:r>
              <a:rPr lang="ru-RU" sz="2600" dirty="0"/>
              <a:t>Налоговый калькулятор – расчет стоимости патента</a:t>
            </a:r>
          </a:p>
        </p:txBody>
      </p:sp>
    </p:spTree>
    <p:extLst>
      <p:ext uri="{BB962C8B-B14F-4D97-AF65-F5344CB8AC3E}">
        <p14:creationId xmlns:p14="http://schemas.microsoft.com/office/powerpoint/2010/main" val="1619915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2190" y="90594"/>
            <a:ext cx="8166394" cy="979659"/>
          </a:xfrm>
        </p:spPr>
        <p:txBody>
          <a:bodyPr>
            <a:normAutofit/>
          </a:bodyPr>
          <a:lstStyle/>
          <a:p>
            <a:pPr algn="ctr"/>
            <a:r>
              <a:rPr lang="ru-RU" sz="2600" b="1" dirty="0">
                <a:solidFill>
                  <a:srgbClr val="002060"/>
                </a:solidFill>
              </a:rPr>
              <a:t>Упрощенная система налогообложения (УСН)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4" y="6041425"/>
            <a:ext cx="619711" cy="631834"/>
          </a:xfrm>
          <a:prstGeom prst="rect">
            <a:avLst/>
          </a:prstGeom>
        </p:spPr>
        <p:txBody>
          <a:bodyPr lIns="91424" tIns="45712" rIns="91424" bIns="45712"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13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Надпись 2"/>
          <p:cNvSpPr txBox="1">
            <a:spLocks noChangeArrowheads="1"/>
          </p:cNvSpPr>
          <p:nvPr/>
        </p:nvSpPr>
        <p:spPr bwMode="auto">
          <a:xfrm>
            <a:off x="1246756" y="1347703"/>
            <a:ext cx="3303986" cy="627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ОСТАТОЧНАЯ СТОИМОСТЬ ОСНОВНЫХ СРЕДСТВ  - НЕ БОЛЕЕ 150 МЛН. РУБЛЕЙ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12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8163" y="1647509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Надпись 2"/>
          <p:cNvSpPr txBox="1">
            <a:spLocks noChangeArrowheads="1"/>
          </p:cNvSpPr>
          <p:nvPr/>
        </p:nvSpPr>
        <p:spPr bwMode="auto">
          <a:xfrm>
            <a:off x="5190885" y="935850"/>
            <a:ext cx="3303986" cy="3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883622"/>
            <a:r>
              <a:rPr lang="ru-RU" altLang="ru-RU" sz="25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ПРЕИМУЩЕСТВА</a:t>
            </a:r>
            <a:r>
              <a:rPr lang="ru-RU" altLang="ru-RU" sz="25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  </a:t>
            </a:r>
            <a:endParaRPr lang="ru-RU" altLang="ru-RU" sz="25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25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4" name="Надпись 2"/>
          <p:cNvSpPr txBox="1">
            <a:spLocks noChangeArrowheads="1"/>
          </p:cNvSpPr>
          <p:nvPr/>
        </p:nvSpPr>
        <p:spPr bwMode="auto">
          <a:xfrm>
            <a:off x="5458510" y="1303804"/>
            <a:ext cx="3608431" cy="588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ЛЬГОТНЫЕ СТАВКИ НА ПЕРИОД С 2019 ГОДА ПО </a:t>
            </a:r>
            <a:r>
              <a:rPr lang="ru-RU" altLang="ru-RU" sz="17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2024 </a:t>
            </a:r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ГОД В РАЗМЕРЕ 5</a:t>
            </a:r>
            <a:r>
              <a:rPr lang="ru-RU" altLang="ru-RU" sz="1700" b="1" dirty="0" smtClean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% (ДЛЯ ОБЪЕКТА ДОХОДЫ-РАСХОДЫ)   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15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9355" y="2557492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Надпись 2"/>
          <p:cNvSpPr txBox="1">
            <a:spLocks noChangeArrowheads="1"/>
          </p:cNvSpPr>
          <p:nvPr/>
        </p:nvSpPr>
        <p:spPr bwMode="auto">
          <a:xfrm>
            <a:off x="5497207" y="2483578"/>
            <a:ext cx="3505786" cy="588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ШИРОКИЙ ВЫБОР ВИДОВ ДЕЯТЕЛЬНОСТИ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" name="Надпись 2"/>
          <p:cNvSpPr txBox="1">
            <a:spLocks noChangeArrowheads="1"/>
          </p:cNvSpPr>
          <p:nvPr/>
        </p:nvSpPr>
        <p:spPr bwMode="auto">
          <a:xfrm>
            <a:off x="5186870" y="3957434"/>
            <a:ext cx="3303986" cy="3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883622"/>
            <a:r>
              <a:rPr lang="ru-RU" altLang="ru-RU" sz="25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НЕДОСТАТКИ</a:t>
            </a:r>
            <a:r>
              <a:rPr lang="ru-RU" altLang="ru-RU" sz="25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  </a:t>
            </a:r>
            <a:endParaRPr lang="ru-RU" altLang="ru-RU" sz="25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25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18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178" y="4546506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Надпись 2"/>
          <p:cNvSpPr txBox="1">
            <a:spLocks noChangeArrowheads="1"/>
          </p:cNvSpPr>
          <p:nvPr/>
        </p:nvSpPr>
        <p:spPr bwMode="auto">
          <a:xfrm>
            <a:off x="5418429" y="4348461"/>
            <a:ext cx="3505786" cy="801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НЕОБХОДИМО ИСЧИСЛЯТЬ И УПЛАЧИВАТЬ АВАНСОВЫЕ ПЛАТЕЖИ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" name="Надпись 2"/>
          <p:cNvSpPr txBox="1">
            <a:spLocks noChangeArrowheads="1"/>
          </p:cNvSpPr>
          <p:nvPr/>
        </p:nvSpPr>
        <p:spPr bwMode="auto">
          <a:xfrm>
            <a:off x="1427458" y="975179"/>
            <a:ext cx="3303986" cy="3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883622"/>
            <a:r>
              <a:rPr lang="ru-RU" altLang="ru-RU" sz="25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ОГРАНИЧЕНИЯ</a:t>
            </a:r>
            <a:r>
              <a:rPr lang="ru-RU" altLang="ru-RU" sz="25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  </a:t>
            </a:r>
            <a:endParaRPr lang="ru-RU" altLang="ru-RU" sz="25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25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21" name="Picture 4" descr="Z:\Мои документы\lis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774" y="1532597"/>
            <a:ext cx="427754" cy="453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Надпись 2"/>
          <p:cNvSpPr txBox="1">
            <a:spLocks noChangeArrowheads="1"/>
          </p:cNvSpPr>
          <p:nvPr/>
        </p:nvSpPr>
        <p:spPr bwMode="auto">
          <a:xfrm>
            <a:off x="1255077" y="2227648"/>
            <a:ext cx="3303986" cy="627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РАЗМЕР  ДОХОДА – НЕ БОЛЕЕ 200 МЛН. РУБЛЕЙ ЗА КАЛЕНДАРНЫЙ ГОД   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23" name="Picture 4" descr="Z:\Мои документы\lis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426" y="2425549"/>
            <a:ext cx="427754" cy="453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Z:\Мои документы\lis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144" y="3413224"/>
            <a:ext cx="427754" cy="453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Надпись 2"/>
          <p:cNvSpPr txBox="1">
            <a:spLocks noChangeArrowheads="1"/>
          </p:cNvSpPr>
          <p:nvPr/>
        </p:nvSpPr>
        <p:spPr bwMode="auto">
          <a:xfrm>
            <a:off x="1255077" y="3182368"/>
            <a:ext cx="3303986" cy="627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СРЕДНЕСПИСОЧНАЯ ЧИСЛЕННОСТЬ  - НЕ БОЛЕЕ 130 ЧЕЛОВЕК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6" name="Надпись 2"/>
          <p:cNvSpPr txBox="1">
            <a:spLocks noChangeArrowheads="1"/>
          </p:cNvSpPr>
          <p:nvPr/>
        </p:nvSpPr>
        <p:spPr bwMode="auto">
          <a:xfrm>
            <a:off x="1261401" y="4121747"/>
            <a:ext cx="3303986" cy="627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ДОЛЯ УЧАСТИЯ ДРУГИХ ОРАГАНИЗАЦИЙ В УСТАВНОМ КАПИТАЛЕ – НЕ БОЛЕЕ 25%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27" name="Picture 4" descr="Z:\Мои документы\lis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02" y="4319652"/>
            <a:ext cx="427754" cy="453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Надпись 2"/>
          <p:cNvSpPr txBox="1">
            <a:spLocks noChangeArrowheads="1"/>
          </p:cNvSpPr>
          <p:nvPr/>
        </p:nvSpPr>
        <p:spPr bwMode="auto">
          <a:xfrm>
            <a:off x="1239719" y="5192387"/>
            <a:ext cx="3303986" cy="627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ЗАПРЕЩЕНО ПРИМЕНЯТЬ ПРИ ОТКРЫТИИ И (ИЛИ) ДЕЙСТВУЮЩИХ ФИЛИАЛАХ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47" name="Picture 4" descr="Z:\Мои документы\lis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774" y="5414250"/>
            <a:ext cx="427754" cy="453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Надпись 2"/>
          <p:cNvSpPr txBox="1">
            <a:spLocks noChangeArrowheads="1"/>
          </p:cNvSpPr>
          <p:nvPr/>
        </p:nvSpPr>
        <p:spPr bwMode="auto">
          <a:xfrm>
            <a:off x="5428916" y="5240163"/>
            <a:ext cx="2853753" cy="801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ТРЕБУЕТ ВЕДЕНИЕ УЧЕТА ДОХОДОВ И РАСХОДОВ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52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507" y="5354139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Надпись 2"/>
          <p:cNvSpPr txBox="1">
            <a:spLocks noChangeArrowheads="1"/>
          </p:cNvSpPr>
          <p:nvPr/>
        </p:nvSpPr>
        <p:spPr bwMode="auto">
          <a:xfrm>
            <a:off x="5509832" y="3073798"/>
            <a:ext cx="3505786" cy="588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ПОЗВОЛЯЕТ ПРИ ИСЧИСЛЕНИИ НАЛОГА УЧЕСТЬ ПОНЕСЕННЫЕ РАСХОДЫ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34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8164" y="3344120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602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5118788"/>
              </p:ext>
            </p:extLst>
          </p:nvPr>
        </p:nvGraphicFramePr>
        <p:xfrm>
          <a:off x="457200" y="332656"/>
          <a:ext cx="8219256" cy="5793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2915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26149" y="163468"/>
            <a:ext cx="8166394" cy="835202"/>
          </a:xfrm>
        </p:spPr>
        <p:txBody>
          <a:bodyPr>
            <a:normAutofit/>
          </a:bodyPr>
          <a:lstStyle/>
          <a:p>
            <a:pPr algn="ctr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Ставки для плательщиков УСН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4" y="6041425"/>
            <a:ext cx="619711" cy="631834"/>
          </a:xfrm>
          <a:prstGeom prst="rect">
            <a:avLst/>
          </a:prstGeom>
        </p:spPr>
        <p:txBody>
          <a:bodyPr lIns="91424" tIns="45712" rIns="91424" bIns="45712"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15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7" name="Надпись 2"/>
          <p:cNvSpPr txBox="1">
            <a:spLocks noChangeArrowheads="1"/>
          </p:cNvSpPr>
          <p:nvPr/>
        </p:nvSpPr>
        <p:spPr bwMode="auto">
          <a:xfrm>
            <a:off x="626149" y="881885"/>
            <a:ext cx="8339235" cy="619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883622"/>
            <a:r>
              <a:rPr lang="ru-RU" altLang="ru-RU" sz="2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Объект доходы, уменьшенные на величину расходов</a:t>
            </a:r>
            <a:endParaRPr lang="ru-RU" altLang="ru-RU" sz="2500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7" name="Надпись 2"/>
          <p:cNvSpPr txBox="1">
            <a:spLocks noChangeArrowheads="1"/>
          </p:cNvSpPr>
          <p:nvPr/>
        </p:nvSpPr>
        <p:spPr bwMode="auto">
          <a:xfrm>
            <a:off x="569655" y="4735212"/>
            <a:ext cx="7573669" cy="1567455"/>
          </a:xfrm>
          <a:prstGeom prst="rect">
            <a:avLst/>
          </a:prstGeom>
          <a:noFill/>
          <a:ln w="2857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Основание: </a:t>
            </a:r>
          </a:p>
          <a:p>
            <a:pPr algn="just">
              <a:lnSpc>
                <a:spcPct val="110000"/>
              </a:lnSpc>
            </a:pP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ункт 3 статьи 2 Закона ХМАО - Югры от 30.12.2008 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166-оз (ред. от 27.10.2022) «О ставках налога, уплачиваемого в связи с применением упрощенной системы налогообложения»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230867"/>
              </p:ext>
            </p:extLst>
          </p:nvPr>
        </p:nvGraphicFramePr>
        <p:xfrm>
          <a:off x="815953" y="1796234"/>
          <a:ext cx="7512096" cy="2530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6048"/>
                <a:gridCol w="3756048"/>
              </a:tblGrid>
              <a:tr h="843343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Период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– 2024 годы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843343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Ставка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5%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843343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Кто</a:t>
                      </a:r>
                      <a:r>
                        <a:rPr lang="ru-RU" sz="1600" b="1" baseline="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применяет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 налогоплательщики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3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26149" y="294089"/>
            <a:ext cx="8166394" cy="4571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Ставки для плательщиков УСН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4" y="6041425"/>
            <a:ext cx="619711" cy="631834"/>
          </a:xfrm>
          <a:prstGeom prst="rect">
            <a:avLst/>
          </a:prstGeom>
        </p:spPr>
        <p:txBody>
          <a:bodyPr lIns="91424" tIns="45712" rIns="91424" bIns="45712"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16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7" name="Надпись 2"/>
          <p:cNvSpPr txBox="1">
            <a:spLocks noChangeArrowheads="1"/>
          </p:cNvSpPr>
          <p:nvPr/>
        </p:nvSpPr>
        <p:spPr bwMode="auto">
          <a:xfrm>
            <a:off x="657722" y="620643"/>
            <a:ext cx="8339235" cy="75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883622"/>
            <a:r>
              <a:rPr lang="ru-RU" altLang="ru-RU" sz="2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Объект доходы</a:t>
            </a:r>
          </a:p>
          <a:p>
            <a:pPr algn="ctr" defTabSz="883622"/>
            <a:r>
              <a:rPr lang="ru-RU" altLang="ru-RU" sz="2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2023 год</a:t>
            </a:r>
            <a:endParaRPr lang="ru-RU" altLang="ru-RU" sz="2500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7" name="Надпись 2"/>
          <p:cNvSpPr txBox="1">
            <a:spLocks noChangeArrowheads="1"/>
          </p:cNvSpPr>
          <p:nvPr/>
        </p:nvSpPr>
        <p:spPr bwMode="auto">
          <a:xfrm>
            <a:off x="508082" y="5845493"/>
            <a:ext cx="7819966" cy="783728"/>
          </a:xfrm>
          <a:prstGeom prst="rect">
            <a:avLst/>
          </a:prstGeom>
          <a:noFill/>
          <a:ln w="2857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/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Основание: </a:t>
            </a:r>
            <a:r>
              <a:rPr lang="ru-RU" sz="1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Закон ХМАО - Югры от 30.12.2008 </a:t>
            </a:r>
            <a:r>
              <a:rPr lang="ru-RU" sz="1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166-оз (ред. от 27.10.2022)</a:t>
            </a:r>
          </a:p>
          <a:p>
            <a:pPr algn="just"/>
            <a:r>
              <a:rPr lang="ru-RU" sz="1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«О ставках налога, уплачиваемого в связи с применением упрощенной системы налогообложения»</a:t>
            </a:r>
            <a:r>
              <a:rPr lang="ru-RU" sz="16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266950"/>
              </p:ext>
            </p:extLst>
          </p:nvPr>
        </p:nvGraphicFramePr>
        <p:xfrm>
          <a:off x="804711" y="1534991"/>
          <a:ext cx="7512095" cy="42742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4860"/>
                <a:gridCol w="6577235"/>
              </a:tblGrid>
              <a:tr h="45717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Ставка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Кто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применяет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53106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1%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Социальные предприятия, социально ориентированные некоммерческие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предприятия, религиозные организации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4402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1%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Правообладатели программ для электронных вычислительных машин, включенных в единый реестр российских программ для электронных вычислительных машин и баз данных</a:t>
                      </a:r>
                    </a:p>
                  </a:txBody>
                  <a:tcPr marL="78191" marR="78191" marT="41468" marB="4146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6863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1%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Налогоплательщики</a:t>
                      </a:r>
                      <a:r>
                        <a:rPr lang="ru-RU" sz="1900" b="1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 2</a:t>
                      </a:r>
                      <a:r>
                        <a:rPr lang="ru-RU" sz="19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пунктам основных видов экономической деятельности</a:t>
                      </a:r>
                    </a:p>
                  </a:txBody>
                  <a:tcPr marL="78191" marR="78191" marT="41468" marB="4146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63482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5%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Налогоплательщики</a:t>
                      </a:r>
                      <a:r>
                        <a:rPr lang="ru-RU" sz="1900" b="1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 21</a:t>
                      </a:r>
                      <a:r>
                        <a:rPr lang="ru-RU" sz="19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пункту основных видов экономической деятельности</a:t>
                      </a:r>
                    </a:p>
                  </a:txBody>
                  <a:tcPr marL="78191" marR="78191" marT="41468" marB="4146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7796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6%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 остальные налогоплательщики</a:t>
                      </a:r>
                    </a:p>
                  </a:txBody>
                  <a:tcPr marL="78191" marR="78191" marT="41468" marB="4146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60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08081" y="1534991"/>
            <a:ext cx="8374137" cy="5062361"/>
          </a:xfrm>
        </p:spPr>
        <p:txBody>
          <a:bodyPr vert="horz" lIns="91410" tIns="45705" rIns="91410" bIns="45705" rtlCol="0">
            <a:noAutofit/>
          </a:bodyPr>
          <a:lstStyle/>
          <a:p>
            <a:pPr marL="0" indent="400676" algn="just">
              <a:lnSpc>
                <a:spcPct val="110000"/>
              </a:lnSpc>
              <a:spcBef>
                <a:spcPct val="0"/>
              </a:spcBef>
            </a:pP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Ставка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процент 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2018-2023 год 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установлена для:</a:t>
            </a:r>
          </a:p>
          <a:p>
            <a:pPr marL="0" indent="347094" algn="just"/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региональных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социально ориентированных некоммерческих организаций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осуществляющих виды деятельности, указанные в статье 3 Закона Ханты-Мансийского автономного округа - Югры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«О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поддержке региональных социально ориентированных некоммерческих организаций, осуществляющих деятельность в Ханты-Мансийском автономном округе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– Югре»,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включенных в государственный реестр региональных социально ориентированных некоммерческих организаций - получателей поддержки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и (или) в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реестр некоммерческих организаций - исполнителей общественно полезных услуг, религиозных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организаций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indent="347094"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субъектов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малого и среднего предпринимательства, которые признаны </a:t>
            </a:r>
            <a:r>
              <a:rPr lang="ru-RU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социальными предприятиями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в соответствии с Федеральным законом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«О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развитии малого и среднего предпринимательства в Российской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Федерации».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400676" algn="just">
              <a:lnSpc>
                <a:spcPct val="110000"/>
              </a:lnSpc>
              <a:spcBef>
                <a:spcPct val="0"/>
              </a:spcBef>
            </a:pPr>
            <a:endParaRPr lang="ru-RU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10000"/>
              </a:lnSpc>
              <a:spcBef>
                <a:spcPct val="0"/>
              </a:spcBef>
            </a:pP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Основание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10000"/>
              </a:lnSpc>
              <a:spcBef>
                <a:spcPct val="0"/>
              </a:spcBef>
            </a:pP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Пункт 4 статьи 2 Закона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ХМАО - Югры от 30.12.2008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en-US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166-</a:t>
            </a:r>
            <a:r>
              <a:rPr lang="ru-RU" sz="1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оз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(ред. от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27.10.2022) </a:t>
            </a:r>
          </a:p>
          <a:p>
            <a:pPr marL="0" algn="just">
              <a:lnSpc>
                <a:spcPct val="110000"/>
              </a:lnSpc>
              <a:spcBef>
                <a:spcPct val="0"/>
              </a:spcBef>
            </a:pP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ставках   налога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уплачиваемого    в    связи   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применением   упрощенной</a:t>
            </a:r>
          </a:p>
          <a:p>
            <a:pPr marL="0" algn="just">
              <a:lnSpc>
                <a:spcPct val="110000"/>
              </a:lnSpc>
              <a:spcBef>
                <a:spcPct val="0"/>
              </a:spcBef>
            </a:pP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системы 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налогообложения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endParaRPr lang="ru-RU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10000"/>
              </a:lnSpc>
              <a:spcBef>
                <a:spcPct val="0"/>
              </a:spcBef>
            </a:pPr>
            <a:endParaRPr lang="ru-RU" sz="1800" dirty="0">
              <a:solidFill>
                <a:srgbClr val="0070C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7" y="188642"/>
            <a:ext cx="7628561" cy="1105803"/>
          </a:xfrm>
        </p:spPr>
        <p:txBody>
          <a:bodyPr vert="horz" lIns="91410" tIns="45705" rIns="91410" bIns="45705" rtlCol="0" anchor="ctr">
            <a:normAutofit/>
          </a:bodyPr>
          <a:lstStyle/>
          <a:p>
            <a:pPr algn="ctr"/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Пониженные ставки по УСН </a:t>
            </a:r>
            <a:br>
              <a:rPr lang="ru-RU" sz="2500" dirty="0">
                <a:latin typeface="Times New Roman" pitchFamily="18" charset="0"/>
                <a:cs typeface="Times New Roman" pitchFamily="18" charset="0"/>
              </a:rPr>
            </a:b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(объект налогообложения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доходы)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4" y="6041426"/>
            <a:ext cx="619711" cy="631834"/>
          </a:xfrm>
          <a:prstGeom prst="rect">
            <a:avLst/>
          </a:prstGeom>
        </p:spPr>
        <p:txBody>
          <a:bodyPr lIns="91410" tIns="45705" rIns="91410" bIns="45705"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17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Надпись 2"/>
          <p:cNvSpPr txBox="1">
            <a:spLocks noChangeArrowheads="1"/>
          </p:cNvSpPr>
          <p:nvPr/>
        </p:nvSpPr>
        <p:spPr bwMode="auto">
          <a:xfrm>
            <a:off x="508081" y="5232109"/>
            <a:ext cx="7692854" cy="1306213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lnSpc>
                <a:spcPct val="110000"/>
              </a:lnSpc>
            </a:pPr>
            <a:endParaRPr lang="ru-RU" altLang="ru-RU" sz="1400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37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4932" y="1534991"/>
            <a:ext cx="8497286" cy="5062361"/>
          </a:xfrm>
        </p:spPr>
        <p:txBody>
          <a:bodyPr vert="horz" lIns="91410" tIns="45705" rIns="91410" bIns="45705" rtlCol="0">
            <a:noAutofit/>
          </a:bodyPr>
          <a:lstStyle/>
          <a:p>
            <a:pPr marL="0" indent="400676" algn="just">
              <a:lnSpc>
                <a:spcPct val="110000"/>
              </a:lnSpc>
              <a:spcBef>
                <a:spcPct val="0"/>
              </a:spcBef>
            </a:pPr>
            <a:endParaRPr lang="ru-RU" sz="1800" dirty="0">
              <a:solidFill>
                <a:srgbClr val="0070C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400676" algn="just">
              <a:lnSpc>
                <a:spcPct val="110000"/>
              </a:lnSpc>
              <a:spcBef>
                <a:spcPct val="0"/>
              </a:spcBef>
            </a:pPr>
            <a:r>
              <a:rPr lang="ru-RU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Ставка </a:t>
            </a:r>
            <a:r>
              <a:rPr lang="ru-RU" sz="2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процент </a:t>
            </a:r>
            <a:r>
              <a:rPr lang="ru-RU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2022 - 2024 годы </a:t>
            </a:r>
            <a:r>
              <a:rPr lang="ru-RU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установлена для организаций и индивидуальных предпринимателей:</a:t>
            </a:r>
          </a:p>
          <a:p>
            <a:pPr marL="0" indent="400676" algn="just">
              <a:spcBef>
                <a:spcPct val="0"/>
              </a:spcBef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являющихся правообладателями программ для электронных вычислительных машин, включенных в единый реестр российских программ для электронных вычислительных машин и баз данных, и (или) получивших документ о государственной аккредитации организации, осуществляющей деятельность в области информационных технологий.</a:t>
            </a:r>
          </a:p>
          <a:p>
            <a:pPr marL="0" algn="just">
              <a:lnSpc>
                <a:spcPct val="110000"/>
              </a:lnSpc>
              <a:spcBef>
                <a:spcPct val="0"/>
              </a:spcBef>
            </a:pPr>
            <a:endParaRPr lang="ru-RU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10000"/>
              </a:lnSpc>
              <a:spcBef>
                <a:spcPct val="0"/>
              </a:spcBef>
            </a:pPr>
            <a:endParaRPr lang="ru-RU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10000"/>
              </a:lnSpc>
              <a:spcBef>
                <a:spcPct val="0"/>
              </a:spcBef>
            </a:pPr>
            <a:endParaRPr lang="ru-RU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10000"/>
              </a:lnSpc>
              <a:spcBef>
                <a:spcPct val="0"/>
              </a:spcBef>
            </a:pP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Основание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пункт 2.3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статьи 2 Закона ХМАО - Югры от 30.12.2008 №</a:t>
            </a:r>
            <a:r>
              <a:rPr lang="en-US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166-</a:t>
            </a:r>
            <a:r>
              <a:rPr lang="ru-RU" sz="1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оз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(ред. от 27.10.2022) </a:t>
            </a:r>
          </a:p>
          <a:p>
            <a:pPr marL="0" algn="just">
              <a:lnSpc>
                <a:spcPct val="110000"/>
              </a:lnSpc>
              <a:spcBef>
                <a:spcPct val="0"/>
              </a:spcBef>
            </a:pP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«О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ставках 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налога,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уплачиваемого  в  связи  с  применением 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упрощенной</a:t>
            </a:r>
          </a:p>
          <a:p>
            <a:pPr marL="0" algn="just">
              <a:lnSpc>
                <a:spcPct val="110000"/>
              </a:lnSpc>
              <a:spcBef>
                <a:spcPct val="0"/>
              </a:spcBef>
            </a:pP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системы налогообложения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endParaRPr lang="ru-RU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00676" algn="just">
              <a:lnSpc>
                <a:spcPct val="110000"/>
              </a:lnSpc>
              <a:spcBef>
                <a:spcPct val="0"/>
              </a:spcBef>
            </a:pPr>
            <a:endParaRPr lang="ru-RU" sz="1800" dirty="0">
              <a:solidFill>
                <a:srgbClr val="0070C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400676" algn="just">
              <a:lnSpc>
                <a:spcPct val="110000"/>
              </a:lnSpc>
              <a:spcBef>
                <a:spcPct val="0"/>
              </a:spcBef>
            </a:pPr>
            <a:endParaRPr lang="ru-RU" sz="1800" dirty="0">
              <a:solidFill>
                <a:srgbClr val="0070C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7" y="188642"/>
            <a:ext cx="7628561" cy="1105803"/>
          </a:xfrm>
        </p:spPr>
        <p:txBody>
          <a:bodyPr vert="horz" lIns="91410" tIns="45705" rIns="91410" bIns="45705" rtlCol="0" anchor="ctr">
            <a:normAutofit/>
          </a:bodyPr>
          <a:lstStyle/>
          <a:p>
            <a:pPr algn="ctr"/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Пониженные ставки по УСН </a:t>
            </a:r>
            <a:br>
              <a:rPr lang="ru-RU" sz="2500" dirty="0">
                <a:latin typeface="Times New Roman" pitchFamily="18" charset="0"/>
                <a:cs typeface="Times New Roman" pitchFamily="18" charset="0"/>
              </a:rPr>
            </a:b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(объект налогообложения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доходы)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4" y="6041426"/>
            <a:ext cx="619711" cy="631834"/>
          </a:xfrm>
          <a:prstGeom prst="rect">
            <a:avLst/>
          </a:prstGeom>
        </p:spPr>
        <p:txBody>
          <a:bodyPr lIns="91410" tIns="45705" rIns="91410" bIns="45705"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18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Надпись 2"/>
          <p:cNvSpPr txBox="1">
            <a:spLocks noChangeArrowheads="1"/>
          </p:cNvSpPr>
          <p:nvPr/>
        </p:nvSpPr>
        <p:spPr bwMode="auto">
          <a:xfrm>
            <a:off x="428119" y="5649561"/>
            <a:ext cx="7692854" cy="914349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lnSpc>
                <a:spcPct val="110000"/>
              </a:lnSpc>
            </a:pPr>
            <a:endParaRPr lang="ru-RU" altLang="ru-RU" sz="1400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54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46506" y="1534991"/>
            <a:ext cx="8435712" cy="5062361"/>
          </a:xfrm>
        </p:spPr>
        <p:txBody>
          <a:bodyPr vert="horz" lIns="91410" tIns="45705" rIns="91410" bIns="45705" rtlCol="0">
            <a:noAutofit/>
          </a:bodyPr>
          <a:lstStyle/>
          <a:p>
            <a:pPr marL="0" indent="400676" algn="just">
              <a:lnSpc>
                <a:spcPct val="110000"/>
              </a:lnSpc>
              <a:spcBef>
                <a:spcPct val="0"/>
              </a:spcBef>
            </a:pPr>
            <a:r>
              <a:rPr lang="ru-RU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Ставка </a:t>
            </a:r>
            <a:r>
              <a:rPr lang="ru-RU" sz="2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процент </a:t>
            </a:r>
            <a:r>
              <a:rPr lang="ru-RU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2023 год </a:t>
            </a:r>
            <a:r>
              <a:rPr lang="ru-RU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установлена для организаций и индивидуальных предпринимателей, осуществляющих:</a:t>
            </a:r>
          </a:p>
          <a:p>
            <a:pPr marL="0" indent="400676" algn="just">
              <a:lnSpc>
                <a:spcPct val="110000"/>
              </a:lnSpc>
              <a:spcBef>
                <a:spcPct val="0"/>
              </a:spcBef>
            </a:pPr>
            <a:endParaRPr lang="ru-RU" sz="2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1) деятельность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туристических агентств и прочих организаций, предоставляющих услуги в сфере туризма (класс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по ОКВЭД 79);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2) деятельность в области здравоохранения и социальных услуг (классы 86 - 88).</a:t>
            </a:r>
          </a:p>
          <a:p>
            <a:pPr marL="0" indent="347042" algn="just">
              <a:lnSpc>
                <a:spcPct val="110000"/>
              </a:lnSpc>
              <a:spcBef>
                <a:spcPct val="0"/>
              </a:spcBef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347042" algn="just">
              <a:lnSpc>
                <a:spcPct val="110000"/>
              </a:lnSpc>
              <a:spcBef>
                <a:spcPct val="0"/>
              </a:spcBef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400676" algn="just">
              <a:lnSpc>
                <a:spcPct val="110000"/>
              </a:lnSpc>
              <a:spcBef>
                <a:spcPct val="0"/>
              </a:spcBef>
            </a:pPr>
            <a:endParaRPr lang="ru-RU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00676" algn="just">
              <a:lnSpc>
                <a:spcPct val="110000"/>
              </a:lnSpc>
              <a:spcBef>
                <a:spcPct val="0"/>
              </a:spcBef>
            </a:pPr>
            <a:endParaRPr lang="ru-RU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10000"/>
              </a:lnSpc>
              <a:spcBef>
                <a:spcPct val="0"/>
              </a:spcBef>
            </a:pP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Основание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10000"/>
              </a:lnSpc>
              <a:spcBef>
                <a:spcPct val="0"/>
              </a:spcBef>
            </a:pP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пункт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2.4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статьи 2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Закона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ХМАО - Югры от 30.12.2008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en-US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166-</a:t>
            </a:r>
            <a:r>
              <a:rPr lang="ru-RU" sz="1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оз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10000"/>
              </a:lnSpc>
              <a:spcBef>
                <a:spcPct val="0"/>
              </a:spcBef>
            </a:pP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ред. от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27.10.2022) «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 ставках налога, уплачиваемого в связи с применением </a:t>
            </a:r>
            <a:endParaRPr lang="ru-RU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10000"/>
              </a:lnSpc>
              <a:spcBef>
                <a:spcPct val="0"/>
              </a:spcBef>
            </a:pP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упрощенной системы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налогообложения»</a:t>
            </a:r>
          </a:p>
          <a:p>
            <a:pPr marL="0" indent="400676" algn="just">
              <a:lnSpc>
                <a:spcPct val="110000"/>
              </a:lnSpc>
              <a:spcBef>
                <a:spcPct val="0"/>
              </a:spcBef>
            </a:pPr>
            <a:endParaRPr lang="ru-RU" sz="1400" dirty="0">
              <a:solidFill>
                <a:srgbClr val="0070C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7" y="188642"/>
            <a:ext cx="7628561" cy="1105803"/>
          </a:xfrm>
        </p:spPr>
        <p:txBody>
          <a:bodyPr vert="horz" lIns="91410" tIns="45705" rIns="91410" bIns="45705" rtlCol="0" anchor="ctr">
            <a:normAutofit/>
          </a:bodyPr>
          <a:lstStyle/>
          <a:p>
            <a:pPr algn="ctr"/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Пониженные ставки по УСН </a:t>
            </a:r>
            <a:br>
              <a:rPr lang="ru-RU" sz="2500" dirty="0">
                <a:latin typeface="Times New Roman" pitchFamily="18" charset="0"/>
                <a:cs typeface="Times New Roman" pitchFamily="18" charset="0"/>
              </a:rPr>
            </a:b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(объект налогообложения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доходы)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4" y="6041426"/>
            <a:ext cx="619711" cy="631834"/>
          </a:xfrm>
          <a:prstGeom prst="rect">
            <a:avLst/>
          </a:prstGeom>
        </p:spPr>
        <p:txBody>
          <a:bodyPr lIns="91410" tIns="45705" rIns="91410" bIns="45705"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19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Надпись 2"/>
          <p:cNvSpPr txBox="1">
            <a:spLocks noChangeArrowheads="1"/>
          </p:cNvSpPr>
          <p:nvPr/>
        </p:nvSpPr>
        <p:spPr bwMode="auto">
          <a:xfrm>
            <a:off x="428118" y="5323008"/>
            <a:ext cx="7692854" cy="1306213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lnSpc>
                <a:spcPct val="110000"/>
              </a:lnSpc>
            </a:pPr>
            <a:endParaRPr lang="ru-RU" altLang="ru-RU" sz="1400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60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lIns="91424" tIns="45712" rIns="91424" bIns="45712"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2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5" name="Рисунок 4"/>
          <p:cNvPicPr/>
          <p:nvPr/>
        </p:nvPicPr>
        <p:blipFill rotWithShape="1">
          <a:blip r:embed="rId3"/>
          <a:srcRect l="17432" t="16730" r="18986" b="4676"/>
          <a:stretch/>
        </p:blipFill>
        <p:spPr>
          <a:xfrm>
            <a:off x="699117" y="1024283"/>
            <a:ext cx="5886000" cy="5682025"/>
          </a:xfrm>
          <a:prstGeom prst="rect">
            <a:avLst/>
          </a:prstGeom>
        </p:spPr>
      </p:pic>
      <p:sp>
        <p:nvSpPr>
          <p:cNvPr id="6" name="Заголовок 2"/>
          <p:cNvSpPr txBox="1">
            <a:spLocks/>
          </p:cNvSpPr>
          <p:nvPr/>
        </p:nvSpPr>
        <p:spPr bwMode="auto">
          <a:xfrm>
            <a:off x="467545" y="44624"/>
            <a:ext cx="8166394" cy="979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algn="l" defTabSz="1042988" rtl="0" eaLnBrk="0" fontAlgn="base" hangingPunct="0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600" b="1" kern="1200" cap="all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  <a:lvl2pPr algn="l" defTabSz="1042988" rtl="0" eaLnBrk="0" fontAlgn="base" hangingPunct="0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2pPr>
            <a:lvl3pPr algn="l" defTabSz="1042988" rtl="0" eaLnBrk="0" fontAlgn="base" hangingPunct="0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3pPr>
            <a:lvl4pPr algn="l" defTabSz="1042988" rtl="0" eaLnBrk="0" fontAlgn="base" hangingPunct="0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4pPr>
            <a:lvl5pPr algn="l" defTabSz="1042988" rtl="0" eaLnBrk="0" fontAlgn="base" hangingPunct="0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5pPr>
            <a:lvl6pPr marL="457200" algn="l" defTabSz="1042988" rtl="0" fontAlgn="base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6pPr>
            <a:lvl7pPr marL="914400" algn="l" defTabSz="1042988" rtl="0" fontAlgn="base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7pPr>
            <a:lvl8pPr marL="1371600" algn="l" defTabSz="1042988" rtl="0" fontAlgn="base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8pPr>
            <a:lvl9pPr marL="1828800" algn="l" defTabSz="1042988" rtl="0" fontAlgn="base">
              <a:lnSpc>
                <a:spcPts val="52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5AA9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2600" dirty="0">
                <a:solidFill>
                  <a:srgbClr val="0070C0"/>
                </a:solidFill>
              </a:rPr>
              <a:t>Сайт ФНС России: </a:t>
            </a:r>
            <a:r>
              <a:rPr lang="en-US" sz="2600" dirty="0">
                <a:solidFill>
                  <a:srgbClr val="0070C0"/>
                </a:solidFill>
                <a:hlinkClick r:id="rId4"/>
              </a:rPr>
              <a:t>www.nalog.GOV.ru</a:t>
            </a:r>
            <a:r>
              <a:rPr lang="ru-RU" sz="2600" dirty="0">
                <a:solidFill>
                  <a:srgbClr val="0070C0"/>
                </a:solidFill>
              </a:rPr>
              <a:t>, сервис «Создай свой бизнес» </a:t>
            </a:r>
          </a:p>
        </p:txBody>
      </p:sp>
    </p:spTree>
    <p:extLst>
      <p:ext uri="{BB962C8B-B14F-4D97-AF65-F5344CB8AC3E}">
        <p14:creationId xmlns:p14="http://schemas.microsoft.com/office/powerpoint/2010/main" val="226309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357" y="1534991"/>
            <a:ext cx="8558861" cy="5062361"/>
          </a:xfrm>
        </p:spPr>
        <p:txBody>
          <a:bodyPr vert="horz" lIns="91410" tIns="45705" rIns="91410" bIns="45705" rtlCol="0">
            <a:noAutofit/>
          </a:bodyPr>
          <a:lstStyle/>
          <a:p>
            <a:pPr marL="0" indent="400676" algn="just">
              <a:spcBef>
                <a:spcPts val="0"/>
              </a:spcBef>
            </a:pPr>
            <a:r>
              <a:rPr lang="ru-RU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Ставка </a:t>
            </a:r>
            <a:r>
              <a:rPr lang="ru-RU" sz="2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процентов </a:t>
            </a:r>
            <a:r>
              <a:rPr lang="ru-RU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2023 год </a:t>
            </a:r>
            <a:r>
              <a:rPr lang="ru-RU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установлена для организаций и индивидуальных предпринимателей, </a:t>
            </a:r>
            <a:r>
              <a:rPr lang="ru-RU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осуществляющих в качестве основного 21 пункт видов экономической деятельности, в том числе :</a:t>
            </a:r>
            <a:endParaRPr lang="ru-RU" sz="21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1) растениеводство и животноводство, охота и предоставление соответствующих услуг в этих областях (класс ОКВЭД 01);</a:t>
            </a:r>
          </a:p>
          <a:p>
            <a:r>
              <a:rPr lang="ru-RU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2) лесоводство и </a:t>
            </a:r>
            <a:r>
              <a:rPr lang="ru-RU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лесозаготовки (класс 02);</a:t>
            </a:r>
            <a:endParaRPr lang="ru-RU" sz="21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3) рыболовство и </a:t>
            </a:r>
            <a:r>
              <a:rPr lang="ru-RU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рыбоводство</a:t>
            </a:r>
            <a:r>
              <a:rPr lang="ru-RU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(класс </a:t>
            </a:r>
            <a:r>
              <a:rPr lang="ru-RU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03);</a:t>
            </a:r>
            <a:endParaRPr lang="ru-RU" sz="21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4) обрабатывающие </a:t>
            </a:r>
            <a:r>
              <a:rPr lang="ru-RU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производства(классы 10 - 33);</a:t>
            </a:r>
            <a:endParaRPr lang="ru-RU" sz="21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5) сбор и обработка сточных </a:t>
            </a:r>
            <a:r>
              <a:rPr lang="ru-RU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вод</a:t>
            </a:r>
            <a:r>
              <a:rPr lang="ru-RU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(класс </a:t>
            </a:r>
            <a:r>
              <a:rPr lang="ru-RU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37);</a:t>
            </a:r>
          </a:p>
          <a:p>
            <a:r>
              <a:rPr lang="ru-RU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сбор, обработка и утилизация </a:t>
            </a:r>
            <a:r>
              <a:rPr lang="ru-RU" sz="21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отходов(подклассы 38.1-38.2).</a:t>
            </a:r>
            <a:endParaRPr lang="ru-RU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00676" algn="just">
              <a:lnSpc>
                <a:spcPct val="110000"/>
              </a:lnSpc>
              <a:spcBef>
                <a:spcPct val="0"/>
              </a:spcBef>
            </a:pPr>
            <a:endParaRPr lang="ru-RU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ct val="0"/>
              </a:spcBef>
            </a:pP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Основание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ct val="0"/>
              </a:spcBef>
            </a:pP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пункт 2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статьи 2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Закона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ХМАО - Югры от 30.12.2008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en-US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166-</a:t>
            </a:r>
            <a:r>
              <a:rPr lang="ru-RU" sz="1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оз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(ред. от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27.10.2022) </a:t>
            </a:r>
            <a:endParaRPr lang="ru-RU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ct val="0"/>
              </a:spcBef>
            </a:pP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ставках 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налога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уплачиваемого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  связи 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применением  упрощенной</a:t>
            </a:r>
          </a:p>
          <a:p>
            <a:pPr marL="0" algn="just">
              <a:spcBef>
                <a:spcPct val="0"/>
              </a:spcBef>
            </a:pP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системы налогообложения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endParaRPr lang="ru-RU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7" y="188642"/>
            <a:ext cx="7628561" cy="1105803"/>
          </a:xfrm>
        </p:spPr>
        <p:txBody>
          <a:bodyPr vert="horz" lIns="91410" tIns="45705" rIns="91410" bIns="45705" rtlCol="0" anchor="ctr">
            <a:normAutofit/>
          </a:bodyPr>
          <a:lstStyle/>
          <a:p>
            <a:pPr algn="ctr"/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Пониженные ставки по УСН </a:t>
            </a:r>
            <a:br>
              <a:rPr lang="ru-RU" sz="2500" dirty="0">
                <a:latin typeface="Times New Roman" pitchFamily="18" charset="0"/>
                <a:cs typeface="Times New Roman" pitchFamily="18" charset="0"/>
              </a:rPr>
            </a:b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(объект налогообложения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доходы)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4" y="6041426"/>
            <a:ext cx="619711" cy="631834"/>
          </a:xfrm>
          <a:prstGeom prst="rect">
            <a:avLst/>
          </a:prstGeom>
        </p:spPr>
        <p:txBody>
          <a:bodyPr lIns="91410" tIns="45705" rIns="91410" bIns="45705"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20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Надпись 2"/>
          <p:cNvSpPr txBox="1">
            <a:spLocks noChangeArrowheads="1"/>
          </p:cNvSpPr>
          <p:nvPr/>
        </p:nvSpPr>
        <p:spPr bwMode="auto">
          <a:xfrm>
            <a:off x="428119" y="5453629"/>
            <a:ext cx="7692854" cy="1110281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lnSpc>
                <a:spcPct val="110000"/>
              </a:lnSpc>
            </a:pPr>
            <a:endParaRPr lang="ru-RU" altLang="ru-RU" sz="1400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5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61189" y="228779"/>
            <a:ext cx="8166394" cy="84719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Порядок применения пониженных ставок по УСН</a:t>
            </a:r>
            <a:br>
              <a:rPr lang="ru-RU" sz="2900" dirty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(по видам деятельности)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4" y="6041425"/>
            <a:ext cx="619711" cy="631834"/>
          </a:xfrm>
          <a:prstGeom prst="rect">
            <a:avLst/>
          </a:prstGeom>
        </p:spPr>
        <p:txBody>
          <a:bodyPr lIns="91424" tIns="45712" rIns="91424" bIns="45712"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21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2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43" y="1470677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Надпись 2"/>
          <p:cNvSpPr txBox="1">
            <a:spLocks noChangeArrowheads="1"/>
          </p:cNvSpPr>
          <p:nvPr/>
        </p:nvSpPr>
        <p:spPr bwMode="auto">
          <a:xfrm>
            <a:off x="1308551" y="1176329"/>
            <a:ext cx="7493640" cy="588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883622"/>
            <a:r>
              <a:rPr lang="ru-RU" altLang="ru-RU" sz="2100" b="1" dirty="0">
                <a:solidFill>
                  <a:srgbClr val="365F91"/>
                </a:solidFill>
                <a:latin typeface="Times New Roman" pitchFamily="18" charset="0"/>
                <a:cs typeface="Times New Roman" pitchFamily="18" charset="0"/>
              </a:rPr>
              <a:t>льготный вид деятельности должен относиться к основному виду, соответствующему присвоенному в установленном порядке коду Общероссийского классификатора видов экономической деятельности;</a:t>
            </a:r>
            <a:endParaRPr lang="ru-RU" altLang="ru-RU" sz="2100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5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43" y="2842250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Надпись 2"/>
          <p:cNvSpPr txBox="1">
            <a:spLocks noChangeArrowheads="1"/>
          </p:cNvSpPr>
          <p:nvPr/>
        </p:nvSpPr>
        <p:spPr bwMode="auto">
          <a:xfrm>
            <a:off x="805585" y="931193"/>
            <a:ext cx="7794426" cy="3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883622"/>
            <a:endParaRPr lang="ru-RU" altLang="ru-RU" sz="23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4" name="Надпись 2"/>
          <p:cNvSpPr txBox="1">
            <a:spLocks noChangeArrowheads="1"/>
          </p:cNvSpPr>
          <p:nvPr/>
        </p:nvSpPr>
        <p:spPr bwMode="auto">
          <a:xfrm>
            <a:off x="1370125" y="2710583"/>
            <a:ext cx="7450519" cy="1008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883622">
              <a:spcAft>
                <a:spcPts val="1052"/>
              </a:spcAft>
            </a:pPr>
            <a:r>
              <a:rPr lang="ru-RU" altLang="ru-RU" sz="2100" b="1" dirty="0">
                <a:solidFill>
                  <a:srgbClr val="365F91"/>
                </a:solidFill>
                <a:latin typeface="Times New Roman" pitchFamily="18" charset="0"/>
                <a:cs typeface="Times New Roman" pitchFamily="18" charset="0"/>
              </a:rPr>
              <a:t>доходы от видов деятельности, по которым предусмотрена льгота либо пониженная ставка, должны составлять не менее 70 процентов от всех доходов налогоплательщика;</a:t>
            </a: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2100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7" name="Надпись 2"/>
          <p:cNvSpPr txBox="1">
            <a:spLocks noChangeArrowheads="1"/>
          </p:cNvSpPr>
          <p:nvPr/>
        </p:nvSpPr>
        <p:spPr bwMode="auto">
          <a:xfrm>
            <a:off x="508081" y="5453630"/>
            <a:ext cx="7819966" cy="92913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Основание: </a:t>
            </a:r>
          </a:p>
          <a:p>
            <a:pPr algn="just">
              <a:lnSpc>
                <a:spcPct val="110000"/>
              </a:lnSpc>
            </a:pP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Закон ХМАО -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Югры от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21.12.2004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82-оз (ред. от 27.10.2022)</a:t>
            </a:r>
            <a:endParaRPr lang="ru-RU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 налоговых льготах в Ханты-Мансийском автономном округе – Югры».</a:t>
            </a:r>
          </a:p>
          <a:p>
            <a:endParaRPr lang="ru-RU" altLang="ru-RU" sz="1400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" name="Надпись 2"/>
          <p:cNvSpPr txBox="1">
            <a:spLocks noChangeArrowheads="1"/>
          </p:cNvSpPr>
          <p:nvPr/>
        </p:nvSpPr>
        <p:spPr bwMode="auto">
          <a:xfrm>
            <a:off x="1336785" y="3963402"/>
            <a:ext cx="7465406" cy="1008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883622">
              <a:spcAft>
                <a:spcPts val="1052"/>
              </a:spcAft>
            </a:pPr>
            <a:r>
              <a:rPr lang="ru-RU" altLang="ru-RU" sz="2100" b="1" dirty="0">
                <a:solidFill>
                  <a:srgbClr val="365F91"/>
                </a:solidFill>
                <a:latin typeface="Times New Roman" pitchFamily="18" charset="0"/>
                <a:cs typeface="Times New Roman" pitchFamily="18" charset="0"/>
              </a:rPr>
              <a:t>применение пониженной ставки носит заявительный характер (ставка указывается налогоплательщиком самостоятельно в налоговой декларации).</a:t>
            </a: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2100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3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43" y="3963402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Надпись 2"/>
          <p:cNvSpPr txBox="1">
            <a:spLocks noChangeArrowheads="1"/>
          </p:cNvSpPr>
          <p:nvPr/>
        </p:nvSpPr>
        <p:spPr bwMode="auto">
          <a:xfrm>
            <a:off x="465828" y="5453629"/>
            <a:ext cx="7692854" cy="101970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lnSpc>
                <a:spcPct val="110000"/>
              </a:lnSpc>
            </a:pPr>
            <a:endParaRPr lang="ru-RU" sz="1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91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69655" y="163468"/>
            <a:ext cx="8166394" cy="587796"/>
          </a:xfrm>
        </p:spPr>
        <p:txBody>
          <a:bodyPr>
            <a:normAutofit/>
          </a:bodyPr>
          <a:lstStyle/>
          <a:p>
            <a:pPr algn="ctr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Для вновь зарегистрированных ИП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4" y="6041425"/>
            <a:ext cx="619711" cy="631834"/>
          </a:xfrm>
          <a:prstGeom prst="rect">
            <a:avLst/>
          </a:prstGeom>
        </p:spPr>
        <p:txBody>
          <a:bodyPr lIns="91424" tIns="45712" rIns="91424" bIns="45712"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22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4" name="Надпись 2"/>
          <p:cNvSpPr txBox="1">
            <a:spLocks noChangeArrowheads="1"/>
          </p:cNvSpPr>
          <p:nvPr/>
        </p:nvSpPr>
        <p:spPr bwMode="auto">
          <a:xfrm>
            <a:off x="838166" y="1088525"/>
            <a:ext cx="8105627" cy="2667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883622"/>
            <a:r>
              <a:rPr lang="ru-RU" altLang="ru-RU" sz="1600" b="1" dirty="0">
                <a:solidFill>
                  <a:srgbClr val="365F91"/>
                </a:solidFill>
                <a:latin typeface="Times New Roman" pitchFamily="18" charset="0"/>
                <a:cs typeface="Times New Roman" pitchFamily="18" charset="0"/>
              </a:rPr>
              <a:t>для УСН - по 31 видам предпринимательской деятельности, в том числе:</a:t>
            </a:r>
          </a:p>
          <a:p>
            <a:pPr algn="just"/>
            <a:r>
              <a:rPr lang="ru-RU" sz="1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производство изделий народных художественных промыслов;</a:t>
            </a:r>
          </a:p>
          <a:p>
            <a:pPr algn="just"/>
            <a:r>
              <a:rPr lang="ru-RU" sz="1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организация обрядов (свадеб, юбилеев), в том числе музыкальное сопровождение;</a:t>
            </a:r>
          </a:p>
          <a:p>
            <a:pPr algn="just"/>
            <a:r>
              <a:rPr lang="ru-RU" sz="1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деятельность зрелищно-развлекательная прочая, не включенная в другие группировки;</a:t>
            </a:r>
          </a:p>
          <a:p>
            <a:pPr algn="just"/>
            <a:r>
              <a:rPr lang="ru-RU" sz="1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деятельность физкультурно-оздоровительная;</a:t>
            </a:r>
          </a:p>
          <a:p>
            <a:pPr algn="just"/>
            <a:r>
              <a:rPr lang="ru-RU" sz="1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деятельность по предоставлению мест для временного проживания;</a:t>
            </a:r>
          </a:p>
          <a:p>
            <a:pPr algn="just"/>
            <a:r>
              <a:rPr lang="ru-RU" sz="1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разработка компьютерного программного обеспечения, консультационные услуги в данной области и другие сопутствующие услуги;</a:t>
            </a:r>
          </a:p>
          <a:p>
            <a:pPr algn="just"/>
            <a:r>
              <a:rPr lang="ru-RU" sz="1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деятельность в области информационных технологий</a:t>
            </a:r>
            <a:r>
              <a:rPr lang="ru-RU" sz="1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Надпись 2"/>
          <p:cNvSpPr txBox="1">
            <a:spLocks noChangeArrowheads="1"/>
          </p:cNvSpPr>
          <p:nvPr/>
        </p:nvSpPr>
        <p:spPr bwMode="auto">
          <a:xfrm>
            <a:off x="838166" y="3494310"/>
            <a:ext cx="7608233" cy="130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883622"/>
            <a:r>
              <a:rPr lang="ru-RU" altLang="ru-RU" sz="1600" b="1" dirty="0">
                <a:solidFill>
                  <a:srgbClr val="365F91"/>
                </a:solidFill>
                <a:latin typeface="Times New Roman" pitchFamily="18" charset="0"/>
                <a:cs typeface="Times New Roman" pitchFamily="18" charset="0"/>
              </a:rPr>
              <a:t>для ПСН – по 48 видам деятельности, в том числе:</a:t>
            </a:r>
          </a:p>
          <a:p>
            <a:pPr algn="just"/>
            <a:r>
              <a:rPr lang="ru-RU" sz="1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разработка компьютерного программного обеспечения, в том числе системного программного обеспечения, приложений программного обеспечения, баз данных, </a:t>
            </a:r>
            <a:r>
              <a:rPr lang="ru-RU" sz="1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1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-страниц, включая их адаптацию и модификацию</a:t>
            </a:r>
            <a:r>
              <a:rPr lang="ru-RU" sz="1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Надпись 2"/>
          <p:cNvSpPr txBox="1">
            <a:spLocks noChangeArrowheads="1"/>
          </p:cNvSpPr>
          <p:nvPr/>
        </p:nvSpPr>
        <p:spPr bwMode="auto">
          <a:xfrm>
            <a:off x="838166" y="652262"/>
            <a:ext cx="7794426" cy="556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883622"/>
            <a:r>
              <a:rPr lang="ru-RU" altLang="ru-RU" sz="2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установлена ставка </a:t>
            </a:r>
            <a:r>
              <a:rPr lang="ru-RU" altLang="ru-RU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0 %</a:t>
            </a:r>
            <a:endParaRPr lang="ru-RU" altLang="ru-RU" sz="2500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7" name="Надпись 2"/>
          <p:cNvSpPr txBox="1">
            <a:spLocks noChangeArrowheads="1"/>
          </p:cNvSpPr>
          <p:nvPr/>
        </p:nvSpPr>
        <p:spPr bwMode="auto">
          <a:xfrm>
            <a:off x="618541" y="5257697"/>
            <a:ext cx="7692854" cy="1306213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Основание: </a:t>
            </a:r>
          </a:p>
          <a:p>
            <a:pPr algn="just">
              <a:lnSpc>
                <a:spcPct val="110000"/>
              </a:lnSpc>
            </a:pP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Закон ХМАО -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Югры от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20.02.2015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14-оз (ред.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 21.04.2022) </a:t>
            </a:r>
            <a:endParaRPr lang="ru-RU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 установлении на территории Ханты-Мансийского автономного округа – Югры налоговой ставки в   размере  0  процентов  по  упрощенной  системе  налогообложения  и  патентной  системе налогообложения».</a:t>
            </a:r>
            <a:r>
              <a:rPr lang="ru-RU" sz="1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1400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9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31230" y="359400"/>
            <a:ext cx="8166394" cy="914349"/>
          </a:xfrm>
        </p:spPr>
        <p:txBody>
          <a:bodyPr>
            <a:normAutofit/>
          </a:bodyPr>
          <a:lstStyle/>
          <a:p>
            <a:pPr algn="ctr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Условия применения ставки 0%: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4" y="6041425"/>
            <a:ext cx="619711" cy="631834"/>
          </a:xfrm>
          <a:prstGeom prst="rect">
            <a:avLst/>
          </a:prstGeom>
        </p:spPr>
        <p:txBody>
          <a:bodyPr lIns="91424" tIns="45712" rIns="91424" bIns="45712"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pPr/>
              <a:t>23</a:t>
            </a:fld>
            <a:endParaRPr lang="ru-RU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Надпись 2"/>
          <p:cNvSpPr txBox="1">
            <a:spLocks noChangeArrowheads="1"/>
          </p:cNvSpPr>
          <p:nvPr/>
        </p:nvSpPr>
        <p:spPr bwMode="auto">
          <a:xfrm>
            <a:off x="838166" y="652262"/>
            <a:ext cx="7794426" cy="3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883622"/>
            <a:endParaRPr lang="ru-RU" altLang="ru-RU" sz="2800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4" name="Надпись 2"/>
          <p:cNvSpPr txBox="1">
            <a:spLocks noChangeArrowheads="1"/>
          </p:cNvSpPr>
          <p:nvPr/>
        </p:nvSpPr>
        <p:spPr bwMode="auto">
          <a:xfrm>
            <a:off x="1070481" y="980887"/>
            <a:ext cx="7688588" cy="3689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83622">
              <a:spcAft>
                <a:spcPts val="526"/>
              </a:spcAft>
            </a:pPr>
            <a:r>
              <a:rPr lang="ru-RU" altLang="ru-RU" sz="21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применяется в течение двух первых налоговых периодов с момента регистрации ИП;</a:t>
            </a:r>
          </a:p>
          <a:p>
            <a:pPr defTabSz="883622">
              <a:spcAft>
                <a:spcPts val="526"/>
              </a:spcAft>
            </a:pPr>
            <a:r>
              <a:rPr lang="ru-RU" altLang="ru-RU" sz="21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действует до 01.01.2024;</a:t>
            </a:r>
          </a:p>
          <a:p>
            <a:pPr defTabSz="883622">
              <a:spcAft>
                <a:spcPts val="526"/>
              </a:spcAft>
            </a:pPr>
            <a:r>
              <a:rPr lang="ru-RU" altLang="ru-RU" sz="21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21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части </a:t>
            </a:r>
            <a:r>
              <a:rPr lang="ru-RU" altLang="ru-RU" sz="21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УСН средняя численность работников за налоговый период – не более 50 человек;</a:t>
            </a:r>
          </a:p>
          <a:p>
            <a:pPr defTabSz="883622">
              <a:spcAft>
                <a:spcPts val="526"/>
              </a:spcAft>
            </a:pPr>
            <a:r>
              <a:rPr lang="ru-RU" sz="21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доля доходов </a:t>
            </a:r>
            <a:r>
              <a:rPr lang="ru-RU" sz="21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реализации товаров (работ, услуг) </a:t>
            </a:r>
            <a:r>
              <a:rPr lang="ru-RU" sz="21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видам деятельности УСН, подпадающим под налоговую ставку 0% </a:t>
            </a:r>
          </a:p>
          <a:p>
            <a:pPr defTabSz="883622">
              <a:spcAft>
                <a:spcPts val="526"/>
              </a:spcAft>
            </a:pPr>
            <a:r>
              <a:rPr lang="ru-RU" sz="21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-не менее 70% </a:t>
            </a:r>
            <a:r>
              <a:rPr lang="ru-RU" sz="21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общем объеме доходов от реализации товаров (работ, услуг) по итогам налогового </a:t>
            </a:r>
            <a:r>
              <a:rPr lang="ru-RU" sz="21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периода.</a:t>
            </a:r>
            <a:endParaRPr lang="ru-RU" sz="21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883622">
              <a:spcAft>
                <a:spcPts val="1052"/>
              </a:spcAft>
            </a:pPr>
            <a:endParaRPr lang="ru-RU" altLang="ru-RU" sz="21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883622"/>
            <a:endParaRPr lang="ru-RU" altLang="ru-RU" sz="1700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700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7" name="Надпись 2"/>
          <p:cNvSpPr txBox="1">
            <a:spLocks noChangeArrowheads="1"/>
          </p:cNvSpPr>
          <p:nvPr/>
        </p:nvSpPr>
        <p:spPr bwMode="auto">
          <a:xfrm>
            <a:off x="631230" y="4996454"/>
            <a:ext cx="7692854" cy="150214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Основание: </a:t>
            </a:r>
          </a:p>
          <a:p>
            <a:pPr algn="just">
              <a:lnSpc>
                <a:spcPct val="110000"/>
              </a:lnSpc>
            </a:pP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Закон ХМАО -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Югры от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20.02.2015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14-оз (ред. 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 21.04.2022) </a:t>
            </a:r>
            <a:endParaRPr lang="ru-RU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  установлении  на  территории  Ханты-Мансийского  автономного  округа – Югры налоговой ставки в размере 0 процентов по упрощенной системе налогообложения и патентной системе налогообложения».</a:t>
            </a:r>
          </a:p>
          <a:p>
            <a:r>
              <a:rPr lang="ru-RU" altLang="ru-RU" sz="1400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Пункт 4 статьи 346.20 Налогового кодекса Российской Федерации.</a:t>
            </a:r>
            <a:endParaRPr lang="ru-RU" altLang="ru-RU" sz="1400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8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30" y="2253408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30" y="1665613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541" y="1014408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30" y="3037136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356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3707202" y="65865"/>
            <a:ext cx="5436799" cy="9682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R="200025" lvl="0" indent="450215" algn="just" defTabSz="914400">
              <a:lnSpc>
                <a:spcPct val="115000"/>
              </a:lnSpc>
              <a:spcBef>
                <a:spcPts val="0"/>
              </a:spcBef>
              <a:spcAft>
                <a:spcPts val="900"/>
              </a:spcAft>
              <a:buClrTx/>
            </a:pPr>
            <a:endParaRPr lang="ru-RU" sz="3200" b="1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4566" y="89915"/>
            <a:ext cx="8809413" cy="625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solidFill>
                  <a:srgbClr val="14348E"/>
                </a:solidFill>
                <a:latin typeface="Calibri"/>
                <a:ea typeface="+mj-ea"/>
                <a:cs typeface="+mj-cs"/>
              </a:rPr>
              <a:t>Порядок исчисления и уплаты авансов по УСН</a:t>
            </a:r>
            <a:endParaRPr lang="ru-RU" sz="3200" dirty="0">
              <a:solidFill>
                <a:srgbClr val="14348E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228885"/>
              </p:ext>
            </p:extLst>
          </p:nvPr>
        </p:nvGraphicFramePr>
        <p:xfrm>
          <a:off x="255615" y="1196752"/>
          <a:ext cx="8728364" cy="4951791"/>
        </p:xfrm>
        <a:graphic>
          <a:graphicData uri="http://schemas.openxmlformats.org/drawingml/2006/table">
            <a:tbl>
              <a:tblPr firstRow="1" bandRow="1"/>
              <a:tblGrid>
                <a:gridCol w="8728364"/>
              </a:tblGrid>
              <a:tr h="16073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Налогоплательщики исчисляют сумму авансового платежа по итогам каждого отчетного периода: </a:t>
                      </a:r>
                    </a:p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 smtClean="0">
                          <a:solidFill>
                            <a:srgbClr val="14348E"/>
                          </a:solidFill>
                          <a:latin typeface="+mn-lt"/>
                          <a:ea typeface="+mn-ea"/>
                          <a:cs typeface="+mn-cs"/>
                        </a:rPr>
                        <a:t>первого квартала, полугодия и девяти месяцев календарного года.</a:t>
                      </a:r>
                    </a:p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Пункты 3, 4 статьи 346.21 Налогового кодекса Российской Федерации.</a:t>
                      </a:r>
                    </a:p>
                  </a:txBody>
                  <a:tcPr marL="68580" marR="6858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119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Суммы исчисленных авансовых платежей отражаются налогоплательщиками в Уведомлении об исчисленных суммах (КНД 1110355), представляемых в налоговый орган не позднее:</a:t>
                      </a:r>
                    </a:p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i="0" u="none" strike="noStrike" kern="1200" baseline="0" dirty="0" smtClean="0">
                          <a:solidFill>
                            <a:srgbClr val="14348E"/>
                          </a:solidFill>
                          <a:latin typeface="+mn-lt"/>
                          <a:ea typeface="+mn-ea"/>
                          <a:cs typeface="+mn-cs"/>
                        </a:rPr>
                        <a:t>25 апреля, 25 июля, 25 октября.</a:t>
                      </a:r>
                    </a:p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Пункт 9 статьи 58 Налогового кодекса Российской Федерации.</a:t>
                      </a:r>
                      <a:endParaRPr lang="ru-RU" sz="2200" dirty="0"/>
                    </a:p>
                  </a:txBody>
                  <a:tcPr marL="68580" marR="6858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235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Уплата авансовых платежей производится в срок не позднее:</a:t>
                      </a:r>
                    </a:p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i="0" u="none" strike="noStrike" kern="1200" baseline="0" dirty="0" smtClean="0">
                          <a:solidFill>
                            <a:srgbClr val="14348E"/>
                          </a:solidFill>
                          <a:latin typeface="+mn-lt"/>
                          <a:ea typeface="+mn-ea"/>
                          <a:cs typeface="+mn-cs"/>
                        </a:rPr>
                        <a:t>28 апреля, 28 июля, 28 октября.</a:t>
                      </a:r>
                    </a:p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Пункт 7 статьи 346.21 Налогового кодекса Российской Федерации.</a:t>
                      </a:r>
                    </a:p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2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86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3707202" y="65865"/>
            <a:ext cx="5436799" cy="9682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R="200025" lvl="0" indent="450215" algn="just" defTabSz="914400">
              <a:lnSpc>
                <a:spcPct val="115000"/>
              </a:lnSpc>
              <a:spcBef>
                <a:spcPts val="0"/>
              </a:spcBef>
              <a:spcAft>
                <a:spcPts val="900"/>
              </a:spcAft>
              <a:buClrTx/>
            </a:pPr>
            <a:endParaRPr lang="ru-RU" sz="3200" b="1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69191" y="67515"/>
            <a:ext cx="8723845" cy="599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000" b="1" dirty="0">
                <a:solidFill>
                  <a:srgbClr val="14348E"/>
                </a:solidFill>
                <a:latin typeface="Arial"/>
                <a:ea typeface="Times New Roman"/>
                <a:cs typeface="Times New Roman"/>
              </a:rPr>
              <a:t>Уведомление об исчисленных </a:t>
            </a:r>
            <a:r>
              <a:rPr lang="ru-RU" sz="4000" b="1" dirty="0" smtClean="0">
                <a:solidFill>
                  <a:srgbClr val="14348E"/>
                </a:solidFill>
                <a:latin typeface="Arial"/>
                <a:ea typeface="Times New Roman"/>
                <a:cs typeface="Times New Roman"/>
              </a:rPr>
              <a:t>суммах налогов</a:t>
            </a:r>
            <a:endParaRPr lang="ru-RU" sz="2400" dirty="0">
              <a:solidFill>
                <a:srgbClr val="14348E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latin typeface="Arial"/>
                <a:ea typeface="Times New Roman"/>
                <a:cs typeface="Times New Roman"/>
              </a:rPr>
              <a:t>Для чего нужно представлять уведомление?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14348E"/>
                </a:solidFill>
                <a:latin typeface="Times New Roman"/>
                <a:ea typeface="Times New Roman"/>
                <a:cs typeface="Times New Roman"/>
              </a:rPr>
              <a:t>Для распределения ЕНП по платежам с авансовой системой расчетов</a:t>
            </a:r>
            <a:r>
              <a:rPr lang="ru-RU" sz="2400" dirty="0">
                <a:solidFill>
                  <a:srgbClr val="14348E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Это касается тех случаев, когда декларация подается позже, чем срок уплаты налога. Для таких ситуаций 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введена форма 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документа — </a:t>
            </a:r>
            <a:r>
              <a:rPr lang="ru-RU" sz="2400" b="1" dirty="0">
                <a:latin typeface="Times New Roman"/>
                <a:ea typeface="Times New Roman"/>
                <a:cs typeface="Times New Roman"/>
              </a:rPr>
              <a:t>уведомление об исчисленных суммах.</a:t>
            </a:r>
            <a:endParaRPr lang="ru-RU" sz="240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/>
                <a:ea typeface="Times New Roman"/>
                <a:cs typeface="Times New Roman"/>
              </a:rPr>
              <a:t>В нем пять реквизитов: КПП, КБК, ОКТМО, отчетный период и сумма. Уведомление многострочное. В одном документе можно указать информацию по всем 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авансам.</a:t>
            </a:r>
            <a:endParaRPr lang="ru-RU" sz="2400" b="1" dirty="0" smtClean="0">
              <a:latin typeface="Georgia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606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61189" y="96315"/>
            <a:ext cx="8166394" cy="596381"/>
          </a:xfrm>
        </p:spPr>
        <p:txBody>
          <a:bodyPr>
            <a:normAutofit/>
          </a:bodyPr>
          <a:lstStyle/>
          <a:p>
            <a:pPr algn="ctr"/>
            <a:r>
              <a:rPr lang="ru-RU" sz="2600" b="1" dirty="0">
                <a:solidFill>
                  <a:srgbClr val="002060"/>
                </a:solidFill>
              </a:rPr>
              <a:t>Единый сельскохозяйственный налог (ЕСХН)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4" y="6041425"/>
            <a:ext cx="619711" cy="631834"/>
          </a:xfrm>
          <a:prstGeom prst="rect">
            <a:avLst/>
          </a:prstGeom>
        </p:spPr>
        <p:txBody>
          <a:bodyPr lIns="91424" tIns="45712" rIns="91424" bIns="45712"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26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Надпись 2"/>
          <p:cNvSpPr txBox="1">
            <a:spLocks noChangeArrowheads="1"/>
          </p:cNvSpPr>
          <p:nvPr/>
        </p:nvSpPr>
        <p:spPr bwMode="auto">
          <a:xfrm>
            <a:off x="1095893" y="1347703"/>
            <a:ext cx="3783980" cy="627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ПРЕДУСМОТРЕН ИСКЛЮЧИТЕЛЬНО ДЛЯ СЕЛЬХОЗТОВАРОПРОИЗВОДИТЕЛЕЙ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12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9259" y="1426596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Надпись 2"/>
          <p:cNvSpPr txBox="1">
            <a:spLocks noChangeArrowheads="1"/>
          </p:cNvSpPr>
          <p:nvPr/>
        </p:nvSpPr>
        <p:spPr bwMode="auto">
          <a:xfrm>
            <a:off x="5190885" y="935850"/>
            <a:ext cx="3303986" cy="3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883622"/>
            <a:r>
              <a:rPr lang="ru-RU" altLang="ru-RU" sz="25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ПРЕИМУЩЕСТВА</a:t>
            </a:r>
            <a:r>
              <a:rPr lang="ru-RU" altLang="ru-RU" sz="25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  </a:t>
            </a:r>
            <a:endParaRPr lang="ru-RU" altLang="ru-RU" sz="25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25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4" name="Надпись 2"/>
          <p:cNvSpPr txBox="1">
            <a:spLocks noChangeArrowheads="1"/>
          </p:cNvSpPr>
          <p:nvPr/>
        </p:nvSpPr>
        <p:spPr bwMode="auto">
          <a:xfrm>
            <a:off x="5458510" y="1303804"/>
            <a:ext cx="3505786" cy="588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НИЗКАЯ НАЛОГОВАЯ НАГРУЗКА (6 ПРОЦЕНТОВ)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15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8232" y="2105231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Надпись 2"/>
          <p:cNvSpPr txBox="1">
            <a:spLocks noChangeArrowheads="1"/>
          </p:cNvSpPr>
          <p:nvPr/>
        </p:nvSpPr>
        <p:spPr bwMode="auto">
          <a:xfrm>
            <a:off x="5482824" y="1982439"/>
            <a:ext cx="3505786" cy="588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ВОЗМОЖНОСТЬ ВЫБОРА: РАБОТАТЬ С НДС ИЛИ ВОСПОЛЬЗОВАТЬСЯ ОСВОБОЖДЕНИЕМ  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" name="Надпись 2"/>
          <p:cNvSpPr txBox="1">
            <a:spLocks noChangeArrowheads="1"/>
          </p:cNvSpPr>
          <p:nvPr/>
        </p:nvSpPr>
        <p:spPr bwMode="auto">
          <a:xfrm>
            <a:off x="3089159" y="4400305"/>
            <a:ext cx="3303986" cy="3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883622"/>
            <a:r>
              <a:rPr lang="ru-RU" altLang="ru-RU" sz="25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НЕДОСТАТОК</a:t>
            </a:r>
            <a:r>
              <a:rPr lang="ru-RU" altLang="ru-RU" sz="25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  </a:t>
            </a:r>
            <a:endParaRPr lang="ru-RU" altLang="ru-RU" sz="25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25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18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39" y="5099134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Надпись 2"/>
          <p:cNvSpPr txBox="1">
            <a:spLocks noChangeArrowheads="1"/>
          </p:cNvSpPr>
          <p:nvPr/>
        </p:nvSpPr>
        <p:spPr bwMode="auto">
          <a:xfrm>
            <a:off x="1240601" y="4931144"/>
            <a:ext cx="7098298" cy="801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ДОЛЯ ОТ ПРОДАЖИ СЕЛЬХОЗПРОДУКЦИИ СОБСТВЕННОГО ПРОИЗВОДСТВА (ВКЛЮЧАЯ ПЕРВИЧНУЮ ПЕРЕРАБОТКУ ИЗ СЫРЬЯ СОБСТВЕННОГО ПРОИЗВОДСТВА), УСЛУГ РАСТЕНИЕВОДСТВА И ЖИВОТНОВОДСТВА ДОЛЖНА СОСТАВЛЯТЬ НЕ МЕНЕЕ 70% В ОБЩЕМ ДОХОДЕ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" name="Надпись 2"/>
          <p:cNvSpPr txBox="1">
            <a:spLocks noChangeArrowheads="1"/>
          </p:cNvSpPr>
          <p:nvPr/>
        </p:nvSpPr>
        <p:spPr bwMode="auto">
          <a:xfrm>
            <a:off x="1427458" y="975179"/>
            <a:ext cx="3303986" cy="3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883622"/>
            <a:r>
              <a:rPr lang="ru-RU" altLang="ru-RU" sz="25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ОГРАНИЧЕНИЯ</a:t>
            </a:r>
            <a:r>
              <a:rPr lang="ru-RU" altLang="ru-RU" sz="25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  </a:t>
            </a:r>
            <a:endParaRPr lang="ru-RU" altLang="ru-RU" sz="25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25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21" name="Picture 4" descr="Z:\Мои документы\lis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39" y="1521649"/>
            <a:ext cx="427754" cy="453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Надпись 2"/>
          <p:cNvSpPr txBox="1">
            <a:spLocks noChangeArrowheads="1"/>
          </p:cNvSpPr>
          <p:nvPr/>
        </p:nvSpPr>
        <p:spPr bwMode="auto">
          <a:xfrm>
            <a:off x="1224716" y="2155516"/>
            <a:ext cx="3709471" cy="627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ЗАПРЕЩЕНО ПРИМЕНЯТЬ ПРИ ПРОИЗВОДСТВЕ ПОДАКЦИЗНЫХ ТОВАРОВ ЗА ИСКЛЮЧЕНИЕМ ПОДАКЦИЗНОГО ВИНОГРАДА, ВИНА, ШАМПАНСКОГО, ВИНОМАТЕРИАЛОВ, ПРОИЗВЕДЕННЫХ ИЗ ВИНОГРАДА СОБСТВЕННОГО ПРОИЗВОДСТВА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24" name="Picture 4" descr="Z:\Мои документы\lis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39" y="2226942"/>
            <a:ext cx="427754" cy="453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9258" y="3137632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Надпись 2"/>
          <p:cNvSpPr txBox="1">
            <a:spLocks noChangeArrowheads="1"/>
          </p:cNvSpPr>
          <p:nvPr/>
        </p:nvSpPr>
        <p:spPr bwMode="auto">
          <a:xfrm>
            <a:off x="5491897" y="3137632"/>
            <a:ext cx="3328746" cy="588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ПОЗВОЛЯЕТ УЧЕСТЬ РАСХОДЫ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35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9259" y="3726870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Надпись 2"/>
          <p:cNvSpPr txBox="1">
            <a:spLocks noChangeArrowheads="1"/>
          </p:cNvSpPr>
          <p:nvPr/>
        </p:nvSpPr>
        <p:spPr bwMode="auto">
          <a:xfrm>
            <a:off x="5500969" y="3665474"/>
            <a:ext cx="3319674" cy="588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ДЕКЛАРАЦИЯ 1 РАЗ В ГОД, УПЛАТА НАЛОГА (АВАНСОВЫХ ПЛАТЕЖЕЙ) 2 РАЗА В ГОД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85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8410661"/>
              </p:ext>
            </p:extLst>
          </p:nvPr>
        </p:nvGraphicFramePr>
        <p:xfrm>
          <a:off x="457200" y="332656"/>
          <a:ext cx="8219256" cy="5793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94001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3707202" y="65865"/>
            <a:ext cx="5436799" cy="9682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R="200025" lvl="0" indent="450215" algn="just" defTabSz="914400">
              <a:lnSpc>
                <a:spcPct val="115000"/>
              </a:lnSpc>
              <a:spcBef>
                <a:spcPts val="0"/>
              </a:spcBef>
              <a:spcAft>
                <a:spcPts val="900"/>
              </a:spcAft>
              <a:buClrTx/>
            </a:pPr>
            <a:endParaRPr lang="ru-RU" sz="3200" b="1" dirty="0">
              <a:solidFill>
                <a:schemeClr val="tx1">
                  <a:lumMod val="75000"/>
                </a:schemeClr>
              </a:solidFill>
              <a:latin typeface="Roboto Condensed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6898" y="188640"/>
            <a:ext cx="8959041" cy="108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solidFill>
                  <a:srgbClr val="14348E"/>
                </a:solidFill>
                <a:latin typeface="Calibri"/>
                <a:ea typeface="+mj-ea"/>
                <a:cs typeface="+mj-cs"/>
              </a:rPr>
              <a:t>Представление уведомлений об исчисленных авансовых платежах и уплата </a:t>
            </a:r>
            <a:r>
              <a:rPr lang="ru-RU" sz="2800" b="1" dirty="0" smtClean="0">
                <a:solidFill>
                  <a:srgbClr val="14348E"/>
                </a:solidFill>
                <a:latin typeface="Calibri"/>
                <a:ea typeface="+mj-ea"/>
                <a:cs typeface="+mj-cs"/>
              </a:rPr>
              <a:t>ЕСХН</a:t>
            </a:r>
            <a:endParaRPr lang="ru-RU" sz="2800" dirty="0">
              <a:solidFill>
                <a:srgbClr val="14348E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232830"/>
              </p:ext>
            </p:extLst>
          </p:nvPr>
        </p:nvGraphicFramePr>
        <p:xfrm>
          <a:off x="105989" y="1412777"/>
          <a:ext cx="8959042" cy="4388506"/>
        </p:xfrm>
        <a:graphic>
          <a:graphicData uri="http://schemas.openxmlformats.org/drawingml/2006/table">
            <a:tbl>
              <a:tblPr firstRow="1" bandRow="1"/>
              <a:tblGrid>
                <a:gridCol w="2173892"/>
                <a:gridCol w="3909061"/>
                <a:gridCol w="2876089"/>
              </a:tblGrid>
              <a:tr h="16019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ru-RU" dirty="0" smtClean="0">
                          <a:solidFill>
                            <a:srgbClr val="14348E"/>
                          </a:solidFill>
                          <a:latin typeface="Arial" pitchFamily="34" charset="0"/>
                          <a:cs typeface="Arial" pitchFamily="34" charset="0"/>
                        </a:rPr>
                        <a:t>Отчетный /</a:t>
                      </a:r>
                      <a:r>
                        <a:rPr lang="ru-RU" baseline="0" dirty="0" smtClean="0">
                          <a:solidFill>
                            <a:srgbClr val="14348E"/>
                          </a:solidFill>
                          <a:latin typeface="Arial" pitchFamily="34" charset="0"/>
                          <a:cs typeface="Arial" pitchFamily="34" charset="0"/>
                        </a:rPr>
                        <a:t> налоговый период</a:t>
                      </a:r>
                      <a:endParaRPr lang="ru-RU" dirty="0">
                        <a:solidFill>
                          <a:srgbClr val="14348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baseline="0" dirty="0" smtClean="0">
                          <a:solidFill>
                            <a:srgbClr val="14348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Срок представления Уведомления 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 исчисленных суммах (КНД 1110355)</a:t>
                      </a:r>
                    </a:p>
                  </a:txBody>
                  <a:tcPr marL="68580" marR="6858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baseline="0" dirty="0" smtClean="0">
                          <a:solidFill>
                            <a:srgbClr val="14348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Срок уплаты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налога / авансовых платежей по налогу</a:t>
                      </a:r>
                    </a:p>
                  </a:txBody>
                  <a:tcPr marL="68580" marR="6858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845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1043056" rtl="0" eaLnBrk="1" latinLnBrk="0" hangingPunct="1"/>
                      <a:r>
                        <a:rPr lang="ru-RU" sz="21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Полугодие</a:t>
                      </a:r>
                      <a:endParaRPr lang="ru-RU" sz="21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1" i="0" u="none" strike="noStrike" kern="1200" baseline="0" dirty="0" smtClean="0">
                          <a:solidFill>
                            <a:srgbClr val="14348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позднее 25 июля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1" i="0" u="none" strike="noStrike" kern="1200" baseline="0" dirty="0" smtClean="0">
                          <a:solidFill>
                            <a:srgbClr val="14348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позднее 28 июля</a:t>
                      </a:r>
                    </a:p>
                  </a:txBody>
                  <a:tcPr marL="68580" marR="6858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019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Налоговый период (год)</a:t>
                      </a:r>
                    </a:p>
                    <a:p>
                      <a:pPr marL="0" algn="l" defTabSz="1043056" rtl="0" eaLnBrk="1" latinLnBrk="0" hangingPunct="1"/>
                      <a:endParaRPr lang="ru-RU" sz="21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baseline="0" dirty="0" smtClean="0">
                          <a:solidFill>
                            <a:srgbClr val="14348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представляется,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т.к. совпадает со сроком сдачи декларации (не позднее 25 марта)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1" i="0" u="none" strike="noStrike" kern="1200" baseline="0" dirty="0" smtClean="0">
                          <a:solidFill>
                            <a:srgbClr val="14348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позднее 28 марта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67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36726" y="0"/>
            <a:ext cx="8166394" cy="839535"/>
          </a:xfrm>
        </p:spPr>
        <p:txBody>
          <a:bodyPr>
            <a:normAutofit/>
          </a:bodyPr>
          <a:lstStyle/>
          <a:p>
            <a:pPr algn="ctr"/>
            <a:r>
              <a:rPr lang="ru-RU" sz="2600" b="1" dirty="0">
                <a:solidFill>
                  <a:srgbClr val="002060"/>
                </a:solidFill>
              </a:rPr>
              <a:t>Налог на профессиональный доход (НПД)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4" y="6041425"/>
            <a:ext cx="619711" cy="631834"/>
          </a:xfrm>
          <a:prstGeom prst="rect">
            <a:avLst/>
          </a:prstGeom>
        </p:spPr>
        <p:txBody>
          <a:bodyPr lIns="91424" tIns="45712" rIns="91424" bIns="45712"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29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Надпись 2"/>
          <p:cNvSpPr txBox="1">
            <a:spLocks noChangeArrowheads="1"/>
          </p:cNvSpPr>
          <p:nvPr/>
        </p:nvSpPr>
        <p:spPr bwMode="auto">
          <a:xfrm>
            <a:off x="1095893" y="1347703"/>
            <a:ext cx="3783980" cy="627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ПОДХОДИТ ТОЛЬКО ДЛЯ ФИЗИЧЕСИХ ЛИЦ В ТОМ ЧИСЛЕ ИНДИВИДУАЛЬНЫХ ПРЕДПРИНИМАТЕЛЕЙ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12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9259" y="1426596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Надпись 2"/>
          <p:cNvSpPr txBox="1">
            <a:spLocks noChangeArrowheads="1"/>
          </p:cNvSpPr>
          <p:nvPr/>
        </p:nvSpPr>
        <p:spPr bwMode="auto">
          <a:xfrm>
            <a:off x="5222717" y="767350"/>
            <a:ext cx="3303986" cy="3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883622"/>
            <a:r>
              <a:rPr lang="ru-RU" altLang="ru-RU" sz="25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ПРЕИМУЩЕСТВА</a:t>
            </a:r>
            <a:r>
              <a:rPr lang="ru-RU" altLang="ru-RU" sz="25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  </a:t>
            </a:r>
            <a:endParaRPr lang="ru-RU" altLang="ru-RU" sz="25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25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4" name="Надпись 2"/>
          <p:cNvSpPr txBox="1">
            <a:spLocks noChangeArrowheads="1"/>
          </p:cNvSpPr>
          <p:nvPr/>
        </p:nvSpPr>
        <p:spPr bwMode="auto">
          <a:xfrm>
            <a:off x="5458510" y="1303804"/>
            <a:ext cx="3505786" cy="588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ОТСУТСТВИЕ ОБЯЗАННОСТИ </a:t>
            </a:r>
          </a:p>
          <a:p>
            <a:pPr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ПО ПРЕДОСТАВЛЕНИЮ НАЛОГОВОЙ ДЕКЛАРАЦИИ  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15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2221" y="2446425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Надпись 2"/>
          <p:cNvSpPr txBox="1">
            <a:spLocks noChangeArrowheads="1"/>
          </p:cNvSpPr>
          <p:nvPr/>
        </p:nvSpPr>
        <p:spPr bwMode="auto">
          <a:xfrm>
            <a:off x="5458510" y="2242033"/>
            <a:ext cx="3505786" cy="588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ПРОСТОТА ИСЧИСЛЕНИЯ И УПЛАТЫ НАЛОГА, АВТОМАТИЧЕСКИЙ РАССЧЕТ НАЛОГА  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" name="Надпись 2"/>
          <p:cNvSpPr txBox="1">
            <a:spLocks noChangeArrowheads="1"/>
          </p:cNvSpPr>
          <p:nvPr/>
        </p:nvSpPr>
        <p:spPr bwMode="auto">
          <a:xfrm>
            <a:off x="3021967" y="5589240"/>
            <a:ext cx="3303986" cy="386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883622"/>
            <a:r>
              <a:rPr lang="ru-RU" altLang="ru-RU" sz="25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НЕДОСТАТКИ</a:t>
            </a:r>
            <a:r>
              <a:rPr lang="ru-RU" altLang="ru-RU" sz="25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  </a:t>
            </a:r>
            <a:endParaRPr lang="ru-RU" altLang="ru-RU" sz="25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25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18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354" y="6143727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Надпись 2"/>
          <p:cNvSpPr txBox="1">
            <a:spLocks noChangeArrowheads="1"/>
          </p:cNvSpPr>
          <p:nvPr/>
        </p:nvSpPr>
        <p:spPr bwMode="auto">
          <a:xfrm>
            <a:off x="1168174" y="5975737"/>
            <a:ext cx="3505786" cy="801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ПЕРИОД ДЕЯТЕЛЬНОСТИ НА ДАННОМ РЕЖИМЕ НЕ ВКЛЮЧАЕТСЯ В СТРАХОВОЙ ПЕНСИОННЫЙ СТАЖ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" name="Надпись 2"/>
          <p:cNvSpPr txBox="1">
            <a:spLocks noChangeArrowheads="1"/>
          </p:cNvSpPr>
          <p:nvPr/>
        </p:nvSpPr>
        <p:spPr bwMode="auto">
          <a:xfrm>
            <a:off x="1372788" y="771537"/>
            <a:ext cx="3303986" cy="3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883622"/>
            <a:r>
              <a:rPr lang="ru-RU" altLang="ru-RU" sz="25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ОГРАНИЧЕНИЯ</a:t>
            </a:r>
            <a:r>
              <a:rPr lang="ru-RU" altLang="ru-RU" sz="25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  </a:t>
            </a:r>
            <a:endParaRPr lang="ru-RU" altLang="ru-RU" sz="25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25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21" name="Picture 4" descr="Z:\Мои документы\lis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39" y="1521649"/>
            <a:ext cx="427754" cy="453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Надпись 2"/>
          <p:cNvSpPr txBox="1">
            <a:spLocks noChangeArrowheads="1"/>
          </p:cNvSpPr>
          <p:nvPr/>
        </p:nvSpPr>
        <p:spPr bwMode="auto">
          <a:xfrm>
            <a:off x="1089857" y="2135855"/>
            <a:ext cx="3709471" cy="627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РАЗМЕР  ДОХОДА – НЕ БОЛЕЕ 2,4 МЛН. РУБЛЕЙ ЗА КАЛЕНДАРНЫЙ ГОД   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23" name="Picture 4" descr="Z:\Мои документы\lis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103" y="2778132"/>
            <a:ext cx="427754" cy="453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Z:\Мои документы\lis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39" y="2226942"/>
            <a:ext cx="427754" cy="453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Надпись 2"/>
          <p:cNvSpPr txBox="1">
            <a:spLocks noChangeArrowheads="1"/>
          </p:cNvSpPr>
          <p:nvPr/>
        </p:nvSpPr>
        <p:spPr bwMode="auto">
          <a:xfrm>
            <a:off x="1095892" y="2679377"/>
            <a:ext cx="3703435" cy="627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ЗАПРЕЩЕНО ПРИМЕНТЬ</a:t>
            </a:r>
          </a:p>
          <a:p>
            <a:pPr algn="just"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ОДНОВРЕМЕННО С ДРУГИМИ </a:t>
            </a:r>
          </a:p>
          <a:p>
            <a:pPr algn="just"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СПЕЦ. РЕЖИМАМИ   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6" name="Надпись 2"/>
          <p:cNvSpPr txBox="1">
            <a:spLocks noChangeArrowheads="1"/>
          </p:cNvSpPr>
          <p:nvPr/>
        </p:nvSpPr>
        <p:spPr bwMode="auto">
          <a:xfrm>
            <a:off x="1088771" y="3485152"/>
            <a:ext cx="3631152" cy="627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ЗАПРЕЩЕНО ОСУЩЕСТВЛЯТЬ ПЕРЕПРОДАЖУ ТОВАРОВ (ИСКЛ. РОЗНИЧНАЯ ТОРГОВЛЯ)  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27" name="Picture 4" descr="Z:\Мои документы\lis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362" y="4981323"/>
            <a:ext cx="427754" cy="453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Надпись 2"/>
          <p:cNvSpPr txBox="1">
            <a:spLocks noChangeArrowheads="1"/>
          </p:cNvSpPr>
          <p:nvPr/>
        </p:nvSpPr>
        <p:spPr bwMode="auto">
          <a:xfrm>
            <a:off x="5477788" y="3141752"/>
            <a:ext cx="3505786" cy="588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РЕГИСТРАЦИЯ ЧЕРЕЗ ПРИЛОЖЕНИЕ, ОТСУТСТВУЕТ НЕОБХОДИМОСТЬ ПОСЕЩАТЬ НАЛОГОВУЮ ИНСПЕКЦИЮ 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39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8537" y="3459277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Надпись 2"/>
          <p:cNvSpPr txBox="1">
            <a:spLocks noChangeArrowheads="1"/>
          </p:cNvSpPr>
          <p:nvPr/>
        </p:nvSpPr>
        <p:spPr bwMode="auto">
          <a:xfrm>
            <a:off x="5482794" y="4221687"/>
            <a:ext cx="3505786" cy="588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ОТСУТСТВУЕТ ОБЯЗАННОСТЬ ПО ПРИМЕНЕНИЮ ККТ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41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9295" y="4318024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Надпись 2"/>
          <p:cNvSpPr txBox="1">
            <a:spLocks noChangeArrowheads="1"/>
          </p:cNvSpPr>
          <p:nvPr/>
        </p:nvSpPr>
        <p:spPr bwMode="auto">
          <a:xfrm>
            <a:off x="5484302" y="4840384"/>
            <a:ext cx="3505786" cy="588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ОТСУТСТВУЕТ ОБЯЗАННОСТЬ УПЛАЧИВАТЬ СТРАХОВЫЕ ВЗНОСЫ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43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898" y="4922775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Надпись 2"/>
          <p:cNvSpPr txBox="1">
            <a:spLocks noChangeArrowheads="1"/>
          </p:cNvSpPr>
          <p:nvPr/>
        </p:nvSpPr>
        <p:spPr bwMode="auto">
          <a:xfrm>
            <a:off x="1081116" y="4242127"/>
            <a:ext cx="3563270" cy="627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ЗАПРЕЩЕНО ИМЕТЬ НАЕМНЫХ РАБОТНИКОВ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47" name="Picture 4" descr="Z:\Мои документы\lis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363" y="3623984"/>
            <a:ext cx="427754" cy="453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Надпись 2"/>
          <p:cNvSpPr txBox="1">
            <a:spLocks noChangeArrowheads="1"/>
          </p:cNvSpPr>
          <p:nvPr/>
        </p:nvSpPr>
        <p:spPr bwMode="auto">
          <a:xfrm>
            <a:off x="1042809" y="4811415"/>
            <a:ext cx="3631152" cy="627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ЗАПРЕЩЕНО ПРИМЕНЯТЬ РЕЖИМ ПРИ ОСУЩЕСТВЛЯЕНИИ ДЕЯТЕЛЬНОСТИ В ИНТЕРЕСАХ ДРУГИХ ЛИЦ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49" name="Picture 4" descr="Z:\Мои документы\lis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362" y="4279714"/>
            <a:ext cx="427754" cy="453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Надпись 2"/>
          <p:cNvSpPr txBox="1">
            <a:spLocks noChangeArrowheads="1"/>
          </p:cNvSpPr>
          <p:nvPr/>
        </p:nvSpPr>
        <p:spPr bwMode="auto">
          <a:xfrm>
            <a:off x="5470330" y="5997234"/>
            <a:ext cx="2853753" cy="801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83622"/>
            <a:r>
              <a:rPr lang="ru-RU" altLang="ru-RU" sz="16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ПРИ ИСЧИСЛЕНИИ НЕ УЧИТЫВАЮТСЯ РАСХОДЫ</a:t>
            </a:r>
            <a:endParaRPr lang="ru-RU" altLang="ru-RU" sz="16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6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52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8536" y="6151167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154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5E1D0A-1208-4860-BC6E-65E9F5587BA5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17885" t="11400" r="21362" b="4921"/>
          <a:stretch/>
        </p:blipFill>
        <p:spPr>
          <a:xfrm>
            <a:off x="323528" y="188640"/>
            <a:ext cx="8208912" cy="633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752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7995149"/>
              </p:ext>
            </p:extLst>
          </p:nvPr>
        </p:nvGraphicFramePr>
        <p:xfrm>
          <a:off x="457200" y="692696"/>
          <a:ext cx="8291264" cy="5433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1520" y="332656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Налоговые режимы для юридических лиц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1676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500" tmFilter="0, 0; .2, .5; .8, .5; 1, 0"/>
                                        <p:tgtEl>
                                          <p:spTgt spid="6">
                                            <p:graphicEl>
                                              <a:dgm id="{9EC9A680-D117-4DC8-AC9B-F6B39F2F0B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750" autoRev="1" fill="hold"/>
                                        <p:tgtEl>
                                          <p:spTgt spid="6">
                                            <p:graphicEl>
                                              <a:dgm id="{9EC9A680-D117-4DC8-AC9B-F6B39F2F0B20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500" tmFilter="0, 0; .2, .5; .8, .5; 1, 0"/>
                                        <p:tgtEl>
                                          <p:spTgt spid="6">
                                            <p:graphicEl>
                                              <a:dgm id="{062CB5A2-82EA-44D9-9310-4FB1B7A7C3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50" autoRev="1" fill="hold"/>
                                        <p:tgtEl>
                                          <p:spTgt spid="6">
                                            <p:graphicEl>
                                              <a:dgm id="{062CB5A2-82EA-44D9-9310-4FB1B7A7C3F5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500" tmFilter="0, 0; .2, .5; .8, .5; 1, 0"/>
                                        <p:tgtEl>
                                          <p:spTgt spid="6">
                                            <p:graphicEl>
                                              <a:dgm id="{E1E4BF8C-31D4-40F2-8157-94412E6822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50" autoRev="1" fill="hold"/>
                                        <p:tgtEl>
                                          <p:spTgt spid="6">
                                            <p:graphicEl>
                                              <a:dgm id="{E1E4BF8C-31D4-40F2-8157-94412E682246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500" tmFilter="0, 0; .2, .5; .8, .5; 1, 0"/>
                                        <p:tgtEl>
                                          <p:spTgt spid="6">
                                            <p:graphicEl>
                                              <a:dgm id="{E39DFDA5-E493-4ADB-A021-9A6DCC8D72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50" autoRev="1" fill="hold"/>
                                        <p:tgtEl>
                                          <p:spTgt spid="6">
                                            <p:graphicEl>
                                              <a:dgm id="{E39DFDA5-E493-4ADB-A021-9A6DCC8D72E2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500" tmFilter="0, 0; .2, .5; .8, .5; 1, 0"/>
                                        <p:tgtEl>
                                          <p:spTgt spid="6">
                                            <p:graphicEl>
                                              <a:dgm id="{2C10CE24-5724-4216-920D-0EA97A3952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50" autoRev="1" fill="hold"/>
                                        <p:tgtEl>
                                          <p:spTgt spid="6">
                                            <p:graphicEl>
                                              <a:dgm id="{2C10CE24-5724-4216-920D-0EA97A395217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500" tmFilter="0, 0; .2, .5; .8, .5; 1, 0"/>
                                        <p:tgtEl>
                                          <p:spTgt spid="6">
                                            <p:graphicEl>
                                              <a:dgm id="{E4ED7537-DC7D-44F4-A1AE-8AD1E49315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50" autoRev="1" fill="hold"/>
                                        <p:tgtEl>
                                          <p:spTgt spid="6">
                                            <p:graphicEl>
                                              <a:dgm id="{E4ED7537-DC7D-44F4-A1AE-8AD1E49315CA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500" tmFilter="0, 0; .2, .5; .8, .5; 1, 0"/>
                                        <p:tgtEl>
                                          <p:spTgt spid="6">
                                            <p:graphicEl>
                                              <a:dgm id="{B6E184C2-F8A3-4DEB-B57A-7ED514CEE4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750" autoRev="1" fill="hold"/>
                                        <p:tgtEl>
                                          <p:spTgt spid="6">
                                            <p:graphicEl>
                                              <a:dgm id="{B6E184C2-F8A3-4DEB-B57A-7ED514CEE432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1405405"/>
              </p:ext>
            </p:extLst>
          </p:nvPr>
        </p:nvGraphicFramePr>
        <p:xfrm>
          <a:off x="457200" y="692696"/>
          <a:ext cx="8291264" cy="5433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1520" y="332656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Налоговые режимы для индивидуального предпринимателя</a:t>
            </a:r>
            <a:endParaRPr lang="ru-RU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386270" y="5589240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! Могут также уплачивать физические лица, не регистрируясь в качестве индивидуального предпринимателя</a:t>
            </a:r>
            <a:endParaRPr lang="ru-RU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301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500" tmFilter="0, 0; .2, .5; .8, .5; 1, 0"/>
                                        <p:tgtEl>
                                          <p:spTgt spid="6">
                                            <p:graphicEl>
                                              <a:dgm id="{9EC9A680-D117-4DC8-AC9B-F6B39F2F0B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750" autoRev="1" fill="hold"/>
                                        <p:tgtEl>
                                          <p:spTgt spid="6">
                                            <p:graphicEl>
                                              <a:dgm id="{9EC9A680-D117-4DC8-AC9B-F6B39F2F0B20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500" tmFilter="0, 0; .2, .5; .8, .5; 1, 0"/>
                                        <p:tgtEl>
                                          <p:spTgt spid="6">
                                            <p:graphicEl>
                                              <a:dgm id="{E8D44B6E-D001-4039-BFF8-2D8A002B16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50" autoRev="1" fill="hold"/>
                                        <p:tgtEl>
                                          <p:spTgt spid="6">
                                            <p:graphicEl>
                                              <a:dgm id="{E8D44B6E-D001-4039-BFF8-2D8A002B16C7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500" tmFilter="0, 0; .2, .5; .8, .5; 1, 0"/>
                                        <p:tgtEl>
                                          <p:spTgt spid="6">
                                            <p:graphicEl>
                                              <a:dgm id="{E27362AB-DAB0-4283-BC40-9AA36A0D3C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50" autoRev="1" fill="hold"/>
                                        <p:tgtEl>
                                          <p:spTgt spid="6">
                                            <p:graphicEl>
                                              <a:dgm id="{E27362AB-DAB0-4283-BC40-9AA36A0D3CCA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500" tmFilter="0, 0; .2, .5; .8, .5; 1, 0"/>
                                        <p:tgtEl>
                                          <p:spTgt spid="6">
                                            <p:graphicEl>
                                              <a:dgm id="{4AE5658D-93BA-4190-9D90-2E8FA3AAD2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50" autoRev="1" fill="hold"/>
                                        <p:tgtEl>
                                          <p:spTgt spid="6">
                                            <p:graphicEl>
                                              <a:dgm id="{4AE5658D-93BA-4190-9D90-2E8FA3AAD2E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500" tmFilter="0, 0; .2, .5; .8, .5; 1, 0"/>
                                        <p:tgtEl>
                                          <p:spTgt spid="6">
                                            <p:graphicEl>
                                              <a:dgm id="{8C2063F1-7BED-46C6-A4EE-E9A182D64B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50" autoRev="1" fill="hold"/>
                                        <p:tgtEl>
                                          <p:spTgt spid="6">
                                            <p:graphicEl>
                                              <a:dgm id="{8C2063F1-7BED-46C6-A4EE-E9A182D64B4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500" tmFilter="0, 0; .2, .5; .8, .5; 1, 0"/>
                                        <p:tgtEl>
                                          <p:spTgt spid="6">
                                            <p:graphicEl>
                                              <a:dgm id="{062CB5A2-82EA-44D9-9310-4FB1B7A7C3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50" autoRev="1" fill="hold"/>
                                        <p:tgtEl>
                                          <p:spTgt spid="6">
                                            <p:graphicEl>
                                              <a:dgm id="{062CB5A2-82EA-44D9-9310-4FB1B7A7C3F5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500" tmFilter="0, 0; .2, .5; .8, .5; 1, 0"/>
                                        <p:tgtEl>
                                          <p:spTgt spid="6">
                                            <p:graphicEl>
                                              <a:dgm id="{E1E4BF8C-31D4-40F2-8157-94412E6822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750" autoRev="1" fill="hold"/>
                                        <p:tgtEl>
                                          <p:spTgt spid="6">
                                            <p:graphicEl>
                                              <a:dgm id="{E1E4BF8C-31D4-40F2-8157-94412E682246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500" tmFilter="0, 0; .2, .5; .8, .5; 1, 0"/>
                                        <p:tgtEl>
                                          <p:spTgt spid="6">
                                            <p:graphicEl>
                                              <a:dgm id="{E39DFDA5-E493-4ADB-A021-9A6DCC8D72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750" autoRev="1" fill="hold"/>
                                        <p:tgtEl>
                                          <p:spTgt spid="6">
                                            <p:graphicEl>
                                              <a:dgm id="{E39DFDA5-E493-4ADB-A021-9A6DCC8D72E2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500" tmFilter="0, 0; .2, .5; .8, .5; 1, 0"/>
                                        <p:tgtEl>
                                          <p:spTgt spid="6">
                                            <p:graphicEl>
                                              <a:dgm id="{2C10CE24-5724-4216-920D-0EA97A3952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750" autoRev="1" fill="hold"/>
                                        <p:tgtEl>
                                          <p:spTgt spid="6">
                                            <p:graphicEl>
                                              <a:dgm id="{2C10CE24-5724-4216-920D-0EA97A395217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500" tmFilter="0, 0; .2, .5; .8, .5; 1, 0"/>
                                        <p:tgtEl>
                                          <p:spTgt spid="6">
                                            <p:graphicEl>
                                              <a:dgm id="{E4ED7537-DC7D-44F4-A1AE-8AD1E49315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50" autoRev="1" fill="hold"/>
                                        <p:tgtEl>
                                          <p:spTgt spid="6">
                                            <p:graphicEl>
                                              <a:dgm id="{E4ED7537-DC7D-44F4-A1AE-8AD1E49315CA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500" tmFilter="0, 0; .2, .5; .8, .5; 1, 0"/>
                                        <p:tgtEl>
                                          <p:spTgt spid="6">
                                            <p:graphicEl>
                                              <a:dgm id="{B6E184C2-F8A3-4DEB-B57A-7ED514CEE4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750" autoRev="1" fill="hold"/>
                                        <p:tgtEl>
                                          <p:spTgt spid="6">
                                            <p:graphicEl>
                                              <a:dgm id="{B6E184C2-F8A3-4DEB-B57A-7ED514CEE432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36986" y="0"/>
            <a:ext cx="8352927" cy="979659"/>
          </a:xfrm>
        </p:spPr>
        <p:txBody>
          <a:bodyPr>
            <a:normAutofit/>
          </a:bodyPr>
          <a:lstStyle/>
          <a:p>
            <a:pPr algn="ctr"/>
            <a:r>
              <a:rPr lang="ru-RU" sz="2600" b="1" dirty="0" smtClean="0">
                <a:solidFill>
                  <a:srgbClr val="002060"/>
                </a:solidFill>
              </a:rPr>
              <a:t>Общий режим налогообложения (</a:t>
            </a:r>
            <a:r>
              <a:rPr lang="ru-RU" sz="2600" b="1" dirty="0">
                <a:solidFill>
                  <a:srgbClr val="002060"/>
                </a:solidFill>
              </a:rPr>
              <a:t>ОСНО)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324084" y="6041425"/>
            <a:ext cx="619711" cy="631834"/>
          </a:xfrm>
          <a:prstGeom prst="rect">
            <a:avLst/>
          </a:prstGeom>
        </p:spPr>
        <p:txBody>
          <a:bodyPr lIns="91424" tIns="45712" rIns="91424" bIns="45712"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6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Надпись 2"/>
          <p:cNvSpPr txBox="1">
            <a:spLocks noChangeArrowheads="1"/>
          </p:cNvSpPr>
          <p:nvPr/>
        </p:nvSpPr>
        <p:spPr bwMode="auto">
          <a:xfrm>
            <a:off x="1246756" y="1347703"/>
            <a:ext cx="3303986" cy="627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ПРИМЕНЯЕТСЯ ПО УМОЛЧАНИЮ К НАЛОГОПЛАТЕЛЬЩИКАМ НЕ ПЕРЕШЕДШИМ НА СПЕЦИАЛЬНЫЕ НАЛОГОВЫЕ РЕЖИМЫ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" name="Надпись 2"/>
          <p:cNvSpPr txBox="1">
            <a:spLocks noChangeArrowheads="1"/>
          </p:cNvSpPr>
          <p:nvPr/>
        </p:nvSpPr>
        <p:spPr bwMode="auto">
          <a:xfrm>
            <a:off x="5190885" y="935850"/>
            <a:ext cx="3303986" cy="3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883622"/>
            <a:r>
              <a:rPr lang="ru-RU" altLang="ru-RU" sz="25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ПРЕИМУЩЕСТВА</a:t>
            </a:r>
            <a:r>
              <a:rPr lang="ru-RU" altLang="ru-RU" sz="25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  </a:t>
            </a:r>
            <a:endParaRPr lang="ru-RU" altLang="ru-RU" sz="25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25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15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507" y="1428578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Надпись 2"/>
          <p:cNvSpPr txBox="1">
            <a:spLocks noChangeArrowheads="1"/>
          </p:cNvSpPr>
          <p:nvPr/>
        </p:nvSpPr>
        <p:spPr bwMode="auto">
          <a:xfrm>
            <a:off x="5460498" y="1428578"/>
            <a:ext cx="3505786" cy="588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ОТСУТСТУЮТ ОГРАНИЧЕНИЯ ПО ВИДАМ ДЕЯТЕЛЬНОСТИ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" name="Надпись 2"/>
          <p:cNvSpPr txBox="1">
            <a:spLocks noChangeArrowheads="1"/>
          </p:cNvSpPr>
          <p:nvPr/>
        </p:nvSpPr>
        <p:spPr bwMode="auto">
          <a:xfrm>
            <a:off x="5178010" y="3189166"/>
            <a:ext cx="3303986" cy="3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883622"/>
            <a:r>
              <a:rPr lang="ru-RU" altLang="ru-RU" sz="25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НЕДОСТАТКИ</a:t>
            </a:r>
            <a:r>
              <a:rPr lang="ru-RU" altLang="ru-RU" sz="25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  </a:t>
            </a:r>
            <a:endParaRPr lang="ru-RU" altLang="ru-RU" sz="25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25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18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178" y="3736719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Надпись 2"/>
          <p:cNvSpPr txBox="1">
            <a:spLocks noChangeArrowheads="1"/>
          </p:cNvSpPr>
          <p:nvPr/>
        </p:nvSpPr>
        <p:spPr bwMode="auto">
          <a:xfrm>
            <a:off x="5418429" y="3719462"/>
            <a:ext cx="3505786" cy="801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ВЫСОКАЯ НАЛОГОВАЯ НАГРУЗКА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" name="Надпись 2"/>
          <p:cNvSpPr txBox="1">
            <a:spLocks noChangeArrowheads="1"/>
          </p:cNvSpPr>
          <p:nvPr/>
        </p:nvSpPr>
        <p:spPr bwMode="auto">
          <a:xfrm>
            <a:off x="1427458" y="975179"/>
            <a:ext cx="3303986" cy="3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883622"/>
            <a:r>
              <a:rPr lang="ru-RU" altLang="ru-RU" sz="25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ОГРАНИЧЕНИЯ</a:t>
            </a:r>
            <a:r>
              <a:rPr lang="ru-RU" altLang="ru-RU" sz="25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  </a:t>
            </a:r>
            <a:endParaRPr lang="ru-RU" altLang="ru-RU" sz="25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25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21" name="Picture 4" descr="Z:\Мои документы\lis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774" y="1532597"/>
            <a:ext cx="427754" cy="453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Надпись 2"/>
          <p:cNvSpPr txBox="1">
            <a:spLocks noChangeArrowheads="1"/>
          </p:cNvSpPr>
          <p:nvPr/>
        </p:nvSpPr>
        <p:spPr bwMode="auto">
          <a:xfrm>
            <a:off x="1309464" y="2551242"/>
            <a:ext cx="3303986" cy="627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БЕЗАЛЬТЕРНАТИВНЫЙ ВАРИАНТ ДЛЯ НЕ СООТВЕТСТВУЮЩИХ ОГРАНИЧЕНИЯМ СПЕЦИАЛЬНЫХ НАЛОГОВЫХ РЕЖИМОВ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23" name="Picture 4" descr="Z:\Мои документы\lis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786" y="2697000"/>
            <a:ext cx="427754" cy="453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Надпись 2"/>
          <p:cNvSpPr txBox="1">
            <a:spLocks noChangeArrowheads="1"/>
          </p:cNvSpPr>
          <p:nvPr/>
        </p:nvSpPr>
        <p:spPr bwMode="auto">
          <a:xfrm>
            <a:off x="5421424" y="5087374"/>
            <a:ext cx="2853753" cy="801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ТРЕБУЕТ ВЕДЕНИЕ УЧЕТА ДОХОДОВ И РАСХОДОВ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52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1260" y="5040311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Надпись 2"/>
          <p:cNvSpPr txBox="1">
            <a:spLocks noChangeArrowheads="1"/>
          </p:cNvSpPr>
          <p:nvPr/>
        </p:nvSpPr>
        <p:spPr bwMode="auto">
          <a:xfrm>
            <a:off x="5460498" y="2168994"/>
            <a:ext cx="3505786" cy="588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ПОЗВОЛЯЕТ В НАИБОЛЬШЕЙ СТЕПЕНИ УЧЕСТЬ ПОНЕСЕННЫЕ РАСХОДЫ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34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507" y="2230390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3" descr="Z:\Мои документы\success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507" y="4435574"/>
            <a:ext cx="439251" cy="46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Надпись 2"/>
          <p:cNvSpPr txBox="1">
            <a:spLocks noChangeArrowheads="1"/>
          </p:cNvSpPr>
          <p:nvPr/>
        </p:nvSpPr>
        <p:spPr bwMode="auto">
          <a:xfrm>
            <a:off x="5466237" y="4348461"/>
            <a:ext cx="3505786" cy="801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83622"/>
            <a:r>
              <a:rPr lang="ru-RU" altLang="ru-RU" sz="1700" b="1" dirty="0">
                <a:solidFill>
                  <a:srgbClr val="365F91"/>
                </a:solidFill>
                <a:latin typeface="Arial Narrow" pitchFamily="34" charset="0"/>
                <a:cs typeface="Times New Roman" pitchFamily="18" charset="0"/>
              </a:rPr>
              <a:t>ЗНАЧИТЕЛЬНЫЙ ОБЪЕМ НАЛОГОВОЙ ОТЧЕТНОСТИ</a:t>
            </a: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defTabSz="883622">
              <a:lnSpc>
                <a:spcPct val="115000"/>
              </a:lnSpc>
              <a:spcAft>
                <a:spcPts val="967"/>
              </a:spcAft>
            </a:pPr>
            <a:endParaRPr lang="ru-RU" altLang="ru-RU" sz="17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22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Налоги, уплачиваемые индивидуальным предпринимателем (по общей системе налогообложения)</a:t>
            </a:r>
            <a:endParaRPr lang="ru-RU" sz="2400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4038029"/>
              </p:ext>
            </p:extLst>
          </p:nvPr>
        </p:nvGraphicFramePr>
        <p:xfrm>
          <a:off x="179512" y="1052736"/>
          <a:ext cx="8856984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3409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Налоги, уплачиваемые юридическим лицом (по общей системе налогообложения)</a:t>
            </a:r>
            <a:endParaRPr lang="ru-RU" sz="2400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9207550"/>
              </p:ext>
            </p:extLst>
          </p:nvPr>
        </p:nvGraphicFramePr>
        <p:xfrm>
          <a:off x="179512" y="1052736"/>
          <a:ext cx="8856984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585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27839" cy="4571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Налоговые ставки по специальным налоговым режимам</a:t>
            </a:r>
            <a:endParaRPr lang="ru-RU" sz="2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ED4219-446A-426A-A009-3E54DEF22817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346405"/>
              </p:ext>
            </p:extLst>
          </p:nvPr>
        </p:nvGraphicFramePr>
        <p:xfrm>
          <a:off x="179512" y="692696"/>
          <a:ext cx="8784976" cy="5578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9793"/>
                <a:gridCol w="2292734"/>
                <a:gridCol w="1221255"/>
                <a:gridCol w="1515050"/>
                <a:gridCol w="1296144"/>
              </a:tblGrid>
              <a:tr h="805528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Режим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Объект налогообложения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Основные ставки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Возможность снижения ставки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каникулы (ставка 0%)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</a:tr>
              <a:tr h="552902">
                <a:tc rowSpan="2"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Упрощенная система налогообложения</a:t>
                      </a:r>
                      <a:endParaRPr lang="ru-RU" sz="1500" dirty="0">
                        <a:solidFill>
                          <a:srgbClr val="005AA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lang="ru-RU" sz="1500" dirty="0">
                        <a:solidFill>
                          <a:srgbClr val="005AA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6%</a:t>
                      </a:r>
                      <a:endParaRPr lang="ru-RU" sz="1500" dirty="0">
                        <a:solidFill>
                          <a:srgbClr val="005AA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</a:p>
                    <a:p>
                      <a:pPr algn="ctr"/>
                      <a:r>
                        <a:rPr lang="ru-RU" sz="15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 1%</a:t>
                      </a:r>
                      <a:endParaRPr lang="ru-RU" sz="15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lang="ru-RU" sz="15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</a:tr>
              <a:tr h="660904">
                <a:tc vMerge="1">
                  <a:txBody>
                    <a:bodyPr/>
                    <a:lstStyle/>
                    <a:p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доходы, уменьшенные на величину расходов</a:t>
                      </a:r>
                      <a:endParaRPr lang="ru-RU" sz="1500" dirty="0">
                        <a:solidFill>
                          <a:srgbClr val="005AA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15%</a:t>
                      </a:r>
                      <a:endParaRPr lang="ru-RU" sz="1500" dirty="0">
                        <a:solidFill>
                          <a:srgbClr val="005AA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</a:p>
                    <a:p>
                      <a:pPr algn="ctr"/>
                      <a:r>
                        <a:rPr lang="ru-RU" sz="15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 5%</a:t>
                      </a: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pPr marL="0" marR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</a:p>
                  </a:txBody>
                  <a:tcPr marL="78191" marR="78191" marT="41468" marB="41468"/>
                </a:tc>
              </a:tr>
              <a:tr h="787885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</a:t>
                      </a:r>
                      <a:r>
                        <a:rPr lang="ru-RU" sz="1500" baseline="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налог</a:t>
                      </a:r>
                      <a:endParaRPr lang="ru-RU" sz="1500" dirty="0" smtClean="0">
                        <a:solidFill>
                          <a:srgbClr val="005AA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доходы, уменьшенные на величину расходов</a:t>
                      </a: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6%</a:t>
                      </a:r>
                      <a:endParaRPr lang="ru-RU" sz="1500" dirty="0">
                        <a:solidFill>
                          <a:srgbClr val="005AA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</a:p>
                    <a:p>
                      <a:pPr algn="ctr"/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 0%</a:t>
                      </a:r>
                      <a:endParaRPr lang="ru-RU" sz="1500" dirty="0">
                        <a:solidFill>
                          <a:srgbClr val="005AA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500" dirty="0">
                        <a:solidFill>
                          <a:srgbClr val="005AA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</a:tr>
              <a:tr h="552902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Патентная система</a:t>
                      </a:r>
                      <a:r>
                        <a:rPr lang="ru-RU" sz="1500" baseline="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налогообложения</a:t>
                      </a:r>
                      <a:endParaRPr lang="ru-RU" sz="1500" dirty="0">
                        <a:solidFill>
                          <a:srgbClr val="005AA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потенциально возможный доход</a:t>
                      </a:r>
                      <a:endParaRPr lang="ru-RU" sz="1500" dirty="0">
                        <a:solidFill>
                          <a:srgbClr val="005AA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6%</a:t>
                      </a:r>
                      <a:endParaRPr lang="ru-RU" sz="1500" dirty="0">
                        <a:solidFill>
                          <a:srgbClr val="005AA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500" dirty="0">
                        <a:solidFill>
                          <a:srgbClr val="005AA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pPr marL="0" marR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</a:p>
                  </a:txBody>
                  <a:tcPr marL="78191" marR="78191" marT="41468" marB="41468"/>
                </a:tc>
              </a:tr>
              <a:tr h="552902">
                <a:tc rowSpan="2"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Налог на профессиональный доход</a:t>
                      </a:r>
                      <a:endParaRPr lang="ru-RU" sz="1500" dirty="0">
                        <a:solidFill>
                          <a:srgbClr val="005AA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r>
                        <a:rPr lang="ru-RU" sz="1500" baseline="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 физических лиц</a:t>
                      </a:r>
                      <a:endParaRPr lang="ru-RU" sz="1500" dirty="0">
                        <a:solidFill>
                          <a:srgbClr val="005AA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4%</a:t>
                      </a:r>
                      <a:endParaRPr lang="ru-RU" sz="1500" dirty="0">
                        <a:solidFill>
                          <a:srgbClr val="005AA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500" dirty="0">
                        <a:solidFill>
                          <a:srgbClr val="005AA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500" dirty="0">
                        <a:solidFill>
                          <a:srgbClr val="005AA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</a:tr>
              <a:tr h="787885">
                <a:tc vMerge="1">
                  <a:txBody>
                    <a:bodyPr/>
                    <a:lstStyle/>
                    <a:p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 от юридических лиц и ИП</a:t>
                      </a:r>
                      <a:endParaRPr lang="ru-RU" sz="1500" dirty="0">
                        <a:solidFill>
                          <a:srgbClr val="005AA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6%</a:t>
                      </a:r>
                      <a:endParaRPr lang="ru-RU" sz="1500" dirty="0">
                        <a:solidFill>
                          <a:srgbClr val="005AA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500" dirty="0">
                        <a:solidFill>
                          <a:srgbClr val="005AA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500" dirty="0">
                        <a:solidFill>
                          <a:srgbClr val="005AA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</a:tr>
              <a:tr h="325046">
                <a:tc rowSpan="2"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Автоматизированная</a:t>
                      </a:r>
                      <a:r>
                        <a:rPr lang="ru-RU" sz="1500" baseline="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упрощенная система налогообложения</a:t>
                      </a:r>
                      <a:endParaRPr lang="ru-RU" sz="1500" dirty="0" smtClean="0">
                        <a:solidFill>
                          <a:srgbClr val="005AA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lang="ru-RU" sz="1500" dirty="0">
                        <a:solidFill>
                          <a:srgbClr val="005AA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8%</a:t>
                      </a:r>
                      <a:endParaRPr lang="ru-RU" sz="1500" dirty="0">
                        <a:solidFill>
                          <a:srgbClr val="005AA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500" dirty="0">
                        <a:solidFill>
                          <a:srgbClr val="005AA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500" dirty="0">
                        <a:solidFill>
                          <a:srgbClr val="005AA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</a:tr>
              <a:tr h="552902">
                <a:tc vMerge="1"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доходы, уменьшенные на величину расходов</a:t>
                      </a:r>
                      <a:endParaRPr lang="ru-RU" sz="1500" dirty="0">
                        <a:solidFill>
                          <a:srgbClr val="005AA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  <a:endParaRPr lang="ru-RU" sz="1500" dirty="0">
                        <a:solidFill>
                          <a:srgbClr val="005AA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500" dirty="0">
                        <a:solidFill>
                          <a:srgbClr val="005AA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5AA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500" dirty="0">
                        <a:solidFill>
                          <a:srgbClr val="005AA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191" marR="78191" marT="41468" marB="4146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27197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</TotalTime>
  <Words>2227</Words>
  <Application>Microsoft Office PowerPoint</Application>
  <PresentationFormat>Экран (4:3)</PresentationFormat>
  <Paragraphs>333</Paragraphs>
  <Slides>29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Особенности применения специальных налоговых режимов субъектами МСП (ставки, льготы, уведомления об исчисленных суммах)</vt:lpstr>
      <vt:lpstr>Презентация PowerPoint</vt:lpstr>
      <vt:lpstr>Презентация PowerPoint</vt:lpstr>
      <vt:lpstr>Презентация PowerPoint</vt:lpstr>
      <vt:lpstr>Презентация PowerPoint</vt:lpstr>
      <vt:lpstr>Общий режим налогообложения (ОСНО)</vt:lpstr>
      <vt:lpstr>Налоги, уплачиваемые индивидуальным предпринимателем (по общей системе налогообложения)</vt:lpstr>
      <vt:lpstr>Налоги, уплачиваемые юридическим лицом (по общей системе налогообложения)</vt:lpstr>
      <vt:lpstr>Налоговые ставки по специальным налоговым режимам</vt:lpstr>
      <vt:lpstr>Патентная система налогообложения (ПСН)</vt:lpstr>
      <vt:lpstr>Презентация PowerPoint</vt:lpstr>
      <vt:lpstr>Налоговый калькулятор – расчет стоимости патента</vt:lpstr>
      <vt:lpstr>Упрощенная система налогообложения (УСН)</vt:lpstr>
      <vt:lpstr>Презентация PowerPoint</vt:lpstr>
      <vt:lpstr>Ставки для плательщиков УСН</vt:lpstr>
      <vt:lpstr>Ставки для плательщиков УСН</vt:lpstr>
      <vt:lpstr>Пониженные ставки по УСН  (объект налогообложения доходы)</vt:lpstr>
      <vt:lpstr>Пониженные ставки по УСН  (объект налогообложения доходы)</vt:lpstr>
      <vt:lpstr>Пониженные ставки по УСН  (объект налогообложения доходы)</vt:lpstr>
      <vt:lpstr>Пониженные ставки по УСН  (объект налогообложения доходы)</vt:lpstr>
      <vt:lpstr>Порядок применения пониженных ставок по УСН  (по видам деятельности)</vt:lpstr>
      <vt:lpstr>Для вновь зарегистрированных ИП</vt:lpstr>
      <vt:lpstr>Условия применения ставки 0%:</vt:lpstr>
      <vt:lpstr>Презентация PowerPoint</vt:lpstr>
      <vt:lpstr>Презентация PowerPoint</vt:lpstr>
      <vt:lpstr>Единый сельскохозяйственный налог (ЕСХН)</vt:lpstr>
      <vt:lpstr>Презентация PowerPoint</vt:lpstr>
      <vt:lpstr>Презентация PowerPoint</vt:lpstr>
      <vt:lpstr>Налог на профессиональный доход (НПД)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Антипина Наталья Геннадьевна</dc:creator>
  <cp:lastModifiedBy>Антипина Наталья Геннадьевна</cp:lastModifiedBy>
  <cp:revision>26</cp:revision>
  <dcterms:created xsi:type="dcterms:W3CDTF">2022-10-12T07:43:11Z</dcterms:created>
  <dcterms:modified xsi:type="dcterms:W3CDTF">2023-09-27T10:50:01Z</dcterms:modified>
</cp:coreProperties>
</file>