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  <p:sldMasterId id="2147483915" r:id="rId3"/>
  </p:sldMasterIdLst>
  <p:notesMasterIdLst>
    <p:notesMasterId r:id="rId12"/>
  </p:notesMasterIdLst>
  <p:handoutMasterIdLst>
    <p:handoutMasterId r:id="rId13"/>
  </p:handoutMasterIdLst>
  <p:sldIdLst>
    <p:sldId id="2063" r:id="rId4"/>
    <p:sldId id="2058" r:id="rId5"/>
    <p:sldId id="2036" r:id="rId6"/>
    <p:sldId id="2062" r:id="rId7"/>
    <p:sldId id="2064" r:id="rId8"/>
    <p:sldId id="2065" r:id="rId9"/>
    <p:sldId id="2061" r:id="rId10"/>
    <p:sldId id="2067" r:id="rId11"/>
  </p:sldIdLst>
  <p:sldSz cx="12192000" cy="6858000"/>
  <p:notesSz cx="6858000" cy="9926638"/>
  <p:embeddedFontLs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Open Sans Light" panose="020B0604020202020204" charset="0"/>
      <p:regular r:id="rId24"/>
      <p:bold r:id="rId25"/>
      <p:italic r:id="rId26"/>
      <p:boldItalic r:id="rId27"/>
    </p:embeddedFon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Roboto Condensed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CB"/>
    <a:srgbClr val="E8F7FC"/>
    <a:srgbClr val="C4EAF8"/>
    <a:srgbClr val="009ADA"/>
    <a:srgbClr val="00A6E6"/>
    <a:srgbClr val="00B0F0"/>
    <a:srgbClr val="0086F6"/>
    <a:srgbClr val="F2F2F2"/>
    <a:srgbClr val="0990FF"/>
    <a:srgbClr val="008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724" autoAdjust="0"/>
  </p:normalViewPr>
  <p:slideViewPr>
    <p:cSldViewPr snapToObjects="1">
      <p:cViewPr varScale="1">
        <p:scale>
          <a:sx n="117" d="100"/>
          <a:sy n="117" d="100"/>
        </p:scale>
        <p:origin x="-342" y="-102"/>
      </p:cViewPr>
      <p:guideLst>
        <p:guide orient="horz" pos="2160"/>
        <p:guide pos="2275"/>
        <p:guide pos="75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6993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0850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9E22B-BF30-41F2-ACA8-767A45C6254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-0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40" y="1441"/>
            <a:ext cx="12190560" cy="685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363696"/>
            <a:ext cx="10363200" cy="1470025"/>
          </a:xfrm>
        </p:spPr>
        <p:txBody>
          <a:bodyPr>
            <a:normAutofit/>
          </a:bodyPr>
          <a:lstStyle>
            <a:lvl1pPr>
              <a:defRPr sz="5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4865835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900" b="0">
                <a:solidFill>
                  <a:schemeClr val="bg1"/>
                </a:solidFill>
                <a:latin typeface="+mj-lt"/>
              </a:defRPr>
            </a:lvl1pPr>
            <a:lvl2pPr marL="47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20610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40" y="1441"/>
            <a:ext cx="12190560" cy="68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1476" y="5127302"/>
            <a:ext cx="1232446" cy="3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86" tIns="41444" rIns="82886" bIns="41444"/>
          <a:lstStyle/>
          <a:p>
            <a:pPr defTabSz="945614">
              <a:defRPr/>
            </a:pPr>
            <a:endParaRPr lang="ru-RU" sz="19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55" y="1606878"/>
            <a:ext cx="9760918" cy="4829253"/>
          </a:xfrm>
        </p:spPr>
        <p:txBody>
          <a:bodyPr/>
          <a:lstStyle>
            <a:lvl1pPr marL="329577" indent="0">
              <a:buFontTx/>
              <a:buNone/>
              <a:defRPr b="1">
                <a:latin typeface="+mj-lt"/>
              </a:defRPr>
            </a:lvl1pPr>
            <a:lvl2pPr marL="326697" indent="2879">
              <a:defRPr>
                <a:latin typeface="+mj-lt"/>
              </a:defRPr>
            </a:lvl2pPr>
            <a:lvl3pPr marL="569921" indent="-236028">
              <a:tabLst/>
              <a:defRPr>
                <a:latin typeface="+mj-lt"/>
              </a:defRPr>
            </a:lvl3pPr>
            <a:lvl4pPr marL="0" indent="326697">
              <a:lnSpc>
                <a:spcPts val="1632"/>
              </a:lnSpc>
              <a:spcBef>
                <a:spcPts val="363"/>
              </a:spcBef>
              <a:defRPr>
                <a:latin typeface="+mj-lt"/>
              </a:defRPr>
            </a:lvl4pPr>
            <a:lvl5pPr>
              <a:lnSpc>
                <a:spcPts val="1632"/>
              </a:lnSpc>
              <a:spcBef>
                <a:spcPts val="363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96848" y="501076"/>
            <a:ext cx="9782922" cy="1105803"/>
          </a:xfrm>
        </p:spPr>
        <p:txBody>
          <a:bodyPr/>
          <a:lstStyle>
            <a:lvl1pPr marL="0" marR="0" indent="0" defTabSz="94561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9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90FC06-8802-42B7-A49A-60510B473AC7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73168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4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561" cy="68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55" y="1606878"/>
            <a:ext cx="9760918" cy="4829253"/>
          </a:xfrm>
        </p:spPr>
        <p:txBody>
          <a:bodyPr/>
          <a:lstStyle>
            <a:lvl1pPr marL="329577" indent="0">
              <a:buFontTx/>
              <a:buNone/>
              <a:defRPr b="1">
                <a:latin typeface="+mj-lt"/>
              </a:defRPr>
            </a:lvl1pPr>
            <a:lvl2pPr marL="329577" indent="0">
              <a:defRPr>
                <a:latin typeface="+mj-lt"/>
              </a:defRPr>
            </a:lvl2pPr>
            <a:lvl3pPr marL="569921" indent="-236028">
              <a:defRPr>
                <a:latin typeface="+mj-lt"/>
              </a:defRPr>
            </a:lvl3pPr>
            <a:lvl4pPr marL="0" indent="326697">
              <a:defRPr>
                <a:latin typeface="+mj-lt"/>
              </a:defRPr>
            </a:lvl4pPr>
            <a:lvl5pPr marL="1301032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5902" y="501076"/>
            <a:ext cx="9783868" cy="1105803"/>
          </a:xfrm>
        </p:spPr>
        <p:txBody>
          <a:bodyPr/>
          <a:lstStyle>
            <a:lvl1pPr marL="0" marR="0" indent="0" defTabSz="94561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9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8A5981-D5A5-48A8-8E28-61782A2E7146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74857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561" cy="685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55" y="1012506"/>
            <a:ext cx="9760918" cy="202463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6855" y="3429720"/>
            <a:ext cx="9760918" cy="3006404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28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184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912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640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368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096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7824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8EE3CA-FA4C-48B7-A14A-DC012BB41993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80518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40" y="1441"/>
            <a:ext cx="12190560" cy="68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48" y="501068"/>
            <a:ext cx="9782922" cy="1105804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96849" y="1606871"/>
            <a:ext cx="4827685" cy="46957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9912" y="1606871"/>
            <a:ext cx="4859863" cy="46957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6FD590-750A-4CC0-9E7E-84E25BED138A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88680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52" y="501067"/>
            <a:ext cx="10485554" cy="110580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6854" y="1606871"/>
            <a:ext cx="4899670" cy="5680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72807" indent="0">
              <a:buNone/>
              <a:defRPr sz="2100" b="1"/>
            </a:lvl2pPr>
            <a:lvl3pPr marL="945614" indent="0">
              <a:buNone/>
              <a:defRPr sz="1900" b="1"/>
            </a:lvl3pPr>
            <a:lvl4pPr marL="1418421" indent="0">
              <a:buNone/>
              <a:defRPr sz="1600" b="1"/>
            </a:lvl4pPr>
            <a:lvl5pPr marL="1891227" indent="0">
              <a:buNone/>
              <a:defRPr sz="1600" b="1"/>
            </a:lvl5pPr>
            <a:lvl6pPr marL="2364033" indent="0">
              <a:buNone/>
              <a:defRPr sz="1600" b="1"/>
            </a:lvl6pPr>
            <a:lvl7pPr marL="2836841" indent="0">
              <a:buNone/>
              <a:defRPr sz="1600" b="1"/>
            </a:lvl7pPr>
            <a:lvl8pPr marL="3309648" indent="0">
              <a:buNone/>
              <a:defRPr sz="1600" b="1"/>
            </a:lvl8pPr>
            <a:lvl9pPr marL="3782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96854" y="2174876"/>
            <a:ext cx="4899670" cy="426124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6004" y="1606871"/>
            <a:ext cx="4783767" cy="5680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72807" indent="0">
              <a:buNone/>
              <a:defRPr sz="2100" b="1"/>
            </a:lvl2pPr>
            <a:lvl3pPr marL="945614" indent="0">
              <a:buNone/>
              <a:defRPr sz="1900" b="1"/>
            </a:lvl3pPr>
            <a:lvl4pPr marL="1418421" indent="0">
              <a:buNone/>
              <a:defRPr sz="1600" b="1"/>
            </a:lvl4pPr>
            <a:lvl5pPr marL="1891227" indent="0">
              <a:buNone/>
              <a:defRPr sz="1600" b="1"/>
            </a:lvl5pPr>
            <a:lvl6pPr marL="2364033" indent="0">
              <a:buNone/>
              <a:defRPr sz="1600" b="1"/>
            </a:lvl6pPr>
            <a:lvl7pPr marL="2836841" indent="0">
              <a:buNone/>
              <a:defRPr sz="1600" b="1"/>
            </a:lvl7pPr>
            <a:lvl8pPr marL="3309648" indent="0">
              <a:buNone/>
              <a:defRPr sz="1600" b="1"/>
            </a:lvl8pPr>
            <a:lvl9pPr marL="3782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96004" y="2188098"/>
            <a:ext cx="4783767" cy="42480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1246-C6F1-432D-A1B7-DB84FF2016BF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9727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40" y="1441"/>
            <a:ext cx="12190560" cy="68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52" y="501068"/>
            <a:ext cx="10485554" cy="1105804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4ED34D-149F-4CC8-A133-532394DF0652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44779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20681" y="5873143"/>
            <a:ext cx="757321" cy="650812"/>
          </a:xfrm>
        </p:spPr>
        <p:txBody>
          <a:bodyPr/>
          <a:lstStyle>
            <a:lvl1pPr>
              <a:defRPr/>
            </a:lvl1pPr>
          </a:lstStyle>
          <a:p>
            <a:fld id="{EC48EBF6-3076-4977-A2DB-FE808DA78E8C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0224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4" y="1435100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2807" indent="0">
              <a:buNone/>
              <a:defRPr sz="1300"/>
            </a:lvl2pPr>
            <a:lvl3pPr marL="945614" indent="0">
              <a:buNone/>
              <a:defRPr sz="1000"/>
            </a:lvl3pPr>
            <a:lvl4pPr marL="1418421" indent="0">
              <a:buNone/>
              <a:defRPr sz="900"/>
            </a:lvl4pPr>
            <a:lvl5pPr marL="1891227" indent="0">
              <a:buNone/>
              <a:defRPr sz="900"/>
            </a:lvl5pPr>
            <a:lvl6pPr marL="2364033" indent="0">
              <a:buNone/>
              <a:defRPr sz="900"/>
            </a:lvl6pPr>
            <a:lvl7pPr marL="2836841" indent="0">
              <a:buNone/>
              <a:defRPr sz="900"/>
            </a:lvl7pPr>
            <a:lvl8pPr marL="3309648" indent="0">
              <a:buNone/>
              <a:defRPr sz="900"/>
            </a:lvl8pPr>
            <a:lvl9pPr marL="378245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A7CB4B-FA96-4B37-AADE-B7EF19BF75BF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28109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lIns="94562" tIns="47281" rIns="94562" bIns="47281" rtlCol="0">
            <a:normAutofit/>
          </a:bodyPr>
          <a:lstStyle>
            <a:lvl1pPr marL="0" indent="0">
              <a:buNone/>
              <a:defRPr sz="3400"/>
            </a:lvl1pPr>
            <a:lvl2pPr marL="472807" indent="0">
              <a:buNone/>
              <a:defRPr sz="2900"/>
            </a:lvl2pPr>
            <a:lvl3pPr marL="945614" indent="0">
              <a:buNone/>
              <a:defRPr sz="2400"/>
            </a:lvl3pPr>
            <a:lvl4pPr marL="1418421" indent="0">
              <a:buNone/>
              <a:defRPr sz="2100"/>
            </a:lvl4pPr>
            <a:lvl5pPr marL="1891227" indent="0">
              <a:buNone/>
              <a:defRPr sz="2100"/>
            </a:lvl5pPr>
            <a:lvl6pPr marL="2364033" indent="0">
              <a:buNone/>
              <a:defRPr sz="2100"/>
            </a:lvl6pPr>
            <a:lvl7pPr marL="2836841" indent="0">
              <a:buNone/>
              <a:defRPr sz="2100"/>
            </a:lvl7pPr>
            <a:lvl8pPr marL="3309648" indent="0">
              <a:buNone/>
              <a:defRPr sz="2100"/>
            </a:lvl8pPr>
            <a:lvl9pPr marL="3782454" indent="0">
              <a:buNone/>
              <a:defRPr sz="21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2807" indent="0">
              <a:buNone/>
              <a:defRPr sz="1300"/>
            </a:lvl2pPr>
            <a:lvl3pPr marL="945614" indent="0">
              <a:buNone/>
              <a:defRPr sz="1000"/>
            </a:lvl3pPr>
            <a:lvl4pPr marL="1418421" indent="0">
              <a:buNone/>
              <a:defRPr sz="900"/>
            </a:lvl4pPr>
            <a:lvl5pPr marL="1891227" indent="0">
              <a:buNone/>
              <a:defRPr sz="900"/>
            </a:lvl5pPr>
            <a:lvl6pPr marL="2364033" indent="0">
              <a:buNone/>
              <a:defRPr sz="900"/>
            </a:lvl6pPr>
            <a:lvl7pPr marL="2836841" indent="0">
              <a:buNone/>
              <a:defRPr sz="900"/>
            </a:lvl7pPr>
            <a:lvl8pPr marL="3309648" indent="0">
              <a:buNone/>
              <a:defRPr sz="900"/>
            </a:lvl8pPr>
            <a:lvl9pPr marL="378245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598EC-5D18-46C9-9FA1-683C42F3F021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711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D91DE-4348-4D69-AF5F-E5664696AC10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5375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37800" y="303213"/>
            <a:ext cx="3206751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3318" y="303213"/>
            <a:ext cx="9421283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98F55-1704-4E9A-81DD-03BDB7D678A0}" type="slidenum">
              <a:rPr lang="ru-RU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8500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088469" y="489549"/>
            <a:ext cx="9791898" cy="111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49" tIns="47274" rIns="94549" bIns="472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088469" y="1599673"/>
            <a:ext cx="9791898" cy="483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49" tIns="47274" rIns="94549" bIns="472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025" y="6356933"/>
            <a:ext cx="2844992" cy="36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49" tIns="47274" rIns="94549" bIns="47274" numCol="1" anchor="ctr" anchorCtr="0" compatLnSpc="1">
            <a:prstTxWarp prst="textNoShape">
              <a:avLst/>
            </a:prstTxWarp>
          </a:bodyPr>
          <a:lstStyle>
            <a:lvl1pPr algn="l" defTabSz="945614" fontAlgn="auto">
              <a:spcBef>
                <a:spcPts val="0"/>
              </a:spcBef>
              <a:spcAft>
                <a:spcPts val="0"/>
              </a:spcAft>
              <a:defRPr sz="13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265" y="6356933"/>
            <a:ext cx="3861472" cy="36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49" tIns="47274" rIns="94549" bIns="47274" numCol="1" anchor="ctr" anchorCtr="0" compatLnSpc="1">
            <a:prstTxWarp prst="textNoShape">
              <a:avLst/>
            </a:prstTxWarp>
          </a:bodyPr>
          <a:lstStyle>
            <a:lvl1pPr algn="ctr" defTabSz="945614" fontAlgn="auto">
              <a:spcBef>
                <a:spcPts val="0"/>
              </a:spcBef>
              <a:spcAft>
                <a:spcPts val="0"/>
              </a:spcAft>
              <a:defRPr sz="13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1099213" y="6041606"/>
            <a:ext cx="826430" cy="63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49" tIns="47274" rIns="94549" bIns="47274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ts val="2177"/>
              </a:lnSpc>
              <a:defRPr sz="24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defTabSz="944446" fontAlgn="base">
              <a:spcBef>
                <a:spcPct val="0"/>
              </a:spcBef>
              <a:spcAft>
                <a:spcPct val="0"/>
              </a:spcAft>
            </a:pPr>
            <a:fld id="{C4A745C1-82BB-433D-9083-0F0D430EA7F4}" type="slidenum">
              <a:rPr lang="ru-RU">
                <a:solidFill>
                  <a:prstClr val="white"/>
                </a:solidFill>
                <a:cs typeface="Arial" charset="0"/>
              </a:rPr>
              <a:pPr defTabSz="94444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ransition spd="med">
    <p:fade/>
  </p:transition>
  <p:hf hdr="0" ftr="0" dt="0"/>
  <p:txStyles>
    <p:titleStyle>
      <a:lvl1pPr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 kern="1200">
          <a:solidFill>
            <a:srgbClr val="005AA9"/>
          </a:solidFill>
          <a:latin typeface="+mj-lt"/>
          <a:ea typeface="+mj-ea"/>
          <a:cs typeface="+mj-cs"/>
        </a:defRPr>
      </a:lvl1pPr>
      <a:lvl2pPr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2pPr>
      <a:lvl3pPr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3pPr>
      <a:lvl4pPr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4pPr>
      <a:lvl5pPr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5pPr>
      <a:lvl6pPr marL="414635"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6pPr>
      <a:lvl7pPr marL="829269"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7pPr>
      <a:lvl8pPr marL="1243904"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8pPr>
      <a:lvl9pPr marL="1658539" algn="l" defTabSz="944446" rtl="0" fontAlgn="base">
        <a:lnSpc>
          <a:spcPts val="4716"/>
        </a:lnSpc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9pPr>
    </p:titleStyle>
    <p:bodyStyle>
      <a:lvl1pPr marL="328252" algn="l" defTabSz="944446" rtl="0" fontAlgn="base">
        <a:spcBef>
          <a:spcPct val="20000"/>
        </a:spcBef>
        <a:spcAft>
          <a:spcPct val="0"/>
        </a:spcAft>
        <a:buFont typeface="+mj-lt"/>
        <a:defRPr sz="3400" kern="1200">
          <a:solidFill>
            <a:srgbClr val="005AA9"/>
          </a:solidFill>
          <a:latin typeface="+mj-lt"/>
          <a:ea typeface="+mn-ea"/>
          <a:cs typeface="+mn-cs"/>
        </a:defRPr>
      </a:lvl1pPr>
      <a:lvl2pPr marL="328252" algn="l" defTabSz="944446" rtl="0" fontAlgn="base">
        <a:spcBef>
          <a:spcPct val="20000"/>
        </a:spcBef>
        <a:spcAft>
          <a:spcPct val="0"/>
        </a:spcAft>
        <a:buFont typeface="Arial" charset="0"/>
        <a:defRPr sz="2200" kern="1200">
          <a:solidFill>
            <a:srgbClr val="504F53"/>
          </a:solidFill>
          <a:latin typeface="+mj-lt"/>
          <a:ea typeface="+mn-ea"/>
          <a:cs typeface="+mn-cs"/>
        </a:defRPr>
      </a:lvl2pPr>
      <a:lvl3pPr marL="644987" indent="-236111" algn="l" defTabSz="944446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504F53"/>
          </a:solidFill>
          <a:latin typeface="+mj-lt"/>
          <a:ea typeface="+mn-ea"/>
          <a:cs typeface="+mn-cs"/>
        </a:defRPr>
      </a:lvl3pPr>
      <a:lvl4pPr indent="325373" algn="just" defTabSz="944446" rtl="0" fontAlgn="base">
        <a:lnSpc>
          <a:spcPts val="1632"/>
        </a:lnSpc>
        <a:spcBef>
          <a:spcPts val="363"/>
        </a:spcBef>
        <a:spcAft>
          <a:spcPct val="0"/>
        </a:spcAft>
        <a:buFont typeface="Arial" charset="0"/>
        <a:defRPr sz="1500" kern="1200">
          <a:solidFill>
            <a:srgbClr val="504F53"/>
          </a:solidFill>
          <a:latin typeface="+mj-lt"/>
          <a:ea typeface="+mn-ea"/>
          <a:cs typeface="+mn-cs"/>
        </a:defRPr>
      </a:lvl4pPr>
      <a:lvl5pPr marL="1300053" algn="l" defTabSz="944446" rtl="0" fontAlgn="base">
        <a:lnSpc>
          <a:spcPts val="1632"/>
        </a:lnSpc>
        <a:spcBef>
          <a:spcPts val="363"/>
        </a:spcBef>
        <a:spcAft>
          <a:spcPct val="0"/>
        </a:spcAft>
        <a:buFont typeface="Arial" charset="0"/>
        <a:defRPr sz="1300" kern="1200">
          <a:solidFill>
            <a:srgbClr val="8D8C90"/>
          </a:solidFill>
          <a:latin typeface="+mj-lt"/>
          <a:ea typeface="+mn-ea"/>
          <a:cs typeface="+mn-cs"/>
        </a:defRPr>
      </a:lvl5pPr>
      <a:lvl6pPr marL="2600438" indent="-236403" algn="l" defTabSz="94561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3244" indent="-236403" algn="l" defTabSz="94561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6052" indent="-236403" algn="l" defTabSz="94561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18858" indent="-236403" algn="l" defTabSz="94561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2807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5614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8421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1227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4033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841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09648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2454" algn="l" defTabSz="9456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ECA58C885FCCA35691DBFDAAD5123C658A625E17F1212B3AB46CF6F8ADE06D76E6776B4554CCC6A14480C17904DFB268EEAD18130CD333A0HEB2N" TargetMode="External"/><Relationship Id="rId13" Type="http://schemas.openxmlformats.org/officeDocument/2006/relationships/image" Target="../media/image17.png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image" Target="../media/image15.wmf"/><Relationship Id="rId12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#Par64"/><Relationship Id="rId11" Type="http://schemas.openxmlformats.org/officeDocument/2006/relationships/hyperlink" Target="consultantplus://offline/ref=ECA58C885FCCA35691DBFDAAD5123C658A625E17F1212B3AB46CF6F8ADE06D76E6776B4554CCC6A04180C17904DFB268EEAD18130CD333A0HEB2N" TargetMode="External"/><Relationship Id="rId5" Type="http://schemas.openxmlformats.org/officeDocument/2006/relationships/hyperlink" Target="consultantplus://offline/ref=ECA58C885FCCA35691DBFDAAD5123C658A625E17F1212B3AB46CF6F8ADE06D76E6776B4554CCC6AE4980C17904DFB268EEAD18130CD333A0HEB2N" TargetMode="External"/><Relationship Id="rId10" Type="http://schemas.openxmlformats.org/officeDocument/2006/relationships/hyperlink" Target="consultantplus://offline/ref=ECA58C885FCCA35691DBFDAAD5123C658A625E17F1212B3AB46CF6F8ADE06D76E6776B4554CCC6A14880C17904DFB268EEAD18130CD333A0HEB2N" TargetMode="External"/><Relationship Id="rId4" Type="http://schemas.openxmlformats.org/officeDocument/2006/relationships/hyperlink" Target="consultantplus://offline/ref=ECA58C885FCCA35691DBFDAAD5123C658A625E17F1212B3AB46CF6F8ADE06D76E6776B4554CCC6AE4880C17904DFB268EEAD18130CD333A0HEB2N" TargetMode="External"/><Relationship Id="rId9" Type="http://schemas.openxmlformats.org/officeDocument/2006/relationships/hyperlink" Target="consultantplus://offline/ref=ECA58C885FCCA35691DBFDAAD5123C658A625E17F1212B3AB46CF6F8ADE06D76E6776B4554CCC6A14680C17904DFB268EEAD18130CD333A0HEB2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consultantplus://offline/ref=B1BD7CE888BB6C1DFD0A7FEC8513F94A6231DD3097121EAC212F2E22231E0F8A62A20DC7901F4C931F50C686B63EF695B9D208BD726BBA0620i1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12" y="4865251"/>
            <a:ext cx="8534976" cy="1753736"/>
          </a:xfrm>
        </p:spPr>
        <p:txBody>
          <a:bodyPr>
            <a:normAutofit fontScale="92500" lnSpcReduction="10000"/>
          </a:bodyPr>
          <a:lstStyle/>
          <a:p>
            <a:pPr defTabSz="945479" fontAlgn="auto">
              <a:spcAft>
                <a:spcPts val="0"/>
              </a:spcAft>
              <a:defRPr/>
            </a:pPr>
            <a:r>
              <a:rPr lang="ru-RU" dirty="0" smtClean="0">
                <a:latin typeface="Arial Narrow" panose="020B0606020202030204" pitchFamily="34" charset="0"/>
              </a:rPr>
              <a:t>Заместитель начальника отдела урегулирования задолженности УФНС России по Ханты-Мансийскому автономному округу - Югре</a:t>
            </a:r>
          </a:p>
          <a:p>
            <a:pPr defTabSz="945479" fontAlgn="auto">
              <a:spcAft>
                <a:spcPts val="0"/>
              </a:spcAft>
              <a:defRPr/>
            </a:pPr>
            <a:r>
              <a:rPr lang="ru-RU" sz="3200" b="1" dirty="0">
                <a:latin typeface="Arial Narrow" panose="020B0606020202030204" pitchFamily="34" charset="0"/>
              </a:rPr>
              <a:t>И.Ф. Созонова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3"/>
          <a:srcRect l="41290" t="26093" r="46210" b="55412"/>
          <a:stretch>
            <a:fillRect/>
          </a:stretch>
        </p:blipFill>
        <p:spPr bwMode="auto">
          <a:xfrm>
            <a:off x="5015205" y="848027"/>
            <a:ext cx="2076153" cy="212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791773" y="3429000"/>
            <a:ext cx="10523015" cy="1079198"/>
          </a:xfrm>
          <a:prstGeom prst="rect">
            <a:avLst/>
          </a:prstGeom>
        </p:spPr>
        <p:txBody>
          <a:bodyPr vert="horz" lIns="82915" tIns="41457" rIns="82915" bIns="4145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работы в условиях применения ЕНП и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ЕНС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94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627227" y="1550458"/>
            <a:ext cx="4691844" cy="47181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6836550" y="1550458"/>
            <a:ext cx="4536504" cy="47140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4907868" y="364459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4F79D8-4176-4825-B5AF-7FBA1DE2BFCD}"/>
              </a:ext>
            </a:extLst>
          </p:cNvPr>
          <p:cNvSpPr txBox="1"/>
          <p:nvPr/>
        </p:nvSpPr>
        <p:spPr>
          <a:xfrm>
            <a:off x="1503514" y="1859158"/>
            <a:ext cx="287454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платеж (ЕНП) 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4">
            <a:extLst>
              <a:ext uri="{FF2B5EF4-FFF2-40B4-BE49-F238E27FC236}">
                <a16:creationId xmlns:a16="http://schemas.microsoft.com/office/drawing/2014/main" xmlns="" id="{FE40D8F6-2F59-443B-9D53-2063139B4A7E}"/>
              </a:ext>
            </a:extLst>
          </p:cNvPr>
          <p:cNvSpPr/>
          <p:nvPr/>
        </p:nvSpPr>
        <p:spPr>
          <a:xfrm>
            <a:off x="941939" y="2691791"/>
            <a:ext cx="4149011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Сумма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денежных средств, перечисляемая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налогоплательщиком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 соответствующий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счет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 счет исполнения обязанности перед бюджетом Российской Федерации.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158EC9-0165-42AF-8E30-AB1315CC6D25}"/>
              </a:ext>
            </a:extLst>
          </p:cNvPr>
          <p:cNvSpPr txBox="1"/>
          <p:nvPr/>
        </p:nvSpPr>
        <p:spPr>
          <a:xfrm>
            <a:off x="7952674" y="2073010"/>
            <a:ext cx="261295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счет (ЕНС) </a:t>
            </a:r>
          </a:p>
        </p:txBody>
      </p:sp>
      <p:sp>
        <p:nvSpPr>
          <p:cNvPr id="17" name="Прямоугольник 54">
            <a:extLst>
              <a:ext uri="{FF2B5EF4-FFF2-40B4-BE49-F238E27FC236}">
                <a16:creationId xmlns:a16="http://schemas.microsoft.com/office/drawing/2014/main" xmlns="" id="{54CF7D9E-7B26-41BC-9AB5-8C9DC2F1ED7A}"/>
              </a:ext>
            </a:extLst>
          </p:cNvPr>
          <p:cNvSpPr/>
          <p:nvPr/>
        </p:nvSpPr>
        <p:spPr>
          <a:xfrm>
            <a:off x="6985540" y="2565453"/>
            <a:ext cx="4207494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Форма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учета совокупной обязанности налогоплательщика и перечисленных денежных средств в качестве ЕНП, распределение которого осуществляет ФНС России. 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     Единый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налоговый счет ведется в отношении каждого лица, являющегося налогоплательщиком, плательщиком сборов, страховых взносов, налоговым агентом.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Нормативно-правовая основа ведения Единого налогового платежа и Единого налогового счета в Российской Федерации </a:t>
            </a:r>
          </a:p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Понятия и термины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56" y="4195996"/>
            <a:ext cx="2304256" cy="1770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59" y="4811807"/>
            <a:ext cx="2287386" cy="20461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8474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38960" y="1376772"/>
            <a:ext cx="10809667" cy="4823291"/>
          </a:xfrm>
          <a:prstGeom prst="roundRect">
            <a:avLst/>
          </a:prstGeom>
          <a:solidFill>
            <a:srgbClr val="E8F7FC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Реквизиты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уплаты (перечисления) в бюджетную систему Российской Федерации налогов, сборов, страховых взносов, пеней, штрафов, процентов, начиная с 1 января 2023 года</a:t>
            </a:r>
          </a:p>
          <a:p>
            <a:endParaRPr lang="ru-RU" sz="1600" dirty="0"/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721742"/>
              </p:ext>
            </p:extLst>
          </p:nvPr>
        </p:nvGraphicFramePr>
        <p:xfrm>
          <a:off x="1749051" y="1935333"/>
          <a:ext cx="9073008" cy="3664807"/>
        </p:xfrm>
        <a:graphic>
          <a:graphicData uri="http://schemas.openxmlformats.org/drawingml/2006/table">
            <a:tbl>
              <a:tblPr/>
              <a:tblGrid>
                <a:gridCol w="1345335"/>
                <a:gridCol w="3799814"/>
                <a:gridCol w="3927859"/>
              </a:tblGrid>
              <a:tr h="867718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Номер(поля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реквизита</a:t>
                      </a: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(поля) реквизита 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ТУЛА БАНКА РОССИИ//УФК по Тульской области, г Тула»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60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БИК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 (БИК ТОФК)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017003983»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счета банка получателя средств (номер банковского счета, входящего в состав единого казначейского счета)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40102810445370000059»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Получатель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«Казначейство</a:t>
                      </a:r>
                      <a:r>
                        <a:rPr lang="ru-RU" sz="16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 (ФНС России)</a:t>
                      </a:r>
                      <a:r>
                        <a:rPr lang="ru-RU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6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2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казначейского счета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0310064300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00000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18500»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836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Унифицированные реквизиты для всех категорий налогоплательщиков</a:t>
            </a:r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41284" y="1118578"/>
            <a:ext cx="2530362" cy="454783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Скругленный прямоугольник 4"/>
          <p:cNvSpPr/>
          <p:nvPr/>
        </p:nvSpPr>
        <p:spPr>
          <a:xfrm>
            <a:off x="5027055" y="1123813"/>
            <a:ext cx="2559139" cy="474133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290" tIns="41468" rIns="55290" bIns="41468" numCol="1" spcCol="1270" anchor="ctr" anchorCtr="0">
            <a:noAutofit/>
          </a:bodyPr>
          <a:lstStyle/>
          <a:p>
            <a:pPr algn="ctr" defTabSz="967516">
              <a:lnSpc>
                <a:spcPct val="7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Платежное поручение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30453" t="27116" r="35325" b="44686"/>
          <a:stretch/>
        </p:blipFill>
        <p:spPr bwMode="auto">
          <a:xfrm>
            <a:off x="4014072" y="2019937"/>
            <a:ext cx="4248472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8494576" y="2768714"/>
            <a:ext cx="2234011" cy="1365866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полях 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60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102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полное или сокращенное название организации (обособленного подразделения), ее ИНН 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КПП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29372" y="1820848"/>
            <a:ext cx="1914816" cy="526364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Плательщики-        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организации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32428" y="2792192"/>
            <a:ext cx="2330776" cy="151216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поле 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Ф.И.О. предпринимателя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адрес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(адрес выделите знаками "//"); </a:t>
            </a:r>
          </a:p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поле 60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ИНН предпринимателя;</a:t>
            </a:r>
          </a:p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поле 102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"0" (ноль).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70489" y="1901407"/>
            <a:ext cx="1758955" cy="50465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Плательщики-ИП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(физические лица)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046720" y="2048008"/>
            <a:ext cx="108012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071521" y="2242350"/>
            <a:ext cx="1080120" cy="0"/>
          </a:xfrm>
          <a:prstGeom prst="line">
            <a:avLst/>
          </a:prstGeom>
          <a:ln w="15875">
            <a:solidFill>
              <a:schemeClr val="tx1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8173" y="3123632"/>
            <a:ext cx="167385" cy="153656"/>
          </a:xfrm>
          <a:prstGeom prst="rect">
            <a:avLst/>
          </a:prstGeom>
          <a:noFill/>
        </p:spPr>
      </p:pic>
      <p:pic>
        <p:nvPicPr>
          <p:cNvPr id="22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5396" y="3123632"/>
            <a:ext cx="167385" cy="153656"/>
          </a:xfrm>
          <a:prstGeom prst="rect">
            <a:avLst/>
          </a:prstGeom>
          <a:noFill/>
        </p:spPr>
      </p:pic>
      <p:pic>
        <p:nvPicPr>
          <p:cNvPr id="25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8123" y="3394620"/>
            <a:ext cx="167385" cy="153656"/>
          </a:xfrm>
          <a:prstGeom prst="rect">
            <a:avLst/>
          </a:prstGeom>
          <a:noFill/>
        </p:spPr>
      </p:pic>
      <p:pic>
        <p:nvPicPr>
          <p:cNvPr id="26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6015" y="4124297"/>
            <a:ext cx="167385" cy="153656"/>
          </a:xfrm>
          <a:prstGeom prst="rect">
            <a:avLst/>
          </a:prstGeom>
          <a:noFill/>
        </p:spPr>
      </p:pic>
      <p:pic>
        <p:nvPicPr>
          <p:cNvPr id="27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2248" y="3873429"/>
            <a:ext cx="167385" cy="153656"/>
          </a:xfrm>
          <a:prstGeom prst="rect">
            <a:avLst/>
          </a:prstGeom>
          <a:noFill/>
        </p:spPr>
      </p:pic>
      <p:pic>
        <p:nvPicPr>
          <p:cNvPr id="28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6071" y="3890590"/>
            <a:ext cx="167385" cy="153656"/>
          </a:xfrm>
          <a:prstGeom prst="rect">
            <a:avLst/>
          </a:prstGeom>
          <a:noFill/>
        </p:spPr>
      </p:pic>
      <p:pic>
        <p:nvPicPr>
          <p:cNvPr id="29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8282" y="3477366"/>
            <a:ext cx="167385" cy="153656"/>
          </a:xfrm>
          <a:prstGeom prst="rect">
            <a:avLst/>
          </a:prstGeom>
          <a:noFill/>
        </p:spPr>
      </p:pic>
      <p:sp>
        <p:nvSpPr>
          <p:cNvPr id="30" name="Скругленный прямоугольник 29"/>
          <p:cNvSpPr/>
          <p:nvPr/>
        </p:nvSpPr>
        <p:spPr>
          <a:xfrm>
            <a:off x="4157775" y="4822653"/>
            <a:ext cx="3961065" cy="164251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Банковские реквизиты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отражаются в следующих полях платежного поручения: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поле 9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номер вашего счета в банке;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поле 10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наименование и место нахождения банка (для платежек на бумаге). В электронной платежке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поле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заполнится автоматически;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поле 11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БИК банка;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поле 12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номер его корреспондентского счета.</a:t>
            </a:r>
          </a:p>
          <a:p>
            <a:r>
              <a:rPr lang="ru-RU" sz="1200" dirty="0" smtClean="0"/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93" y="4327734"/>
            <a:ext cx="1445337" cy="19271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8029" y="4702733"/>
            <a:ext cx="2068885" cy="234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6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27612" t="15755" r="15858" b="7461"/>
          <a:stretch/>
        </p:blipFill>
        <p:spPr bwMode="auto">
          <a:xfrm>
            <a:off x="1739516" y="944724"/>
            <a:ext cx="8676964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3723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4596" t="18367" r="45390" b="19534"/>
          <a:stretch/>
        </p:blipFill>
        <p:spPr bwMode="auto">
          <a:xfrm>
            <a:off x="2531604" y="1088740"/>
            <a:ext cx="7200800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236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7700-02-765\Desktop\презентация\картинки\quil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76" y="931368"/>
            <a:ext cx="7917402" cy="59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7700-02-765\Desktop\презентация\картинки к коллегии\21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528901"/>
            <a:ext cx="4203548" cy="31779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/>
          <p:cNvSpPr txBox="1">
            <a:spLocks noChangeArrowheads="1"/>
          </p:cNvSpPr>
          <p:nvPr/>
        </p:nvSpPr>
        <p:spPr bwMode="auto">
          <a:xfrm>
            <a:off x="2639616" y="931368"/>
            <a:ext cx="8856984" cy="1008694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Форма</a:t>
            </a:r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sz="1600" b="1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уведомления об исчисленных суммах налогов, авансовых платежей по налогам, сборов, страховых взносов согласно</a:t>
            </a:r>
          </a:p>
          <a:p>
            <a:endParaRPr lang="ru-RU" sz="1600" u="sng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6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32659" t="11947" r="32550" b="3705"/>
          <a:stretch/>
        </p:blipFill>
        <p:spPr bwMode="auto">
          <a:xfrm>
            <a:off x="3251684" y="2123891"/>
            <a:ext cx="3218180" cy="4389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32734" t="12650" r="32635" b="4138"/>
          <a:stretch/>
        </p:blipFill>
        <p:spPr bwMode="auto">
          <a:xfrm>
            <a:off x="7320136" y="2123891"/>
            <a:ext cx="3203575" cy="4330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1624" y="10167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ПРИКАЗ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 ноября 2022 г. N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ЕД-7-8/1077@ 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ФОРМЫ, ПОРЯДКА ЗАПОЛНЕНИЯ И ФОРМАТА ПРЕДСТАВЛЕНИЯ УВЕДОМЛЕНИЯ ОБ ИСЧИСЛЕННЫХ СУММАХ НАЛОГОВ, АВАНСОВЫХ ПЛАТЕЖЕЙ ПО НАЛОГАМ, СБОРОВ, СТРАХОВЫМ ВЗНОСАМ В ЭЛЕКТРОННОЙ ФОРМЕ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37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/>
        </p:nvSpPr>
        <p:spPr>
          <a:xfrm>
            <a:off x="2" y="45248"/>
            <a:ext cx="12231398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573" tIns="46286" rIns="92573" bIns="4628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EABBF177-B906-4130-81D0-CDC9F01E8134}"/>
              </a:ext>
            </a:extLst>
          </p:cNvPr>
          <p:cNvSpPr/>
          <p:nvPr/>
        </p:nvSpPr>
        <p:spPr>
          <a:xfrm>
            <a:off x="51636" y="-17769"/>
            <a:ext cx="2843512" cy="774543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573" tIns="46286" rIns="92573" bIns="46286" rtlCol="0" anchor="ctr"/>
          <a:lstStyle/>
          <a:p>
            <a:pPr algn="ctr" defTabSz="1234711">
              <a:defRPr/>
            </a:pPr>
            <a:endParaRPr lang="ru-RU" sz="2400" dirty="0">
              <a:solidFill>
                <a:srgbClr val="485068"/>
              </a:solidFill>
              <a:latin typeface="Open Sans Light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895148" y="3"/>
            <a:ext cx="9336360" cy="756769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573" tIns="46286" rIns="92573" bIns="46286" rtlCol="0" anchor="ctr"/>
          <a:lstStyle/>
          <a:p>
            <a:pPr algn="ctr" defTabSz="1234711">
              <a:defRPr/>
            </a:pPr>
            <a:endParaRPr lang="ru-RU" sz="2400">
              <a:solidFill>
                <a:srgbClr val="485068"/>
              </a:solidFill>
              <a:latin typeface="Open Sans Light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792452" y="-17766"/>
            <a:ext cx="2185276" cy="7923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 defTabSz="121917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342900" algn="l"/>
              </a:tabLst>
              <a:defRPr sz="1100" kern="800" spc="-13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09585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buClr>
                <a:srgbClr val="4F81BD"/>
              </a:buClr>
            </a:pPr>
            <a:r>
              <a:rPr lang="ru-RU" dirty="0" smtClean="0">
                <a:solidFill>
                  <a:prstClr val="black">
                    <a:lumMod val="50000"/>
                  </a:prstClr>
                </a:solidFill>
                <a:latin typeface="Arial Narrow" panose="020B0606020202030204" pitchFamily="34" charset="0"/>
              </a:rPr>
              <a:t>НОВЫЕ ПОДХОДЫ В ПРОЦЕДУРЕ ВЗЫСКАНИЯ НАЛОГОВОЙ ЗАДОЛЖЕННОСТИ. ПРИМЕНЯЕМЫЕ МЕРЫ ПОДДЕРЖКИ.</a:t>
            </a:r>
            <a:endParaRPr lang="ru-RU" dirty="0">
              <a:solidFill>
                <a:prstClr val="black">
                  <a:lumMod val="50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1" y="-17767"/>
            <a:ext cx="45720" cy="792321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77E5FB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2573" tIns="46286" rIns="92573" bIns="46286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Picture 28" descr="https://img-fotki.yandex.ru/get/5505/200418627.78/0_11df9f_c6cae5c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116636"/>
            <a:ext cx="673114" cy="57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855640" y="-17771"/>
            <a:ext cx="9336360" cy="774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4F81BD"/>
              </a:buClr>
              <a:tabLst>
                <a:tab pos="347271" algn="l"/>
              </a:tabLst>
            </a:pPr>
            <a:r>
              <a:rPr lang="ru-RU" sz="1800" b="1" dirty="0" smtClean="0">
                <a:solidFill>
                  <a:prstClr val="black">
                    <a:lumMod val="50000"/>
                  </a:prst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КЛЮЧЕВЫЕ ИЗМЕНЕНИЯ В ПРИНУДИТЕЛЬНОМ ВЗЫСКАНИИ</a:t>
            </a:r>
            <a:endParaRPr lang="ru-RU" sz="1800" b="1" dirty="0">
              <a:solidFill>
                <a:prstClr val="black">
                  <a:lumMod val="50000"/>
                </a:prst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68386" y="4766633"/>
            <a:ext cx="1152956" cy="571619"/>
          </a:xfrm>
          <a:prstGeom prst="rect">
            <a:avLst/>
          </a:prstGeom>
        </p:spPr>
        <p:txBody>
          <a:bodyPr wrap="none" lIns="108604" tIns="54302" rIns="108604" bIns="54302" anchor="ctr"/>
          <a:lstStyle/>
          <a:p>
            <a:pPr defTabSz="1086534">
              <a:lnSpc>
                <a:spcPts val="2607"/>
              </a:lnSpc>
              <a:spcBef>
                <a:spcPct val="0"/>
              </a:spcBef>
              <a:defRPr/>
            </a:pPr>
            <a:r>
              <a:rPr lang="ru-RU" sz="1700" b="1" dirty="0">
                <a:solidFill>
                  <a:srgbClr val="4F81BD">
                    <a:lumMod val="75000"/>
                  </a:srgbClr>
                </a:solidFill>
                <a:cs typeface="Arial" pitchFamily="34" charset="0"/>
              </a:rPr>
              <a:t> </a:t>
            </a:r>
            <a:endParaRPr lang="ru-RU" b="1" dirty="0">
              <a:solidFill>
                <a:srgbClr val="4F81BD">
                  <a:lumMod val="75000"/>
                </a:srgbClr>
              </a:solidFill>
              <a:cs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118301" y="1647673"/>
            <a:ext cx="4912" cy="1253062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"/>
          <p:cNvSpPr txBox="1"/>
          <p:nvPr/>
        </p:nvSpPr>
        <p:spPr>
          <a:xfrm>
            <a:off x="11735785" y="6436514"/>
            <a:ext cx="313683" cy="2638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3</a:t>
            </a:r>
            <a:endParaRPr lang="ru-RU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51505" y="1150758"/>
            <a:ext cx="3528392" cy="502508"/>
          </a:xfrm>
          <a:prstGeom prst="rect">
            <a:avLst/>
          </a:prstGeom>
        </p:spPr>
        <p:txBody>
          <a:bodyPr wrap="none" lIns="96985" tIns="48495" rIns="96985" bIns="48495" anchor="ctr"/>
          <a:lstStyle>
            <a:defPPr>
              <a:defRPr lang="ru-RU"/>
            </a:defPPr>
            <a:lvl1pPr algn="ctr" defTabSz="970303">
              <a:defRPr sz="1700" b="1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 marL="463028" defTabSz="926056"/>
            <a:lvl3pPr marL="926056" defTabSz="926056"/>
            <a:lvl4pPr marL="1389084" defTabSz="926056"/>
            <a:lvl5pPr marL="1852111" defTabSz="926056"/>
            <a:lvl6pPr marL="2315140" defTabSz="926056"/>
            <a:lvl7pPr marL="2778169" defTabSz="926056"/>
            <a:lvl8pPr marL="3241196" defTabSz="926056"/>
            <a:lvl9pPr marL="3704225" defTabSz="926056"/>
          </a:lstStyle>
          <a:p>
            <a:r>
              <a:rPr lang="ru-RU" dirty="0" smtClean="0"/>
              <a:t>Требование об уплате задолженности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119336" y="908723"/>
            <a:ext cx="1656184" cy="483245"/>
          </a:xfrm>
          <a:prstGeom prst="rect">
            <a:avLst/>
          </a:prstGeom>
          <a:noFill/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4087" tIns="52043" rIns="104087" bIns="52043" numCol="1" rtlCol="0" anchor="t" anchorCtr="0" compatLnSpc="1">
            <a:prstTxWarp prst="textNoShape">
              <a:avLst/>
            </a:prstTxWarp>
          </a:bodyPr>
          <a:lstStyle/>
          <a:p>
            <a:pPr defTabSz="909284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До 01.01.2023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10056440" y="909139"/>
            <a:ext cx="1993025" cy="483245"/>
          </a:xfrm>
          <a:prstGeom prst="rect">
            <a:avLst/>
          </a:prstGeom>
          <a:noFill/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4087" tIns="52043" rIns="104087" bIns="52043" numCol="1" rtlCol="0" anchor="t" anchorCtr="0" compatLnSpc="1">
            <a:prstTxWarp prst="textNoShape">
              <a:avLst/>
            </a:prstTxWarp>
          </a:bodyPr>
          <a:lstStyle/>
          <a:p>
            <a:pPr algn="r" defTabSz="909284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 Narrow" panose="020B0606020202030204" pitchFamily="34" charset="0"/>
                <a:cs typeface="Times New Roman" pitchFamily="18" charset="0"/>
              </a:rPr>
              <a:t>После 01.01.2023</a:t>
            </a:r>
            <a:endParaRPr lang="ru-RU" sz="2000" b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5362" y="1726915"/>
            <a:ext cx="5523893" cy="1094583"/>
          </a:xfrm>
          <a:prstGeom prst="rect">
            <a:avLst/>
          </a:prstGeom>
        </p:spPr>
        <p:txBody>
          <a:bodyPr wrap="square" lIns="96985" tIns="48495" rIns="96985" bIns="48495" anchor="ctr"/>
          <a:lstStyle>
            <a:defPPr>
              <a:defRPr lang="ru-RU"/>
            </a:defPPr>
            <a:lvl1pPr marL="285750" indent="-285750" algn="ctr" defTabSz="970303">
              <a:buFont typeface="Wingdings" panose="05000000000000000000" pitchFamily="2" charset="2"/>
              <a:buChar char="ü"/>
              <a:defRPr sz="1700" b="0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 marL="463028" defTabSz="926056"/>
            <a:lvl3pPr marL="926056" defTabSz="926056"/>
            <a:lvl4pPr marL="1389084" defTabSz="926056"/>
            <a:lvl5pPr marL="1852111" defTabSz="926056"/>
            <a:lvl6pPr marL="2315140" defTabSz="926056"/>
            <a:lvl7pPr marL="2778169" defTabSz="926056"/>
            <a:lvl8pPr marL="3241196" defTabSz="926056"/>
            <a:lvl9pPr marL="3704225" defTabSz="926056"/>
          </a:lstStyle>
          <a:p>
            <a:r>
              <a:rPr lang="ru-RU" dirty="0"/>
              <a:t>Требование об уплате для каждого начисления</a:t>
            </a:r>
          </a:p>
          <a:p>
            <a:r>
              <a:rPr lang="ru-RU" dirty="0"/>
              <a:t>Остаток задолженности равен остатку долга по начислению </a:t>
            </a:r>
          </a:p>
          <a:p>
            <a:r>
              <a:rPr lang="ru-RU" dirty="0"/>
              <a:t>Для исполнения необходима оплата конкретного начисления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40019" y="1512738"/>
            <a:ext cx="5951984" cy="1522932"/>
          </a:xfrm>
          <a:prstGeom prst="rect">
            <a:avLst/>
          </a:prstGeom>
        </p:spPr>
        <p:txBody>
          <a:bodyPr wrap="square" lIns="96985" tIns="48495" rIns="96985" bIns="48495" anchor="ctr"/>
          <a:lstStyle>
            <a:defPPr>
              <a:defRPr lang="ru-RU"/>
            </a:defPPr>
            <a:lvl1pPr marL="285750" indent="-285750" algn="ctr" defTabSz="970303">
              <a:buFont typeface="Wingdings" panose="05000000000000000000" pitchFamily="2" charset="2"/>
              <a:buChar char="ü"/>
              <a:defRPr sz="1700" b="0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 marL="463028" defTabSz="926056"/>
            <a:lvl3pPr marL="926056" defTabSz="926056"/>
            <a:lvl4pPr marL="1389084" defTabSz="926056"/>
            <a:lvl5pPr marL="1852111" defTabSz="926056"/>
            <a:lvl6pPr marL="2315140" defTabSz="926056"/>
            <a:lvl7pPr marL="2778169" defTabSz="926056"/>
            <a:lvl8pPr marL="3241196" defTabSz="926056"/>
            <a:lvl9pPr marL="3704225" defTabSz="926056"/>
          </a:lstStyle>
          <a:p>
            <a:r>
              <a:rPr lang="ru-RU" dirty="0"/>
              <a:t>Единое требование об уплате задолженности</a:t>
            </a:r>
          </a:p>
          <a:p>
            <a:r>
              <a:rPr lang="ru-RU" dirty="0"/>
              <a:t>Динамичный остаток задолженности равный </a:t>
            </a:r>
            <a:r>
              <a:rPr lang="ru-RU" dirty="0" smtClean="0"/>
              <a:t>отрицательному </a:t>
            </a:r>
            <a:r>
              <a:rPr lang="ru-RU" dirty="0"/>
              <a:t>сальдо ЕНС</a:t>
            </a:r>
          </a:p>
          <a:p>
            <a:r>
              <a:rPr lang="ru-RU" dirty="0"/>
              <a:t>Считается исполненным только при достижении нулевого </a:t>
            </a:r>
            <a:r>
              <a:rPr lang="ru-RU" dirty="0" smtClean="0"/>
              <a:t>и </a:t>
            </a:r>
            <a:r>
              <a:rPr lang="ru-RU" dirty="0"/>
              <a:t>положительного сальдо ЕНС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51505" y="3222990"/>
            <a:ext cx="3528392" cy="502508"/>
          </a:xfrm>
          <a:prstGeom prst="rect">
            <a:avLst/>
          </a:prstGeom>
        </p:spPr>
        <p:txBody>
          <a:bodyPr wrap="none" lIns="96985" tIns="48495" rIns="96985" bIns="48495" anchor="ctr"/>
          <a:lstStyle>
            <a:defPPr>
              <a:defRPr lang="ru-RU"/>
            </a:defPPr>
            <a:lvl1pPr algn="ctr" defTabSz="970303">
              <a:defRPr sz="1700" b="1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 marL="463028" defTabSz="926056"/>
            <a:lvl3pPr marL="926056" defTabSz="926056"/>
            <a:lvl4pPr marL="1389084" defTabSz="926056"/>
            <a:lvl5pPr marL="1852111" defTabSz="926056"/>
            <a:lvl6pPr marL="2315140" defTabSz="926056"/>
            <a:lvl7pPr marL="2778169" defTabSz="926056"/>
            <a:lvl8pPr marL="3241196" defTabSz="926056"/>
            <a:lvl9pPr marL="3704225" defTabSz="926056"/>
          </a:lstStyle>
          <a:p>
            <a:r>
              <a:rPr lang="ru-RU" dirty="0" smtClean="0"/>
              <a:t>Взыскание за счет денежных средств</a:t>
            </a:r>
            <a:endParaRPr lang="ru-RU" dirty="0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6123210" y="3725498"/>
            <a:ext cx="4912" cy="1253062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55894" y="3830529"/>
            <a:ext cx="5523893" cy="936104"/>
          </a:xfrm>
          <a:prstGeom prst="rect">
            <a:avLst/>
          </a:prstGeom>
        </p:spPr>
        <p:txBody>
          <a:bodyPr wrap="none" lIns="96985" tIns="48495" rIns="96985" bIns="48495" anchor="ctr"/>
          <a:lstStyle>
            <a:defPPr>
              <a:defRPr lang="ru-RU"/>
            </a:defPPr>
            <a:lvl1pPr algn="ctr" defTabSz="970303">
              <a:defRPr sz="1700" b="1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 marL="463028" defTabSz="926056"/>
            <a:lvl3pPr marL="926056" defTabSz="926056"/>
            <a:lvl4pPr marL="1389084" defTabSz="926056"/>
            <a:lvl5pPr marL="1852111" defTabSz="926056"/>
            <a:lvl6pPr marL="2315140" defTabSz="926056"/>
            <a:lvl7pPr marL="2778169" defTabSz="926056"/>
            <a:lvl8pPr marL="3241196" defTabSz="926056"/>
            <a:lvl9pPr marL="3704225" defTabSz="926056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dirty="0" smtClean="0"/>
              <a:t>Решение о взыскании для каждого требования об уплате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dirty="0" smtClean="0"/>
              <a:t>Возможно исполнение при наличии других задолженностей, </a:t>
            </a:r>
          </a:p>
          <a:p>
            <a:r>
              <a:rPr lang="ru-RU" b="0" dirty="0"/>
              <a:t>н</a:t>
            </a:r>
            <a:r>
              <a:rPr lang="ru-RU" b="0" dirty="0" smtClean="0"/>
              <a:t>е вошедших в решение о взыскании</a:t>
            </a:r>
            <a:endParaRPr lang="ru-RU" b="0" dirty="0"/>
          </a:p>
        </p:txBody>
      </p:sp>
      <p:sp>
        <p:nvSpPr>
          <p:cNvPr id="58" name="TextBox 57"/>
          <p:cNvSpPr txBox="1"/>
          <p:nvPr/>
        </p:nvSpPr>
        <p:spPr>
          <a:xfrm>
            <a:off x="6240016" y="3636182"/>
            <a:ext cx="5815497" cy="1521010"/>
          </a:xfrm>
          <a:prstGeom prst="rect">
            <a:avLst/>
          </a:prstGeom>
        </p:spPr>
        <p:txBody>
          <a:bodyPr wrap="square" lIns="96985" tIns="48495" rIns="96985" bIns="48495" anchor="ctr"/>
          <a:lstStyle>
            <a:defPPr>
              <a:defRPr lang="ru-RU"/>
            </a:defPPr>
            <a:lvl1pPr algn="ctr" defTabSz="970303">
              <a:defRPr sz="1700" b="1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 marL="463028" defTabSz="926056"/>
            <a:lvl3pPr marL="926056" defTabSz="926056"/>
            <a:lvl4pPr marL="1389084" defTabSz="926056"/>
            <a:lvl5pPr marL="1852111" defTabSz="926056"/>
            <a:lvl6pPr marL="2315140" defTabSz="926056"/>
            <a:lvl7pPr marL="2778169" defTabSz="926056"/>
            <a:lvl8pPr marL="3241196" defTabSz="926056"/>
            <a:lvl9pPr marL="3704225" defTabSz="926056"/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0" dirty="0" smtClean="0"/>
              <a:t>Единое решение о взыскании на отрицательное сальдо (при наличии требования)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0" dirty="0"/>
              <a:t>Считается исполненным только при достижении </a:t>
            </a:r>
            <a:r>
              <a:rPr lang="ru-RU" b="0" dirty="0" smtClean="0"/>
              <a:t>нулевого и </a:t>
            </a:r>
            <a:r>
              <a:rPr lang="ru-RU" b="0" dirty="0"/>
              <a:t>положительного </a:t>
            </a:r>
            <a:r>
              <a:rPr lang="ru-RU" b="0" dirty="0" smtClean="0"/>
              <a:t>сальдо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0" dirty="0"/>
              <a:t>Динамичный остаток задолженности равный </a:t>
            </a:r>
            <a:r>
              <a:rPr lang="ru-RU" b="0" dirty="0" smtClean="0"/>
              <a:t>отрицательному </a:t>
            </a:r>
            <a:r>
              <a:rPr lang="ru-RU" b="0" dirty="0"/>
              <a:t>сальдо </a:t>
            </a:r>
            <a:r>
              <a:rPr lang="ru-RU" b="0" dirty="0" smtClean="0"/>
              <a:t>ЕНС</a:t>
            </a:r>
            <a:endParaRPr lang="ru-RU" b="0" dirty="0"/>
          </a:p>
        </p:txBody>
      </p:sp>
      <p:sp>
        <p:nvSpPr>
          <p:cNvPr id="59" name="Subtitle 2">
            <a:extLst>
              <a:ext uri="{FF2B5EF4-FFF2-40B4-BE49-F238E27FC236}">
                <a16:creationId xmlns="" xmlns:a16="http://schemas.microsoft.com/office/drawing/2014/main" id="{20A32299-BF98-4CC9-99B0-809C990C8290}"/>
              </a:ext>
            </a:extLst>
          </p:cNvPr>
          <p:cNvSpPr txBox="1">
            <a:spLocks/>
          </p:cNvSpPr>
          <p:nvPr/>
        </p:nvSpPr>
        <p:spPr>
          <a:xfrm>
            <a:off x="378945" y="5338249"/>
            <a:ext cx="11473512" cy="1036844"/>
          </a:xfrm>
          <a:prstGeom prst="rect">
            <a:avLst/>
          </a:prstGeom>
        </p:spPr>
        <p:txBody>
          <a:bodyPr wrap="square" lIns="96985" tIns="48495" rIns="96985" bIns="48495" anchor="ctr">
            <a:normAutofit/>
          </a:bodyPr>
          <a:lstStyle>
            <a:defPPr>
              <a:defRPr lang="ru-RU"/>
            </a:defPPr>
            <a:lvl1pPr marL="285750" indent="-285750" algn="ctr" defTabSz="970303">
              <a:buFont typeface="Wingdings" panose="05000000000000000000" pitchFamily="2" charset="2"/>
              <a:buChar char="Ø"/>
              <a:defRPr sz="1700" b="0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 marL="463028" defTabSz="926056"/>
            <a:lvl3pPr marL="926056" defTabSz="926056"/>
            <a:lvl4pPr marL="1389084" defTabSz="926056"/>
            <a:lvl5pPr marL="1852111" defTabSz="926056"/>
            <a:lvl6pPr marL="2315140" defTabSz="926056"/>
            <a:lvl7pPr marL="2778169" defTabSz="926056"/>
            <a:lvl8pPr marL="3241196" defTabSz="926056"/>
            <a:lvl9pPr marL="3704225" defTabSz="926056"/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Постановление Правительства от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29.03.2023 №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500: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п.1 - предельные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сроки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направления в 2023 году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требований об уплате задолженности и принятия решений о взыскании задолженности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увеличиваются на 6 месяцев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5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_FNS2012_A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104306" tIns="52153" rIns="104306" bIns="52153" rtlCol="0" anchor="ctr">
        <a:normAutofit/>
      </a:bodyPr>
      <a:lstStyle>
        <a:defPPr marL="0" marR="0" indent="0" algn="l" defTabSz="1043056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800" b="1" i="0" u="none" strike="noStrike" kern="1200" cap="none" spc="0" normalizeH="0" baseline="0" noProof="0" dirty="0" smtClean="0">
            <a:ln>
              <a:noFill/>
            </a:ln>
            <a:solidFill>
              <a:srgbClr val="005AA9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173650</TotalTime>
  <Words>575</Words>
  <Application>Microsoft Office PowerPoint</Application>
  <PresentationFormat>Произвольный</PresentationFormat>
  <Paragraphs>101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Open Sans Light</vt:lpstr>
      <vt:lpstr>Open Sans</vt:lpstr>
      <vt:lpstr>Roboto Condensed</vt:lpstr>
      <vt:lpstr>Wingdings</vt:lpstr>
      <vt:lpstr>Times New Roman</vt:lpstr>
      <vt:lpstr>1_Office Theme</vt:lpstr>
      <vt:lpstr>Custom Design</vt:lpstr>
      <vt:lpstr>Present_FNS2012_A4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Созонова Ирина Федоровна</cp:lastModifiedBy>
  <cp:revision>2277</cp:revision>
  <cp:lastPrinted>2022-11-09T12:14:24Z</cp:lastPrinted>
  <dcterms:created xsi:type="dcterms:W3CDTF">2014-10-08T23:03:32Z</dcterms:created>
  <dcterms:modified xsi:type="dcterms:W3CDTF">2023-10-19T08:40:16Z</dcterms:modified>
</cp:coreProperties>
</file>