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758" r:id="rId3"/>
  </p:sldMasterIdLst>
  <p:notesMasterIdLst>
    <p:notesMasterId r:id="rId9"/>
  </p:notesMasterIdLst>
  <p:handoutMasterIdLst>
    <p:handoutMasterId r:id="rId10"/>
  </p:handoutMasterIdLst>
  <p:sldIdLst>
    <p:sldId id="372" r:id="rId4"/>
    <p:sldId id="537" r:id="rId5"/>
    <p:sldId id="534" r:id="rId6"/>
    <p:sldId id="538" r:id="rId7"/>
    <p:sldId id="536" r:id="rId8"/>
  </p:sldIdLst>
  <p:sldSz cx="12190413" cy="6859588"/>
  <p:notesSz cx="6805613" cy="9944100"/>
  <p:defaultTextStyle>
    <a:defPPr>
      <a:defRPr lang="ru-RU"/>
    </a:defPPr>
    <a:lvl1pPr marL="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6F69C7-150C-47CB-8EB5-B492026D4210}">
          <p14:sldIdLst>
            <p14:sldId id="372"/>
            <p14:sldId id="537"/>
            <p14:sldId id="534"/>
            <p14:sldId id="538"/>
            <p14:sldId id="536"/>
          </p14:sldIdLst>
        </p14:section>
        <p14:section name="Раздел без заголовка" id="{B5E6D37C-9D04-430A-A1AA-EDFED94D597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979"/>
    <a:srgbClr val="F5801F"/>
    <a:srgbClr val="0070C0"/>
    <a:srgbClr val="B91403"/>
    <a:srgbClr val="F68D36"/>
    <a:srgbClr val="D0D8E8"/>
    <a:srgbClr val="421585"/>
    <a:srgbClr val="95B3D7"/>
    <a:srgbClr val="F6903C"/>
    <a:srgbClr val="2B9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6982" autoAdjust="0"/>
  </p:normalViewPr>
  <p:slideViewPr>
    <p:cSldViewPr>
      <p:cViewPr varScale="1">
        <p:scale>
          <a:sx n="109" d="100"/>
          <a:sy n="109" d="100"/>
        </p:scale>
        <p:origin x="906" y="60"/>
      </p:cViewPr>
      <p:guideLst>
        <p:guide orient="horz" pos="2160"/>
        <p:guide pos="3840"/>
        <p:guide orient="horz"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8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E28C-5B1B-4327-82B2-C0BA81C77F53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553D-D7D1-43AB-B740-ACA9D809D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1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E2D5-6D97-44AF-A5D0-B61754EC999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601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E22B-BF30-41F2-ACA8-767A45C62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6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9E22B-BF30-41F2-ACA8-767A45C625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6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568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6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9E22B-BF30-41F2-ACA8-767A45C625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6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40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6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9E22B-BF30-41F2-ACA8-767A45C625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6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87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4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4" y="1122628"/>
            <a:ext cx="9142810" cy="2388153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4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63028" indent="0" algn="ctr">
              <a:buNone/>
              <a:defRPr sz="2000"/>
            </a:lvl2pPr>
            <a:lvl3pPr marL="926056" indent="0" algn="ctr">
              <a:buNone/>
              <a:defRPr sz="1800"/>
            </a:lvl3pPr>
            <a:lvl4pPr marL="1389084" indent="0" algn="ctr">
              <a:buNone/>
              <a:defRPr sz="1700"/>
            </a:lvl4pPr>
            <a:lvl5pPr marL="1852111" indent="0" algn="ctr">
              <a:buNone/>
              <a:defRPr sz="1700"/>
            </a:lvl5pPr>
            <a:lvl6pPr marL="2315140" indent="0" algn="ctr">
              <a:buNone/>
              <a:defRPr sz="1700"/>
            </a:lvl6pPr>
            <a:lvl7pPr marL="2778169" indent="0" algn="ctr">
              <a:buNone/>
              <a:defRPr sz="1700"/>
            </a:lvl7pPr>
            <a:lvl8pPr marL="3241196" indent="0" algn="ctr">
              <a:buNone/>
              <a:defRPr sz="1700"/>
            </a:lvl8pPr>
            <a:lvl9pPr marL="3704225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66-3859-4348-B4DC-53BE63A492E0}" type="datetime1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0A91-018D-40C5-B887-7419842A66C4}" type="datetime1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7" y="365211"/>
            <a:ext cx="2628556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3" y="365211"/>
            <a:ext cx="7733295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5B6F-04E2-46E9-B7FA-A51CD656C731}" type="datetime1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7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48"/>
            <a:ext cx="10361852" cy="14703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70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182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1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93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640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76148" indent="-247597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3973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57101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097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2340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23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11C5-ABF0-4289-857E-2B054B24D895}" type="datetime1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5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219555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560650"/>
            <a:ext cx="5081454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219555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560650"/>
            <a:ext cx="5083570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80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462696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803798"/>
            <a:ext cx="5081454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462696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803798"/>
            <a:ext cx="5083570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29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200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329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665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8626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7245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5861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8626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7245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5861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9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321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464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196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9283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321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464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196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9283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46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378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110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9283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10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48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6972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5465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243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394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48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6972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5465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243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394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48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6972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5465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243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394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48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6972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5465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243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394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708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278905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10137"/>
            <a:ext cx="10514231" cy="2853398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90531"/>
            <a:ext cx="10514231" cy="150053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1FC-3573-4450-8B36-DA0BDCE48B45}" type="datetime1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84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527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6709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71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9363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77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8737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815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8396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768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087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974D-C852-4B09-9CB6-4EE48A7383B7}" type="datetime1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38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39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8288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82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7591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9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3580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34671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7245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6814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09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557"/>
            <a:ext cx="5157117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656"/>
            <a:ext cx="5157117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5" y="1681557"/>
            <a:ext cx="5182513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5" y="2505656"/>
            <a:ext cx="5182513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7EC5-57B2-40A0-92A2-2C5061032DDA}" type="datetime1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32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41002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3733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792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7736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72475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111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451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8054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8561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85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3F67-0563-4BDA-909E-1177ED3DDD08}" type="datetime1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5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15154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8412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2539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25573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077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2719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0795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7987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277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18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90F5-6495-49FC-A400-63D3B3DF8467}" type="datetime1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063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159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257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6645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281" y="4981747"/>
            <a:ext cx="5032464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166" y="4981747"/>
            <a:ext cx="5018977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954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5" y="2130922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34A1-4218-4E06-8AC1-1489EBD15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02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00C9-7E9B-4976-936F-19F0311434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343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5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0656-4025-4D72-8A11-D9E31C0AD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9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0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757-8DEB-4F54-A61C-293CF85D0D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43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1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74"/>
            <a:ext cx="5388331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3" y="2175381"/>
            <a:ext cx="5388331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DA1F-7C08-4747-B01B-B6AB0D988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728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3172-1218-40D6-9C20-2D14CD896F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68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B417-C710-42D4-AFB4-6C7525D7BB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00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3113"/>
            <a:ext cx="4010562" cy="11623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0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1984-3B8A-4A66-B305-BCAD03974C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8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8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8" y="612920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8" y="5368585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1A7B-00AC-4B8B-A522-EE1EE4F991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2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656-5266-4E05-872F-E6E457C956FA}" type="datetime1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642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B9EC-0E56-44FA-8C62-E63723F6F4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85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5" y="274704"/>
            <a:ext cx="8025357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44D-B227-4621-A8FB-0A2DC6E6BC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9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C07E-BFBB-41C6-A424-CD8DEBA7E344}" type="datetime1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5" y="365211"/>
            <a:ext cx="10514231" cy="1325870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5" y="1826048"/>
            <a:ext cx="10514231" cy="4352346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3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E064-1071-407B-84AF-26C68D290996}" type="datetime1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8" y="6357824"/>
            <a:ext cx="411426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81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260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514" indent="-231514" algn="l" defTabSz="926056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4545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83" y="1219489"/>
            <a:ext cx="10361852" cy="4628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8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</p:sldLayoutIdLst>
  <p:hf hdr="0" ftr="0" dt="0"/>
  <p:txStyles>
    <p:titleStyle>
      <a:lvl1pPr algn="ctr" defTabSz="1218936" rtl="0" eaLnBrk="1" latinLnBrk="0" hangingPunct="1">
        <a:lnSpc>
          <a:spcPct val="86000"/>
        </a:lnSpc>
        <a:spcBef>
          <a:spcPct val="0"/>
        </a:spcBef>
        <a:buNone/>
        <a:defRPr sz="2900" kern="800" spc="-54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0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18" indent="-230667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2pPr>
      <a:lvl3pPr marL="6877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>
          <a:solidFill>
            <a:schemeClr val="tx1"/>
          </a:solidFill>
          <a:latin typeface="+mn-lt"/>
          <a:ea typeface="+mn-ea"/>
          <a:cs typeface="+mn-cs"/>
        </a:defRPr>
      </a:lvl3pPr>
      <a:lvl4pPr marL="91631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4pPr>
      <a:lvl5pPr marL="11448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500" kern="800">
          <a:solidFill>
            <a:schemeClr val="tx1"/>
          </a:solidFill>
          <a:latin typeface="+mn-lt"/>
          <a:ea typeface="+mn-ea"/>
          <a:cs typeface="+mn-cs"/>
        </a:defRPr>
      </a:lvl5pPr>
      <a:lvl6pPr marL="3352072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0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1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3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8"/>
            <a:ext cx="10971372" cy="4527011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E636-13B4-45E8-90F1-47E871333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2" y="6357824"/>
            <a:ext cx="3860297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9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ctr" defTabSz="926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271" indent="-347271" algn="l" defTabSz="926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421" indent="-289391" algn="l" defTabSz="92605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A3D43B73-2B0A-4CDF-8104-3D3F930D4D40}"/>
              </a:ext>
            </a:extLst>
          </p:cNvPr>
          <p:cNvSpPr/>
          <p:nvPr/>
        </p:nvSpPr>
        <p:spPr>
          <a:xfrm>
            <a:off x="0" y="-60704"/>
            <a:ext cx="12207147" cy="68724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en-US" sz="2400" dirty="0">
              <a:solidFill>
                <a:srgbClr val="485068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D098E04-0D9A-4FFF-8285-F85E5F6A281D}"/>
              </a:ext>
            </a:extLst>
          </p:cNvPr>
          <p:cNvSpPr/>
          <p:nvPr/>
        </p:nvSpPr>
        <p:spPr>
          <a:xfrm>
            <a:off x="6850933" y="1023635"/>
            <a:ext cx="4823412" cy="4825157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244200"/>
            <a:ext cx="6360640" cy="6954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7923" y="6186395"/>
            <a:ext cx="755727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1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2024 </a:t>
            </a:r>
            <a:endParaRPr lang="ru-RU" sz="140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213544" y="2328229"/>
            <a:ext cx="11411787" cy="16619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8936"/>
            <a:r>
              <a:rPr lang="ru-RU" sz="36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Как получить налоговый вычет через </a:t>
            </a:r>
          </a:p>
          <a:p>
            <a:pPr algn="ctr" defTabSz="1218936"/>
            <a:r>
              <a:rPr lang="ru-RU" sz="36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«Личный кабинет налогоплательщика </a:t>
            </a:r>
          </a:p>
          <a:p>
            <a:pPr algn="ctr" defTabSz="1218936"/>
            <a:r>
              <a:rPr lang="ru-RU" sz="36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для физических лиц»</a:t>
            </a:r>
            <a:endParaRPr lang="ru-RU" sz="3600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16" name="Изображение 10" descr="FNS_vizitka_for_rukovodstv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77" y="196529"/>
            <a:ext cx="1872208" cy="194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7940402" y="4797232"/>
            <a:ext cx="4000344" cy="16619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Ведущий специалист-эксперт отдела </a:t>
            </a:r>
            <a:r>
              <a:rPr lang="ru-RU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работы с </a:t>
            </a:r>
            <a:r>
              <a:rPr lang="ru-RU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налогоплательщиками</a:t>
            </a:r>
          </a:p>
          <a:p>
            <a:pPr defTabSz="1218936"/>
            <a:r>
              <a:rPr lang="ru-RU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УФНС России по Ханты-Мансийскому </a:t>
            </a:r>
          </a:p>
          <a:p>
            <a:pPr defTabSz="1218936"/>
            <a:r>
              <a:rPr lang="ru-RU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автономному округу – Югре </a:t>
            </a:r>
          </a:p>
          <a:p>
            <a:pPr defTabSz="1218936"/>
            <a:endParaRPr lang="ru-RU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  <a:p>
            <a:pPr defTabSz="1218936"/>
            <a:r>
              <a:rPr lang="ru-RU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Сафронова А.А.</a:t>
            </a:r>
          </a:p>
        </p:txBody>
      </p:sp>
    </p:spTree>
    <p:extLst>
      <p:ext uri="{BB962C8B-B14F-4D97-AF65-F5344CB8AC3E}">
        <p14:creationId xmlns:p14="http://schemas.microsoft.com/office/powerpoint/2010/main" val="22653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marL="0" marR="0" lvl="0" indent="0" algn="ctr" defTabSz="1234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marL="0" marR="0" lvl="0" indent="0" algn="ctr" defTabSz="926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5741" y="-1"/>
            <a:ext cx="3499265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 typeface="Arial" panose="020B0604020202020204" pitchFamily="34" charset="0"/>
              <a:buNone/>
              <a:tabLst>
                <a:tab pos="342900" algn="l"/>
              </a:tabLst>
              <a:defRPr/>
            </a:pPr>
            <a:r>
              <a:rPr lang="ru-RU" sz="1200" dirty="0" smtClean="0">
                <a:solidFill>
                  <a:srgbClr val="485068">
                    <a:lumMod val="75000"/>
                  </a:srgb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</a:t>
            </a:r>
            <a:r>
              <a:rPr kumimoji="0" lang="ru-RU" sz="1200" b="0" i="0" u="none" strike="noStrike" kern="800" cap="none" spc="-13" normalizeH="0" baseline="0" noProof="0" dirty="0" smtClean="0">
                <a:ln>
                  <a:noFill/>
                </a:ln>
                <a:solidFill>
                  <a:srgbClr val="485068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ЧЕТ ЧЕРЕЗ ЛИЧНЫЙ КАБИНЕТ</a:t>
            </a:r>
            <a:endParaRPr kumimoji="0" lang="ru-RU" sz="1200" b="0" i="0" u="none" strike="noStrike" kern="800" cap="none" spc="-13" normalizeH="0" baseline="0" noProof="0" dirty="0">
              <a:ln>
                <a:noFill/>
              </a:ln>
              <a:solidFill>
                <a:srgbClr val="485068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F02B7901-3870-49DC-AA5E-49396413A882}"/>
              </a:ext>
            </a:extLst>
          </p:cNvPr>
          <p:cNvSpPr/>
          <p:nvPr/>
        </p:nvSpPr>
        <p:spPr>
          <a:xfrm>
            <a:off x="4295006" y="2116"/>
            <a:ext cx="790182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18936"/>
            <a:r>
              <a:rPr lang="ru-RU" sz="2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ЛИЧНЫЙ КАБИНЕТ НАЛОГОПЛАТЕЛЬЩИКА </a:t>
            </a:r>
          </a:p>
          <a:p>
            <a:pPr algn="ctr" defTabSz="1218936"/>
            <a:r>
              <a:rPr lang="ru-RU" sz="2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ДЛЯ ФИЗИЧЕСКИХ ЛИЦ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5" y="-2829"/>
            <a:ext cx="492306" cy="780380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8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8" y="1125538"/>
            <a:ext cx="5482134" cy="54821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30" y="1125538"/>
            <a:ext cx="5663159" cy="5475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57" y="2061642"/>
            <a:ext cx="2088232" cy="5040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32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marL="0" marR="0" lvl="0" indent="0" algn="ctr" defTabSz="1234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marL="0" marR="0" lvl="0" indent="0" algn="ctr" defTabSz="926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5741" y="-1"/>
            <a:ext cx="3499265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 typeface="Arial" panose="020B0604020202020204" pitchFamily="34" charset="0"/>
              <a:buNone/>
              <a:tabLst>
                <a:tab pos="342900" algn="l"/>
              </a:tabLst>
              <a:defRPr/>
            </a:pPr>
            <a:r>
              <a:rPr lang="ru-RU" sz="1200" dirty="0" smtClean="0">
                <a:solidFill>
                  <a:srgbClr val="485068">
                    <a:lumMod val="75000"/>
                  </a:srgb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</a:t>
            </a:r>
            <a:r>
              <a:rPr kumimoji="0" lang="ru-RU" sz="1200" b="0" i="0" u="none" strike="noStrike" kern="800" cap="none" spc="-13" normalizeH="0" baseline="0" noProof="0" dirty="0" smtClean="0">
                <a:ln>
                  <a:noFill/>
                </a:ln>
                <a:solidFill>
                  <a:srgbClr val="485068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ЧЕТ ЧЕРЕЗ ЛИЧНЫЙ КАБИНЕТ</a:t>
            </a:r>
            <a:endParaRPr kumimoji="0" lang="ru-RU" sz="1200" b="0" i="0" u="none" strike="noStrike" kern="800" cap="none" spc="-13" normalizeH="0" baseline="0" noProof="0" dirty="0">
              <a:ln>
                <a:noFill/>
              </a:ln>
              <a:solidFill>
                <a:srgbClr val="485068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F02B7901-3870-49DC-AA5E-49396413A882}"/>
              </a:ext>
            </a:extLst>
          </p:cNvPr>
          <p:cNvSpPr/>
          <p:nvPr/>
        </p:nvSpPr>
        <p:spPr>
          <a:xfrm>
            <a:off x="4295006" y="2116"/>
            <a:ext cx="790182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18936"/>
            <a:r>
              <a:rPr lang="ru-RU" sz="2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ЛИЧНЫЙ КАБИНЕТ НАЛОГОПЛАТЕЛЬЩИКА </a:t>
            </a:r>
          </a:p>
          <a:p>
            <a:pPr algn="ctr" defTabSz="1218936"/>
            <a:r>
              <a:rPr lang="ru-RU" sz="2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ДЛЯ ФИЗИЧЕСКИХ ЛИЦ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56" y="1803268"/>
            <a:ext cx="7349955" cy="3718440"/>
          </a:xfrm>
          <a:prstGeom prst="rect">
            <a:avLst/>
          </a:prstGeom>
          <a:effectLst>
            <a:outerShdw blurRad="3175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19" name="Прямоугольник: усеченные верхние углы 28">
            <a:extLst>
              <a:ext uri="{FF2B5EF4-FFF2-40B4-BE49-F238E27FC236}">
                <a16:creationId xmlns:a16="http://schemas.microsoft.com/office/drawing/2014/main" xmlns="" id="{D08FDD1E-138A-4B08-AD41-CB1FC676F245}"/>
              </a:ext>
            </a:extLst>
          </p:cNvPr>
          <p:cNvSpPr/>
          <p:nvPr/>
        </p:nvSpPr>
        <p:spPr>
          <a:xfrm>
            <a:off x="4637076" y="1037570"/>
            <a:ext cx="7349956" cy="765698"/>
          </a:xfrm>
          <a:prstGeom prst="snip2Same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Личный кабинет на сайте ФНС России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www.nalog.gov.ru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10" y="2075277"/>
            <a:ext cx="1562100" cy="1562100"/>
          </a:xfrm>
          <a:prstGeom prst="rect">
            <a:avLst/>
          </a:prstGeom>
          <a:effectLst>
            <a:outerShdw blurRad="2413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70" y="4218240"/>
            <a:ext cx="1562100" cy="1562100"/>
          </a:xfrm>
          <a:prstGeom prst="rect">
            <a:avLst/>
          </a:prstGeom>
          <a:effectLst>
            <a:outerShdw blurRad="4191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5" name="Прямоугольник: усеченные верхние углы 28">
            <a:extLst>
              <a:ext uri="{FF2B5EF4-FFF2-40B4-BE49-F238E27FC236}">
                <a16:creationId xmlns:a16="http://schemas.microsoft.com/office/drawing/2014/main" xmlns="" id="{D08FDD1E-138A-4B08-AD41-CB1FC676F245}"/>
              </a:ext>
            </a:extLst>
          </p:cNvPr>
          <p:cNvSpPr/>
          <p:nvPr/>
        </p:nvSpPr>
        <p:spPr>
          <a:xfrm>
            <a:off x="2850310" y="1689796"/>
            <a:ext cx="1544020" cy="402880"/>
          </a:xfrm>
          <a:prstGeom prst="snip2Same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App store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: усеченные верхние углы 28">
            <a:extLst>
              <a:ext uri="{FF2B5EF4-FFF2-40B4-BE49-F238E27FC236}">
                <a16:creationId xmlns:a16="http://schemas.microsoft.com/office/drawing/2014/main" xmlns="" id="{D08FDD1E-138A-4B08-AD41-CB1FC676F245}"/>
              </a:ext>
            </a:extLst>
          </p:cNvPr>
          <p:cNvSpPr/>
          <p:nvPr/>
        </p:nvSpPr>
        <p:spPr>
          <a:xfrm>
            <a:off x="2832230" y="3773919"/>
            <a:ext cx="1562100" cy="450621"/>
          </a:xfrm>
          <a:prstGeom prst="snip2SameRect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Google play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: усеченные верхние углы 28">
            <a:extLst>
              <a:ext uri="{FF2B5EF4-FFF2-40B4-BE49-F238E27FC236}">
                <a16:creationId xmlns:a16="http://schemas.microsoft.com/office/drawing/2014/main" xmlns="" id="{D08FDD1E-138A-4B08-AD41-CB1FC676F245}"/>
              </a:ext>
            </a:extLst>
          </p:cNvPr>
          <p:cNvSpPr/>
          <p:nvPr/>
        </p:nvSpPr>
        <p:spPr>
          <a:xfrm>
            <a:off x="143356" y="944829"/>
            <a:ext cx="2625236" cy="781105"/>
          </a:xfrm>
          <a:prstGeom prst="snip2SameRect">
            <a:avLst/>
          </a:prstGeom>
          <a:solidFill>
            <a:schemeClr val="accent1">
              <a:lumMod val="60000"/>
              <a:lumOff val="40000"/>
              <a:alpha val="64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Приложение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«Налоги ФЛ»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62" y="4280420"/>
            <a:ext cx="1630466" cy="1630466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5" y="-2829"/>
            <a:ext cx="492306" cy="780380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8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0" y="1725936"/>
            <a:ext cx="2640092" cy="4184950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8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marL="0" marR="0" lvl="0" indent="0" algn="ctr" defTabSz="1234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marL="0" marR="0" lvl="0" indent="0" algn="ctr" defTabSz="926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5741" y="-1"/>
            <a:ext cx="3499265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 typeface="Arial" panose="020B0604020202020204" pitchFamily="34" charset="0"/>
              <a:buNone/>
              <a:tabLst>
                <a:tab pos="342900" algn="l"/>
              </a:tabLst>
              <a:defRPr/>
            </a:pPr>
            <a:r>
              <a:rPr lang="ru-RU" sz="1200" dirty="0" smtClean="0">
                <a:solidFill>
                  <a:srgbClr val="485068">
                    <a:lumMod val="75000"/>
                  </a:srgb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</a:t>
            </a:r>
            <a:r>
              <a:rPr kumimoji="0" lang="ru-RU" sz="1200" b="0" i="0" u="none" strike="noStrike" kern="800" cap="none" spc="-13" normalizeH="0" baseline="0" noProof="0" dirty="0" smtClean="0">
                <a:ln>
                  <a:noFill/>
                </a:ln>
                <a:solidFill>
                  <a:srgbClr val="485068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ЧЕТ ЧЕРЕЗ ЛИЧНЫЙ КАБИНЕТ</a:t>
            </a:r>
            <a:endParaRPr kumimoji="0" lang="ru-RU" sz="1200" b="0" i="0" u="none" strike="noStrike" kern="800" cap="none" spc="-13" normalizeH="0" baseline="0" noProof="0" dirty="0">
              <a:ln>
                <a:noFill/>
              </a:ln>
              <a:solidFill>
                <a:srgbClr val="485068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F02B7901-3870-49DC-AA5E-49396413A882}"/>
              </a:ext>
            </a:extLst>
          </p:cNvPr>
          <p:cNvSpPr/>
          <p:nvPr/>
        </p:nvSpPr>
        <p:spPr>
          <a:xfrm>
            <a:off x="4295006" y="2116"/>
            <a:ext cx="790182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18936"/>
            <a:r>
              <a:rPr lang="ru-RU" sz="2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ЛИЧНЫЙ КАБИНЕТ НАЛОГОПЛАТЕЛЬЩИКА </a:t>
            </a:r>
          </a:p>
          <a:p>
            <a:pPr algn="ctr" defTabSz="1218936"/>
            <a:r>
              <a:rPr lang="ru-RU" sz="2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ДЛЯ ФИЗИЧЕСКИХ ЛИЦ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5" y="-2829"/>
            <a:ext cx="492306" cy="780380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8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11" y="897123"/>
            <a:ext cx="2976323" cy="5950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9" y="775122"/>
            <a:ext cx="3008728" cy="5962465"/>
          </a:xfrm>
          <a:prstGeom prst="rect">
            <a:avLst/>
          </a:prstGeom>
        </p:spPr>
      </p:pic>
      <p:sp>
        <p:nvSpPr>
          <p:cNvPr id="6" name="Улыбающееся лицо 5"/>
          <p:cNvSpPr/>
          <p:nvPr/>
        </p:nvSpPr>
        <p:spPr>
          <a:xfrm>
            <a:off x="1870222" y="1455244"/>
            <a:ext cx="632188" cy="64807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7365056" y="4077866"/>
            <a:ext cx="632188" cy="64807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10" y="897123"/>
            <a:ext cx="2941997" cy="584046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831509" y="872832"/>
            <a:ext cx="2941997" cy="5864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11279782" y="1779280"/>
            <a:ext cx="632188" cy="64807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795741" y="5"/>
            <a:ext cx="277453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lvl="0" defTabSz="1218936">
              <a:buClr>
                <a:srgbClr val="4F81BD"/>
              </a:buClr>
              <a:tabLst>
                <a:tab pos="342900" algn="l"/>
              </a:tabLst>
              <a:defRPr/>
            </a:pP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</a:t>
            </a:r>
            <a:r>
              <a:rPr lang="ru-RU" sz="1200" kern="800" spc="-13" dirty="0">
                <a:solidFill>
                  <a:srgbClr val="485068">
                    <a:lumMod val="75000"/>
                  </a:srgb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ЧЕТ ЧЕРЕЗ ЛИЧНЫЙ КАБИНЕТ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F02B7901-3870-49DC-AA5E-49396413A882}"/>
              </a:ext>
            </a:extLst>
          </p:cNvPr>
          <p:cNvSpPr/>
          <p:nvPr/>
        </p:nvSpPr>
        <p:spPr>
          <a:xfrm>
            <a:off x="3609570" y="34361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r>
              <a:rPr lang="ru-RU" sz="2000" dirty="0" smtClean="0">
                <a:solidFill>
                  <a:schemeClr val="tx1"/>
                </a:solidFill>
                <a:latin typeface="Roboto Condensed"/>
              </a:rPr>
              <a:t>ИНФОРМАЦИЯ ДЛЯ НАЛОГОПЛАТЕЛЬЩИКОВ В ГРУППЕ ВК И ОК</a:t>
            </a:r>
            <a:endParaRPr lang="ru-RU" sz="2800" dirty="0">
              <a:solidFill>
                <a:schemeClr val="tx1"/>
              </a:solidFill>
              <a:latin typeface="Roboto Condensed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22116" y="6416759"/>
            <a:ext cx="504056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9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5286" y="905674"/>
            <a:ext cx="4459911" cy="893073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 smtClean="0">
                <a:latin typeface="Roboto Condensed"/>
              </a:rPr>
              <a:t>ВИДЕОРОЛИКИ </a:t>
            </a:r>
            <a:br>
              <a:rPr lang="ru-RU" sz="1600" b="0" dirty="0" smtClean="0">
                <a:latin typeface="Roboto Condensed"/>
              </a:rPr>
            </a:br>
            <a:r>
              <a:rPr lang="ru-RU" sz="1600" b="0" dirty="0" smtClean="0">
                <a:latin typeface="Roboto Condensed"/>
              </a:rPr>
              <a:t>«КАК ПОЛУЧИТЬ ВЫЧЕТ ЧЕРЕЗ </a:t>
            </a:r>
            <a:br>
              <a:rPr lang="ru-RU" sz="1600" b="0" dirty="0" smtClean="0">
                <a:latin typeface="Roboto Condensed"/>
              </a:rPr>
            </a:br>
            <a:r>
              <a:rPr lang="ru-RU" sz="1600" b="0" dirty="0" err="1" smtClean="0">
                <a:latin typeface="Roboto Condensed"/>
              </a:rPr>
              <a:t>лк</a:t>
            </a:r>
            <a:r>
              <a:rPr lang="ru-RU" sz="1600" b="0" dirty="0" smtClean="0">
                <a:latin typeface="Roboto Condensed"/>
              </a:rPr>
              <a:t> И </a:t>
            </a:r>
            <a:r>
              <a:rPr lang="ru-RU" sz="1600" b="0" dirty="0" err="1" smtClean="0">
                <a:latin typeface="Roboto Condensed"/>
              </a:rPr>
              <a:t>Госуслуги</a:t>
            </a:r>
            <a:r>
              <a:rPr lang="ru-RU" sz="1600" b="0" dirty="0" smtClean="0">
                <a:latin typeface="Roboto Condensed"/>
              </a:rPr>
              <a:t>»</a:t>
            </a:r>
            <a:endParaRPr lang="ru-RU" sz="1600" b="0" dirty="0">
              <a:latin typeface="Roboto Condensed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5" y="-2829"/>
            <a:ext cx="492306" cy="780380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8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0" y="981522"/>
            <a:ext cx="6329301" cy="3240360"/>
          </a:xfrm>
          <a:prstGeom prst="rect">
            <a:avLst/>
          </a:prstGeom>
        </p:spPr>
      </p:pic>
      <p:pic>
        <p:nvPicPr>
          <p:cNvPr id="1027" name="Picture 3" descr="D:\attachment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6" y="3933850"/>
            <a:ext cx="2088125" cy="2088125"/>
          </a:xfrm>
          <a:prstGeom prst="rect">
            <a:avLst/>
          </a:prstGeom>
          <a:noFill/>
          <a:effectLst>
            <a:outerShdw blurRad="393700" dist="139700" dir="30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60" y="1755048"/>
            <a:ext cx="3637710" cy="4661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53" y="1690118"/>
            <a:ext cx="3691322" cy="4693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821" y="4666719"/>
            <a:ext cx="1966178" cy="1966178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04" y="4620722"/>
            <a:ext cx="1947839" cy="1947839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6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26644</TotalTime>
  <Words>95</Words>
  <Application>Microsoft Office PowerPoint</Application>
  <PresentationFormat>Произвольный</PresentationFormat>
  <Paragraphs>31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Open Sans</vt:lpstr>
      <vt:lpstr>Open Sans Light</vt:lpstr>
      <vt:lpstr>Roboto Condensed</vt:lpstr>
      <vt:lpstr>Специальное оформление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ВИДЕОРОЛИКИ  «КАК ПОЛУЧИТЬ ВЫЧЕТ ЧЕРЕЗ  лк И Госуслуги»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Филипенко Айгуль Эльдаровна</dc:creator>
  <cp:lastModifiedBy>Сафронова Анна Анатольевна</cp:lastModifiedBy>
  <cp:revision>2066</cp:revision>
  <cp:lastPrinted>2023-04-13T06:17:15Z</cp:lastPrinted>
  <dcterms:modified xsi:type="dcterms:W3CDTF">2024-02-29T04:40:23Z</dcterms:modified>
</cp:coreProperties>
</file>