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970" r:id="rId1"/>
    <p:sldMasterId id="2147483987" r:id="rId2"/>
    <p:sldMasterId id="2147484043" r:id="rId3"/>
    <p:sldMasterId id="2147484056" r:id="rId4"/>
  </p:sldMasterIdLst>
  <p:notesMasterIdLst>
    <p:notesMasterId r:id="rId17"/>
  </p:notesMasterIdLst>
  <p:sldIdLst>
    <p:sldId id="443" r:id="rId5"/>
    <p:sldId id="458" r:id="rId6"/>
    <p:sldId id="444" r:id="rId7"/>
    <p:sldId id="455" r:id="rId8"/>
    <p:sldId id="459" r:id="rId9"/>
    <p:sldId id="457" r:id="rId10"/>
    <p:sldId id="451" r:id="rId11"/>
    <p:sldId id="456" r:id="rId12"/>
    <p:sldId id="454" r:id="rId13"/>
    <p:sldId id="449" r:id="rId14"/>
    <p:sldId id="452" r:id="rId15"/>
    <p:sldId id="453" r:id="rId16"/>
  </p:sldIdLst>
  <p:sldSz cx="9906000" cy="6858000" type="A4"/>
  <p:notesSz cx="6797675" cy="9926638"/>
  <p:defaultTextStyle>
    <a:defPPr>
      <a:defRPr lang="ru-RU"/>
    </a:defPPr>
    <a:lvl1pPr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341313" indent="1127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684213" indent="2270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027113" indent="3413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370013" indent="4556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2A1"/>
    <a:srgbClr val="FFE5E5"/>
    <a:srgbClr val="FFBEBD"/>
    <a:srgbClr val="FFA2A1"/>
    <a:srgbClr val="FFBEC7"/>
    <a:srgbClr val="FFBEBE"/>
    <a:srgbClr val="FCA1A2"/>
    <a:srgbClr val="FFC7C7"/>
    <a:srgbClr val="FCC7C7"/>
    <a:srgbClr val="F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29" autoAdjust="0"/>
  </p:normalViewPr>
  <p:slideViewPr>
    <p:cSldViewPr>
      <p:cViewPr>
        <p:scale>
          <a:sx n="100" d="100"/>
          <a:sy n="100" d="100"/>
        </p:scale>
        <p:origin x="-1674" y="-4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715951"/>
            <a:ext cx="4984750" cy="446698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2pPr>
    <a:lvl3pPr marL="6842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4pPr>
    <a:lvl5pPr marL="13700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9906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3726741"/>
            <a:ext cx="84201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85900" y="5228795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78" b="0">
                <a:solidFill>
                  <a:schemeClr val="bg1"/>
                </a:solidFill>
                <a:latin typeface="+mj-lt"/>
              </a:defRPr>
            </a:lvl1pPr>
            <a:lvl2pPr marL="45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9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92" y="1037861"/>
            <a:ext cx="819303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3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3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36" y="273109"/>
            <a:ext cx="32590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3222"/>
            </a:lvl1pPr>
            <a:lvl2pPr>
              <a:defRPr sz="2778"/>
            </a:lvl2pPr>
            <a:lvl3pPr>
              <a:defRPr sz="23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36" y="1435104"/>
            <a:ext cx="3259006" cy="4691063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22"/>
            </a:lvl1pPr>
            <a:lvl2pPr marL="451321" indent="0">
              <a:buNone/>
              <a:defRPr sz="2778"/>
            </a:lvl2pPr>
            <a:lvl3pPr marL="902637" indent="0">
              <a:buNone/>
              <a:defRPr sz="2333"/>
            </a:lvl3pPr>
            <a:lvl4pPr marL="1353949" indent="0">
              <a:buNone/>
              <a:defRPr sz="2000"/>
            </a:lvl4pPr>
            <a:lvl5pPr marL="1805264" indent="0">
              <a:buNone/>
              <a:defRPr sz="2000"/>
            </a:lvl5pPr>
            <a:lvl6pPr marL="2256586" indent="0">
              <a:buNone/>
              <a:defRPr sz="2000"/>
            </a:lvl6pPr>
            <a:lvl7pPr marL="2707908" indent="0">
              <a:buNone/>
              <a:defRPr sz="2000"/>
            </a:lvl7pPr>
            <a:lvl8pPr marL="3159223" indent="0">
              <a:buNone/>
              <a:defRPr sz="2000"/>
            </a:lvl8pPr>
            <a:lvl9pPr marL="3610545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87"/>
            <a:ext cx="5943600" cy="804863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9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3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5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9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849" y="489551"/>
            <a:ext cx="7955978" cy="11101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83849" y="1599675"/>
            <a:ext cx="7955978" cy="483645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54" y="6041605"/>
            <a:ext cx="672068" cy="63209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7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7"/>
            <a:ext cx="9904280" cy="68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18"/>
            <a:ext cx="84201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33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19994" y="5126357"/>
            <a:ext cx="1000918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15975" eaLnBrk="1" hangingPunct="1">
              <a:defRPr/>
            </a:pPr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12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6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12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0"/>
            <a:ext cx="7949392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2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9906000" cy="685719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5044" y="1247808"/>
            <a:ext cx="6611456" cy="4773480"/>
          </a:xfrm>
        </p:spPr>
        <p:txBody>
          <a:bodyPr anchor="t">
            <a:normAutofit/>
          </a:bodyPr>
          <a:lstStyle>
            <a:lvl1pPr algn="l">
              <a:lnSpc>
                <a:spcPts val="5990"/>
              </a:lnSpc>
              <a:defRPr sz="5222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51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12" y="1012536"/>
            <a:ext cx="7930747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12" y="3429723"/>
            <a:ext cx="7930747" cy="30064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31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4" y="1606873"/>
            <a:ext cx="392249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4" y="1606873"/>
            <a:ext cx="3948639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71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71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09" y="1606872"/>
            <a:ext cx="398098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209" y="2174876"/>
            <a:ext cx="398098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2"/>
            <a:ext cx="3886810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10" cy="42480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32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8" y="501071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78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44" y="5873116"/>
            <a:ext cx="613966" cy="653414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18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5"/>
            <a:ext cx="3259006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80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7"/>
            <a:ext cx="59436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7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3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3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5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7"/>
            <a:ext cx="9904280" cy="68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05"/>
            <a:ext cx="84201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06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527" y="5127079"/>
            <a:ext cx="1000586" cy="376853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62121" y="745118"/>
            <a:ext cx="8177692" cy="1261535"/>
          </a:xfrm>
        </p:spPr>
        <p:txBody>
          <a:bodyPr/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7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19994" y="5126357"/>
            <a:ext cx="1000918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15975" eaLnBrk="1" hangingPunct="1">
              <a:defRPr/>
            </a:pPr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01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12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01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0"/>
            <a:ext cx="7949392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01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1" y="1012522"/>
            <a:ext cx="7930747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01" y="3429723"/>
            <a:ext cx="7930747" cy="30064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66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4" y="1606873"/>
            <a:ext cx="392249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4" y="1606873"/>
            <a:ext cx="3948639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08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71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8" y="1606872"/>
            <a:ext cx="398098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8" y="2174876"/>
            <a:ext cx="398098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2"/>
            <a:ext cx="3886810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10" cy="42480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8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9" y="501071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78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37" y="5873116"/>
            <a:ext cx="613966" cy="653414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83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5"/>
            <a:ext cx="3259006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48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53"/>
            <a:ext cx="59436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4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527" y="5127079"/>
            <a:ext cx="1000586" cy="376853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21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75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2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37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691"/>
            <a:ext cx="84201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860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850" y="5127625"/>
            <a:ext cx="1001713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69" tIns="41985" rIns="83969" bIns="41985"/>
          <a:lstStyle>
            <a:lvl1pPr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0921" indent="2916">
              <a:defRPr>
                <a:latin typeface="+mj-lt"/>
              </a:defRPr>
            </a:lvl2pPr>
            <a:lvl3pPr marL="577289" indent="-239079">
              <a:tabLst/>
              <a:defRPr>
                <a:latin typeface="+mj-lt"/>
              </a:defRPr>
            </a:lvl3pPr>
            <a:lvl4pPr marL="0" indent="330921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7" y="501071"/>
            <a:ext cx="7948625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C34-1277-4CDD-9F9A-1D5AEF1A5DA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31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3837" indent="0">
              <a:defRPr>
                <a:latin typeface="+mj-lt"/>
              </a:defRPr>
            </a:lvl2pPr>
            <a:lvl3pPr marL="577289" indent="-239079">
              <a:defRPr>
                <a:latin typeface="+mj-lt"/>
              </a:defRPr>
            </a:lvl3pPr>
            <a:lvl4pPr marL="0" indent="330921">
              <a:defRPr>
                <a:latin typeface="+mj-lt"/>
              </a:defRPr>
            </a:lvl4pPr>
            <a:lvl5pPr marL="131785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1" y="501071"/>
            <a:ext cx="7949392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D128-D4E9-4AC4-97CA-398B8B0AEC0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78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1012506"/>
            <a:ext cx="7930745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89" y="3429720"/>
            <a:ext cx="7930745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E9E-6CFF-4B53-906A-C842E3BA552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68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3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6" y="1606873"/>
            <a:ext cx="3948639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427E-71D1-4B67-BAC2-99CAAFDEC72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7"/>
            <a:ext cx="8519512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0" y="1606873"/>
            <a:ext cx="3980983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0" y="2174876"/>
            <a:ext cx="3980983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3"/>
            <a:ext cx="3886809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09" cy="42480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D6D-5FC0-4FED-A1D8-A110903CA3E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6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851951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23F-7A5E-42C0-AB42-23BBCC289CD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44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5" y="5872163"/>
            <a:ext cx="614363" cy="654050"/>
          </a:xfrm>
        </p:spPr>
        <p:txBody>
          <a:bodyPr/>
          <a:lstStyle>
            <a:lvl1pPr algn="ctr">
              <a:defRPr sz="2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0CCF05F-2EC6-4012-9342-6CD2461FB69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40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8BB-4502-492B-B03C-25580B2BE3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559"/>
            <a:ext cx="9905998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52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0563-9A32-4154-9080-FD932944B4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79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6AE-E42F-4B9F-A8F3-D0D4AC4A01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36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5" y="303213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4" y="303213"/>
            <a:ext cx="7654791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7AA2-894D-4288-A8A7-12E2A5131DA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55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52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9906000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4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9906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967" y="1970917"/>
            <a:ext cx="6214912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5967" y="470730"/>
            <a:ext cx="62149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321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0263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3pPr>
            <a:lvl4pPr marL="1353949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4pPr>
            <a:lvl5pPr marL="1805264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5pPr>
            <a:lvl6pPr marL="2256586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6pPr>
            <a:lvl7pPr marL="2707908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7pPr>
            <a:lvl8pPr marL="3159223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8pPr>
            <a:lvl9pPr marL="3610545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087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32" y="745115"/>
            <a:ext cx="8748579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123" y="2006604"/>
            <a:ext cx="3951540" cy="4275667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2006604"/>
            <a:ext cx="3977879" cy="4275667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4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1" y="1535167"/>
            <a:ext cx="4376871" cy="639761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11" y="2174875"/>
            <a:ext cx="4376871" cy="395128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00" y="1535167"/>
            <a:ext cx="4378589" cy="639761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00" y="2174875"/>
            <a:ext cx="4378589" cy="395128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1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" y="1563"/>
            <a:ext cx="9905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20" y="745099"/>
            <a:ext cx="8268759" cy="1234645"/>
          </a:xfrm>
          <a:prstGeom prst="rect">
            <a:avLst/>
          </a:prstGeom>
        </p:spPr>
        <p:txBody>
          <a:bodyPr vert="horz" lIns="81245" tIns="40623" rIns="81245" bIns="40623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173" y="1988839"/>
            <a:ext cx="8268758" cy="4293427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384"/>
            <a:ext cx="2311400" cy="365125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l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70" y="6356384"/>
            <a:ext cx="3136900" cy="365125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3804" y="5864229"/>
            <a:ext cx="545551" cy="684776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lnSpc>
                <a:spcPts val="2086"/>
              </a:lnSpc>
              <a:defRPr sz="2333">
                <a:solidFill>
                  <a:schemeClr val="bg1"/>
                </a:solidFill>
                <a:latin typeface="+mn-lt"/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pPr defTabSz="9026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hf hdr="0" dt="0"/>
  <p:txStyles>
    <p:titleStyle>
      <a:lvl1pPr algn="l" defTabSz="902637" rtl="0" eaLnBrk="1" latinLnBrk="0" hangingPunct="1">
        <a:spcBef>
          <a:spcPct val="0"/>
        </a:spcBef>
        <a:buNone/>
        <a:defRPr sz="4222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4591" indent="0" algn="l" defTabSz="902637" rtl="0" eaLnBrk="1" latinLnBrk="0" hangingPunct="1">
        <a:spcBef>
          <a:spcPct val="20000"/>
        </a:spcBef>
        <a:buFont typeface="+mj-lt"/>
        <a:buNone/>
        <a:defRPr sz="2667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4591" indent="0" algn="l" defTabSz="902637" rtl="0" eaLnBrk="1" latinLnBrk="0" hangingPunct="1">
        <a:spcBef>
          <a:spcPct val="20000"/>
        </a:spcBef>
        <a:buFont typeface="Arial" pitchFamily="34" charset="0"/>
        <a:buNone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16835" indent="-225303" algn="l" defTabSz="902637" rtl="0" eaLnBrk="1" latinLnBrk="0" hangingPunct="1">
        <a:spcBef>
          <a:spcPct val="20000"/>
        </a:spcBef>
        <a:buFont typeface="Arial" pitchFamily="34" charset="0"/>
        <a:buChar char="•"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1851" algn="just" defTabSz="902637" rtl="0" eaLnBrk="1" latinLnBrk="0" hangingPunct="1">
        <a:lnSpc>
          <a:spcPts val="2110"/>
        </a:lnSpc>
        <a:spcBef>
          <a:spcPts val="444"/>
        </a:spcBef>
        <a:buFont typeface="Arial" pitchFamily="34" charset="0"/>
        <a:buNone/>
        <a:tabLst/>
        <a:defRPr sz="177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41895" indent="0" algn="l" defTabSz="902637" rtl="0" eaLnBrk="1" latinLnBrk="0" hangingPunct="1">
        <a:lnSpc>
          <a:spcPts val="2000"/>
        </a:lnSpc>
        <a:spcBef>
          <a:spcPts val="444"/>
        </a:spcBef>
        <a:buFont typeface="Arial" pitchFamily="34" charset="0"/>
        <a:buNone/>
        <a:defRPr sz="1556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8224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565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883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19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1321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2637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3949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5264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6586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07908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59223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10545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3" y="489586"/>
            <a:ext cx="7955756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3" y="1600204"/>
            <a:ext cx="7955756" cy="48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986"/>
            <a:ext cx="23114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70" y="6356986"/>
            <a:ext cx="31369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611" y="6040756"/>
            <a:ext cx="670719" cy="63246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/>
            <a:fld id="{4013B3F9-4A5B-420F-BFD2-4FE8E87344A7}" type="slidenum">
              <a:rPr lang="ru-RU" altLang="ru-RU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815975"/>
              <a:t>‹#›</a:t>
            </a:fld>
            <a:endParaRPr lang="ru-RU" altLang="ru-RU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3" y="489586"/>
            <a:ext cx="7955756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3" y="1600204"/>
            <a:ext cx="7955756" cy="48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986"/>
            <a:ext cx="23114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62" y="6356986"/>
            <a:ext cx="31369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600" y="6040756"/>
            <a:ext cx="670719" cy="63246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/>
            <a:fld id="{4013B3F9-4A5B-420F-BFD2-4FE8E87344A7}" type="slidenum">
              <a:rPr lang="ru-RU" altLang="ru-RU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815975"/>
              <a:t>‹#›</a:t>
            </a:fld>
            <a:endParaRPr lang="ru-RU" altLang="ru-RU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238" y="490538"/>
            <a:ext cx="79549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4238" y="1600200"/>
            <a:ext cx="79549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000" y="6042025"/>
            <a:ext cx="671513" cy="631825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>
            <a:lvl1pPr algn="ctr" defTabSz="584163">
              <a:lnSpc>
                <a:spcPts val="2204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E00338-6D4B-4BFC-B1E4-D22BBD0C32E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</p:sldLayoutIdLst>
  <p:txStyles>
    <p:titleStyle>
      <a:lvl1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572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9144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3716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8288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3375" indent="-333375" algn="l" defTabSz="957263" rtl="0" eaLnBrk="0" fontAlgn="base" hangingPunct="0">
        <a:spcBef>
          <a:spcPct val="20000"/>
        </a:spcBef>
        <a:spcAft>
          <a:spcPct val="0"/>
        </a:spcAft>
        <a:buFont typeface="+mj-lt"/>
        <a:defRPr sz="3300" kern="1200">
          <a:solidFill>
            <a:srgbClr val="005AA9"/>
          </a:solidFill>
          <a:latin typeface="+mj-lt"/>
          <a:ea typeface="+mn-ea"/>
          <a:cs typeface="+mn-cs"/>
        </a:defRPr>
      </a:lvl1pPr>
      <a:lvl2pPr marL="333375" indent="1238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4050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70000" algn="just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7625" indent="511175" algn="l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76769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уведомлений и сроки уплаты НДФЛ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133262"/>
              </p:ext>
            </p:extLst>
          </p:nvPr>
        </p:nvGraphicFramePr>
        <p:xfrm>
          <a:off x="625760" y="1700808"/>
          <a:ext cx="8661204" cy="372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165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520987967"/>
                    </a:ext>
                  </a:extLst>
                </a:gridCol>
                <a:gridCol w="2948727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</a:tblGrid>
              <a:tr h="11765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удержания НДФЛ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перечисления НДФЛ 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6 ст. 226 НК РФ в ред. 263-ФЗ)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подачи уведомления 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9 ст. 58 НК РФ в ред. 263-ФЗ)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 числа предшествующего месяца по 22 число текущего месяца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28-го числа текущего месяца</a:t>
                      </a:r>
                      <a:endParaRPr lang="ru-RU" sz="17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числа текущего месяца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:a16="http://schemas.microsoft.com/office/drawing/2014/main" xmlns="" val="3698400979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 числа прошлого месяца по 9 число текущего месяца</a:t>
                      </a:r>
                      <a:endParaRPr lang="ru-RU" sz="17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marL="0" marR="0" indent="0" algn="ctr" defTabSz="9026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12-го числа текущего месяца</a:t>
                      </a:r>
                      <a:endParaRPr lang="ru-RU" sz="17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7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marL="0" marR="0" indent="0" algn="ctr" defTabSz="9026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ДОСРОЧНОЕ</a:t>
                      </a:r>
                      <a:r>
                        <a:rPr lang="ru-RU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УВЕДОМЛЕНИЕ</a:t>
                      </a:r>
                    </a:p>
                    <a:p>
                      <a:pPr marL="0" marR="0" indent="0" algn="ctr" defTabSz="9026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Внесены изменения Федеральным законом от 29.05.2023 № 196-ФЗ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</a:tr>
              <a:tr h="666886">
                <a:tc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23 по 31 декабря</a:t>
                      </a:r>
                      <a:endParaRPr lang="ru-RU" sz="17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 gridSpan="2"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позже последнего рабочего дня календарного года</a:t>
                      </a:r>
                    </a:p>
                  </a:txBody>
                  <a:tcPr marL="89154" marR="89154" marT="54864" marB="5486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85189" y="1268760"/>
            <a:ext cx="454234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263-ФЗ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6253" y="5232341"/>
            <a:ext cx="7164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!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Расчетный период для НДФЛ считается </a:t>
            </a:r>
            <a:endParaRPr lang="en-US" sz="15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23-го числа текущего месяца  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22-е число следующего месяца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0910" y="6017171"/>
            <a:ext cx="8635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2023 года отменен п.</a:t>
            </a:r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ст. 226 НК РФ, запрещающий налоговым агентам уплачивать НДФЛ из </a:t>
            </a:r>
          </a:p>
          <a:p>
            <a:pPr algn="ctr" defTabSz="815975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собственных средств. Перечислять НДФЛ на ЕНС можно до удержания налога.  </a:t>
            </a:r>
            <a:endParaRPr lang="ru-RU" sz="1500" b="1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5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0326" y="501073"/>
            <a:ext cx="8565350" cy="695679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в фиксированном размере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ИП (лиц, осуществляющих частную практику) и КФХ за 2023 год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10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299100"/>
              </p:ext>
            </p:extLst>
          </p:nvPr>
        </p:nvGraphicFramePr>
        <p:xfrm>
          <a:off x="704528" y="2132856"/>
          <a:ext cx="8856984" cy="230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платежа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уплате за 2023 год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Фиксированный взнос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45 842 руб.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позднее </a:t>
                      </a:r>
                    </a:p>
                    <a:p>
                      <a:pPr algn="ctr"/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декабря текущего года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73881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 на ОПС за 2023 год</a:t>
                      </a:r>
                      <a:b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дохода более 300 000 руб.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1 % с суммы превышения (</a:t>
                      </a:r>
                      <a:r>
                        <a:rPr lang="en-US" sz="14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ru-RU" sz="1400" b="1" kern="120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сумма 257 </a:t>
                      </a:r>
                      <a:r>
                        <a:rPr lang="ru-RU" sz="14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061 руб. на 2023 год)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b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0267" y="1268760"/>
            <a:ext cx="8705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 единый фиксированный тариф по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взносам на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ОПС и ОМС для плательщиков, </a:t>
            </a:r>
            <a:endParaRPr lang="ru-RU" sz="16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815975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производящих выплаты и иные вознаграждения физическим лицам: 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2023 год он определен в размере 45 842 рублей</a:t>
            </a:r>
            <a:r>
              <a:rPr lang="ru-RU" sz="1400" dirty="0">
                <a:solidFill>
                  <a:srgbClr val="405965"/>
                </a:solidFill>
                <a:latin typeface="Open Sans"/>
                <a:ea typeface="+mn-ea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0552" y="5661248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2400" b="1" u="sng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Уведомления </a:t>
            </a:r>
            <a:r>
              <a:rPr lang="ru-RU" sz="2400" b="1" u="sng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исчисленных суммах </a:t>
            </a:r>
          </a:p>
          <a:p>
            <a:pPr algn="ctr" defTabSz="815975"/>
            <a:r>
              <a:rPr lang="ru-RU" sz="2400" b="1" u="sng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фиксированных взносов не представляются</a:t>
            </a:r>
            <a:r>
              <a:rPr lang="ru-RU" sz="2400" b="1" u="sng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504" y="4581128"/>
            <a:ext cx="871296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3056" fontAlgn="auto"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ФНС России в сервисе </a:t>
            </a:r>
            <a:endParaRPr lang="ru-RU" sz="18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налогов и пошлин» </a:t>
            </a:r>
            <a:endParaRPr lang="ru-RU" sz="18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</a:t>
            </a:r>
            <a:r>
              <a:rPr lang="ru-RU" sz="1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уплачивать фиксированные страховые </a:t>
            </a: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взносы. </a:t>
            </a:r>
          </a:p>
          <a:p>
            <a:pPr algn="ctr" defTabSz="1043056" fontAlgn="auto"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«Жизненные ситуации» – вкладка «Уплата фиксированных страховых взносов»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2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854100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уведомлений и сроки уплаты имущественных налогов юридических лиц в 2023 году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25859"/>
              </p:ext>
            </p:extLst>
          </p:nvPr>
        </p:nvGraphicFramePr>
        <p:xfrm>
          <a:off x="560509" y="1628799"/>
          <a:ext cx="8424938" cy="3960440"/>
        </p:xfrm>
        <a:graphic>
          <a:graphicData uri="http://schemas.openxmlformats.org/drawingml/2006/table">
            <a:tbl>
              <a:tblPr firstRow="1" bandRow="1"/>
              <a:tblGrid>
                <a:gridCol w="1970010"/>
                <a:gridCol w="1970010"/>
                <a:gridCol w="2213118"/>
                <a:gridCol w="2271800"/>
              </a:tblGrid>
              <a:tr h="990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Налог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предоставления декларации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уплаты 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подачи уведомления 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организаций*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25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марта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(с 01.01.2024 – 25.02.2024)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 - 28 февраля,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квартал - 28 апреля,     2 квартал - 28 июля,       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квартал - 28 октября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- 25 февраля,               1 квартал - 25 апреля,      2 квартал - 25 июля,       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квартал - 25 октября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предоставляется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предоставляется</a:t>
                      </a: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992560" y="5661248"/>
            <a:ext cx="7948625" cy="8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декларация по налогу на имущество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 представляется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определении налоговой базы исходя из среднегодовой стоимости имущества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8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6576" y="718155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Уведомление нужно подавать только по срокам уплаты, которые будут в этом году, </a:t>
            </a:r>
            <a:r>
              <a:rPr lang="ru-RU" sz="2800" b="1" u="sng" dirty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если не сдается </a:t>
            </a:r>
            <a:r>
              <a:rPr lang="ru-RU" sz="2800" b="1" u="sng" dirty="0" smtClean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декларация.</a:t>
            </a:r>
          </a:p>
          <a:p>
            <a:endParaRPr lang="ru-RU" sz="2800" b="1" u="sng" dirty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Если сдается корректировочное уведомление, то суммы указываются с учетом первичных – не разница.</a:t>
            </a:r>
          </a:p>
          <a:p>
            <a:endParaRPr lang="ru-RU" sz="2800" b="1" dirty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Обязателен к заполнению в уведомлении отчетный (налоговый) период для правильного отнесения платежа.</a:t>
            </a:r>
          </a:p>
          <a:p>
            <a:endParaRPr lang="ru-RU" sz="2400" b="1" u="sng" dirty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  <a:p>
            <a:endParaRPr lang="ru-RU" sz="2400" b="1" u="sng" dirty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260648"/>
            <a:ext cx="7948625" cy="854100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уведомление по НДФЛ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92560" y="1196752"/>
            <a:ext cx="7930747" cy="4829254"/>
          </a:xfrm>
        </p:spPr>
        <p:txBody>
          <a:bodyPr/>
          <a:lstStyle/>
          <a:p>
            <a:r>
              <a:rPr lang="ru-RU" sz="2400" dirty="0" smtClean="0"/>
              <a:t>Так , например, до </a:t>
            </a:r>
            <a:r>
              <a:rPr lang="ru-RU" sz="2400" dirty="0" smtClean="0"/>
              <a:t>12.10.2023 </a:t>
            </a:r>
            <a:r>
              <a:rPr lang="ru-RU" sz="2400" dirty="0"/>
              <a:t>можно предоставить уведомление по сумме НДФЛ, удержанной с </a:t>
            </a:r>
            <a:r>
              <a:rPr lang="ru-RU" sz="2400" dirty="0" smtClean="0"/>
              <a:t>23.09.2023 </a:t>
            </a:r>
            <a:r>
              <a:rPr lang="ru-RU" sz="2400" dirty="0"/>
              <a:t>по </a:t>
            </a:r>
            <a:r>
              <a:rPr lang="ru-RU" sz="2400" dirty="0" smtClean="0"/>
              <a:t>09.10.2023</a:t>
            </a:r>
            <a:endParaRPr lang="ru-RU" sz="2400" dirty="0" smtClean="0"/>
          </a:p>
          <a:p>
            <a:endParaRPr lang="ru-RU" sz="2400" u="sng" dirty="0"/>
          </a:p>
          <a:p>
            <a:r>
              <a:rPr lang="ru-RU" sz="2400" u="sng" dirty="0"/>
              <a:t>До </a:t>
            </a:r>
            <a:r>
              <a:rPr lang="ru-RU" sz="2400" u="sng" dirty="0" smtClean="0"/>
              <a:t>25.10.2023 </a:t>
            </a:r>
            <a:r>
              <a:rPr lang="ru-RU" sz="2400" u="sng" dirty="0"/>
              <a:t>необходимо предоставить уведомление по сумме НДФЛ, удержанной с </a:t>
            </a:r>
            <a:r>
              <a:rPr lang="ru-RU" sz="2400" u="sng" dirty="0" smtClean="0"/>
              <a:t>23.09.2023 </a:t>
            </a:r>
            <a:r>
              <a:rPr lang="ru-RU" sz="2400" u="sng" dirty="0"/>
              <a:t>по </a:t>
            </a:r>
            <a:r>
              <a:rPr lang="ru-RU" sz="2400" u="sng" dirty="0" smtClean="0"/>
              <a:t>22.10.2023</a:t>
            </a:r>
            <a:endParaRPr lang="ru-RU" sz="2400" u="sng" dirty="0" smtClean="0"/>
          </a:p>
          <a:p>
            <a:endParaRPr lang="ru-RU" sz="2400" u="sng" dirty="0" smtClean="0"/>
          </a:p>
          <a:p>
            <a:r>
              <a:rPr lang="ru-RU" sz="2400" u="sng" dirty="0" smtClean="0"/>
              <a:t>В </a:t>
            </a:r>
            <a:r>
              <a:rPr lang="ru-RU" sz="2400" u="sng" dirty="0"/>
              <a:t>основном уведомлении указывается общая сумма с учетом досрочного уведомления</a:t>
            </a:r>
          </a:p>
          <a:p>
            <a:endPara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29.05.2023 № 196-ФЗ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6758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508462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представления расчета 6-НДФЛ в 2023 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3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39341"/>
              </p:ext>
            </p:extLst>
          </p:nvPr>
        </p:nvGraphicFramePr>
        <p:xfrm>
          <a:off x="2000672" y="985704"/>
          <a:ext cx="5919799" cy="2415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008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3719791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</a:tblGrid>
              <a:tr h="5626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2023 года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79231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1 квартал, полугодие,</a:t>
                      </a:r>
                      <a:b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месяцев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числа месяца, следующего за отчетным периодом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  <a:tr h="97704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6-НДФЛ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февраля года, следующего за истекшим периодом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:a16="http://schemas.microsoft.com/office/drawing/2014/main" xmlns="" val="369840097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4909"/>
              </p:ext>
            </p:extLst>
          </p:nvPr>
        </p:nvGraphicFramePr>
        <p:xfrm>
          <a:off x="767816" y="3861048"/>
          <a:ext cx="8281447" cy="275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372"/>
                <a:gridCol w="2939588"/>
                <a:gridCol w="3129487"/>
              </a:tblGrid>
              <a:tr h="5974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110 и 140 разд. 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разделе 1  отражается н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алог,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удержанный за период: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2023 года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01.01.2023 - 31.03.2023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– 22 марта 2023 года</a:t>
                      </a:r>
                    </a:p>
                  </a:txBody>
                  <a:tcPr marL="89154" marR="89154" marT="54864" marB="54864" anchor="ctr"/>
                </a:tc>
              </a:tr>
              <a:tr h="36927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2023 года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 – 30.06.2023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марта – 22 июня 2023 года</a:t>
                      </a:r>
                    </a:p>
                  </a:txBody>
                  <a:tcPr marL="89154" marR="89154" marT="54864" marB="54864" anchor="ctr"/>
                </a:tc>
              </a:tr>
              <a:tr h="42928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2023 года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(срок предоставления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позднее 25.10.2023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 – 30.09.2023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июня – 22 сентября 2023 года</a:t>
                      </a:r>
                    </a:p>
                  </a:txBody>
                  <a:tcPr marL="89154" marR="89154" marT="54864" marB="54864" anchor="ctr"/>
                </a:tc>
              </a:tr>
              <a:tr h="5974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 – 31.12.2023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сентября – 29 декабря 2023 года</a:t>
                      </a:r>
                    </a:p>
                  </a:txBody>
                  <a:tcPr marL="89154" marR="89154" marT="54864" marB="54864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2531" y="3421431"/>
            <a:ext cx="8372019" cy="3374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6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заполнить в 2023 году расчет 6-НДФЛ</a:t>
            </a:r>
            <a:endParaRPr lang="ru-RU" sz="1600" b="1" dirty="0">
              <a:solidFill>
                <a:srgbClr val="005AA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404664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и коды, указываемые в платежных поручениях и уведомлениях в части НДФЛ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4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953083"/>
              </p:ext>
            </p:extLst>
          </p:nvPr>
        </p:nvGraphicFramePr>
        <p:xfrm>
          <a:off x="560512" y="1196752"/>
          <a:ext cx="8784976" cy="5500881"/>
        </p:xfrm>
        <a:graphic>
          <a:graphicData uri="http://schemas.openxmlformats.org/drawingml/2006/table">
            <a:tbl>
              <a:tblPr/>
              <a:tblGrid>
                <a:gridCol w="1107350"/>
                <a:gridCol w="1768135"/>
                <a:gridCol w="1184798"/>
                <a:gridCol w="1771760"/>
                <a:gridCol w="1328820"/>
                <a:gridCol w="1624113"/>
              </a:tblGrid>
              <a:tr h="6234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представления уведомления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Период, указываемый в </a:t>
                      </a:r>
                      <a:r>
                        <a:rPr lang="ru-RU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уведомлении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Период, указываемый в </a:t>
                      </a:r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платежном поручении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представления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отчетного периода/номер месяца (квартала)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отчетного периода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                        февраль                           март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25.01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25.02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25.03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01.01-22.01                 23.01-22.02                 23.02-22.03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21/01                    21/02                      21/03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                 февраль                 март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МС.01.ГГГГ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МС.02.ГГГГ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МС.03.ГГГГ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                              май                                   июнь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25.04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25.05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23.03-22.04                23.04-22.05                  23.05-22.06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31/01                       31/02                   31/03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                май                  июнь 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МС.04.ГГГГ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МС.05.ГГГГ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МС.06.ГГГГ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8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                          август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сентябрь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25.07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25.08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23.06-22.07                23.07-22.08                 23.08-22.09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33/01                      33/02                      33/03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                август                 сентябрь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МС.07.ГГГГ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МС.08.ГГГГ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МС.09.ГГГГ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ноябрь                              декабрь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позднее </a:t>
                      </a:r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25.10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25.11</a:t>
                      </a:r>
                    </a:p>
                    <a:p>
                      <a:pPr marL="0" marR="0" indent="0" algn="ctr" defTabSz="816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25.12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позднее последнего рабочего дня года 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23.09-22.1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     23.10-22.11         23.11-22.12 23.12-31.12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34/01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34/02                     34/03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34/04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ноябрь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декабрь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МС.10.ГГГГ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МС.11.ГГГГ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МС.12.ГГГГ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404664"/>
            <a:ext cx="7948625" cy="1368152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и коды, указываемые в уведомлениях в части НДФЛ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5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248495"/>
              </p:ext>
            </p:extLst>
          </p:nvPr>
        </p:nvGraphicFramePr>
        <p:xfrm>
          <a:off x="704528" y="2204864"/>
          <a:ext cx="8568952" cy="4119877"/>
        </p:xfrm>
        <a:graphic>
          <a:graphicData uri="http://schemas.openxmlformats.org/drawingml/2006/table">
            <a:tbl>
              <a:tblPr/>
              <a:tblGrid>
                <a:gridCol w="1713790"/>
                <a:gridCol w="2565426"/>
                <a:gridCol w="1719050"/>
                <a:gridCol w="2570686"/>
              </a:tblGrid>
              <a:tr h="6234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представления уведомления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Период, указываемый в </a:t>
                      </a:r>
                      <a:r>
                        <a:rPr lang="ru-RU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уведомлении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представления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отчетного периода/номер месяца (квартала)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Допускается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1 квартал  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25.04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21/04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34/01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 квартал                                                    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25.07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31/04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34/02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8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квартал                                          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33/04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34/03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78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404664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КБК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обязательств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НДФЛ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6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87590"/>
              </p:ext>
            </p:extLst>
          </p:nvPr>
        </p:nvGraphicFramePr>
        <p:xfrm>
          <a:off x="890588" y="1196752"/>
          <a:ext cx="8166868" cy="5060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8516"/>
                <a:gridCol w="3168352"/>
              </a:tblGrid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выплат,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источником которых является налоговый агент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182 1 01 02010 01 1000 110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доходов в виде процента (купона, дисконта) от обращающихся облигаций российских организаций,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182 1 01 02070 01 1000 110</a:t>
                      </a:r>
                    </a:p>
                  </a:txBody>
                  <a:tcPr marL="57681" marR="5768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162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налоговой базы, превышающей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000 000 рублей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182 1 01 02080 01 1000 110</a:t>
                      </a:r>
                    </a:p>
                  </a:txBody>
                  <a:tcPr marL="57681" marR="5768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34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доходов в виде дивидендов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5 000 000 рублей)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182 1 01 02130 01 1000 110</a:t>
                      </a:r>
                    </a:p>
                  </a:txBody>
                  <a:tcPr marL="57681" marR="5768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77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доходов в виде дивидендов (свыше 5 000 000 рублей)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182 1 01 02140 01 1000 110</a:t>
                      </a:r>
                    </a:p>
                  </a:txBody>
                  <a:tcPr marL="57681" marR="5768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61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уведомлений и сроки уплаты страховых взносов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7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0957" y="1439092"/>
            <a:ext cx="4542346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263-ФЗ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951238"/>
              </p:ext>
            </p:extLst>
          </p:nvPr>
        </p:nvGraphicFramePr>
        <p:xfrm>
          <a:off x="648233" y="1862945"/>
          <a:ext cx="8393510" cy="3364241"/>
        </p:xfrm>
        <a:graphic>
          <a:graphicData uri="http://schemas.openxmlformats.org/drawingml/2006/table">
            <a:tbl>
              <a:tblPr firstRow="1" bandRow="1"/>
              <a:tblGrid>
                <a:gridCol w="2880320"/>
                <a:gridCol w="2715354"/>
                <a:gridCol w="2797836"/>
              </a:tblGrid>
              <a:tr h="99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предоставления РСВ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уплаты страховых взносов 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Срок подачи уведомления 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26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1 квартал 2023 года –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апреля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28-го числа следующего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месяца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25-го числа месяца, в котором установлен срок уплаты страховых взносов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26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6 месяцев 2023 года –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июля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За  9 месяцев 2023 года – </a:t>
                      </a:r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 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октября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За 2023 год – </a:t>
                      </a:r>
                      <a:endParaRPr lang="ru-RU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 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января</a:t>
                      </a:r>
                    </a:p>
                  </a:txBody>
                  <a:tcPr marL="7597" marR="7597" marT="7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528" y="5373216"/>
            <a:ext cx="8280920" cy="122413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Уведомление не представляется в месяцы, на которые выпадает срок представления Расчета по страховым взносам</a:t>
            </a:r>
          </a:p>
        </p:txBody>
      </p:sp>
    </p:spTree>
    <p:extLst>
      <p:ext uri="{BB962C8B-B14F-4D97-AF65-F5344CB8AC3E}">
        <p14:creationId xmlns:p14="http://schemas.microsoft.com/office/powerpoint/2010/main" val="137320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404664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и коды, указываемые в платежных поручениях и уведомлениях в части страховых взносов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8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876837"/>
              </p:ext>
            </p:extLst>
          </p:nvPr>
        </p:nvGraphicFramePr>
        <p:xfrm>
          <a:off x="704528" y="1196752"/>
          <a:ext cx="8640960" cy="5400600"/>
        </p:xfrm>
        <a:graphic>
          <a:graphicData uri="http://schemas.openxmlformats.org/drawingml/2006/table">
            <a:tbl>
              <a:tblPr/>
              <a:tblGrid>
                <a:gridCol w="1152128"/>
                <a:gridCol w="1724656"/>
                <a:gridCol w="1155664"/>
                <a:gridCol w="1728192"/>
                <a:gridCol w="1296144"/>
                <a:gridCol w="1584176"/>
              </a:tblGrid>
              <a:tr h="6234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представления уведомления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Период, указываемый в </a:t>
                      </a:r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уведомлении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Период, указываемый в </a:t>
                      </a:r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платежном поручении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представления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отчетного периода/номер месяца (квартала)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отчетного периода </a:t>
                      </a:r>
                    </a:p>
                  </a:txBody>
                  <a:tcPr marL="8578" marR="8578" marT="8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                        февраль                           март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25.02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25.03     не позднее 25.04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                        февраль                           март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21/01                    21/02                      21/03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                 февраль                 март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МС.01.ГГГГ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МС.02.ГГГГ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МС.03.ГГГГ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1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                              май                                   июнь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25.05   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25.06       не позднее 25.07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                              май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июнь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31/01                       31/02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31/03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                май                  июнь 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МС.04.ГГГГ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МС.05.ГГГГ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МС.06.ГГГГ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8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август             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сентябрь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25.08     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25.09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25.10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август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сентябрь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33/01                      33/02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33/03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август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сентябрь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МС.07.ГГГГ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МС.08.ГГГГ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МС.09.ГГГГ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                            ноябрь                              декабрь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25.11   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позднее 25.12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 позднее 25.01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                            ноябрь                              декабрь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34/01                      34/02                     34/03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ноябрь</a:t>
                      </a:r>
                      <a:b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декабрь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МС.10.ГГГГ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МС.11.ГГГГ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МС.12.ГГГГ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54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260648"/>
            <a:ext cx="7948625" cy="504056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КБК для учета обязательств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9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122722"/>
              </p:ext>
            </p:extLst>
          </p:nvPr>
        </p:nvGraphicFramePr>
        <p:xfrm>
          <a:off x="488504" y="836712"/>
          <a:ext cx="8928992" cy="5598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/>
                <a:gridCol w="2304256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взносы, исчисленные с сумм выплат и иных вознаграждений в пользу физических лиц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182 1 02 01000 01 1000 160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Взносы, уплачиваемые организациями угольной промышленности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182 1 02 09000 06 1000 160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0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Взносы, уплачиваемые организациями, использующими труд членов летных экипажей воздушных судов гражданской авиации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182 1 02 08000 06 1000 160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по дополнительным тарифам за вредность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результатов специальной оценки условий труда (пункт 1 части 1 статьи 30 Федерального закона от 28 декабря 2013 года № 400-ФЗ "О страховых пенсиях")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182 1 02 04010 01 1010 160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по дополнительным тарифам за вредность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зависимости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результатов специальной оценки условий труда (пункт 1 части 1 статьи 30 Федерального закона от 28 декабря 2013 года № 400-ФЗ "О страховых пенсиях")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182 1 02 04010 01 1020 160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по дополнительным тарифам за вредность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результатов специальной оценки условий труда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(пункты 2 - 18 части 1 статьи 30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Федерального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закона от 28 декабря 2013 года № 400-ФЗ «О страховых пенсиях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182 1 02 04020 01 1010 160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по дополнительным тарифам за вредность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зависимости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результатов специальной оценки условий труда (пункты 2 - 18 части 1 статьи 30 Федерального закона от 28 декабря 2013 года № 400-ФЗ «О страховых пенсиях»)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182 1 02 04020 01 1020 160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на обязательное социальное страхование на случай временной нетрудоспособности и в связи с материнством с выплат в пользу прокуроров, сотрудников Следственного комитета Российской Федерации, судей федеральных судов, мировых судей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182 1 02 10000 01 1000 160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1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на обязательное медицинское страхование с выплат в пользу прокуроров, сотрудников Следственного комитета Российской Федерации, судей федеральных судов, мировых судей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182 1 02 11000 01 1000 160</a:t>
                      </a:r>
                    </a:p>
                  </a:txBody>
                  <a:tcPr marL="44786" marR="4478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48448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22747</TotalTime>
  <Words>1278</Words>
  <Application>Microsoft Office PowerPoint</Application>
  <PresentationFormat>Лист A4 (210x297 мм)</PresentationFormat>
  <Paragraphs>242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Present_FNS2012_16-9</vt:lpstr>
      <vt:lpstr>1_Present_FNS2012_A4</vt:lpstr>
      <vt:lpstr>4_Present_FNS2012_A4</vt:lpstr>
      <vt:lpstr>1_Тема1</vt:lpstr>
      <vt:lpstr> Порядок представления уведомлений и сроки уплаты НДФЛ в 2023 году  </vt:lpstr>
      <vt:lpstr> Досрочное уведомление по НДФЛ </vt:lpstr>
      <vt:lpstr> Сроки представления расчета 6-НДФЛ в 2023 году  </vt:lpstr>
      <vt:lpstr> Периоды и коды, указываемые в платежных поручениях и уведомлениях в части НДФЛ </vt:lpstr>
      <vt:lpstr> Периоды и коды, указываемые в уведомлениях в части НДФЛ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 </vt:lpstr>
      <vt:lpstr> Перечень КБК для учета обязательств по НДФЛ </vt:lpstr>
      <vt:lpstr> Порядок представления уведомлений и сроки уплаты страховых взносов в 2023 году  </vt:lpstr>
      <vt:lpstr> Периоды и коды, указываемые в платежных поручениях и уведомлениях в части страховых взносов </vt:lpstr>
      <vt:lpstr> Перечень КБК для учета обязательств по СВ </vt:lpstr>
      <vt:lpstr> Страховые взносы в фиксированном размере  для ИП (лиц, осуществляющих частную практику) и КФХ за 2023 год </vt:lpstr>
      <vt:lpstr> Порядок представления уведомлений и сроки уплаты имущественных налогов юридических лиц в 2023 году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Факторный анализ причин снижения доначислений по выездным налоговым проверкам</dc:title>
  <dc:creator>Калугин Андрей Александрович</dc:creator>
  <cp:lastModifiedBy>Куклина Ксения Александровна</cp:lastModifiedBy>
  <cp:revision>584</cp:revision>
  <cp:lastPrinted>2023-08-22T06:47:21Z</cp:lastPrinted>
  <dcterms:modified xsi:type="dcterms:W3CDTF">2023-10-03T06:34:51Z</dcterms:modified>
</cp:coreProperties>
</file>