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936" r:id="rId1"/>
    <p:sldMasterId id="2147483957" r:id="rId2"/>
    <p:sldMasterId id="2147483970" r:id="rId3"/>
    <p:sldMasterId id="2147483987" r:id="rId4"/>
    <p:sldMasterId id="2147484000" r:id="rId5"/>
    <p:sldMasterId id="2147484017" r:id="rId6"/>
    <p:sldMasterId id="2147484030" r:id="rId7"/>
    <p:sldMasterId id="2147484043" r:id="rId8"/>
    <p:sldMasterId id="2147484056" r:id="rId9"/>
  </p:sldMasterIdLst>
  <p:notesMasterIdLst>
    <p:notesMasterId r:id="rId22"/>
  </p:notesMasterIdLst>
  <p:sldIdLst>
    <p:sldId id="396" r:id="rId10"/>
    <p:sldId id="442" r:id="rId11"/>
    <p:sldId id="443" r:id="rId12"/>
    <p:sldId id="444" r:id="rId13"/>
    <p:sldId id="445" r:id="rId14"/>
    <p:sldId id="406" r:id="rId15"/>
    <p:sldId id="447" r:id="rId16"/>
    <p:sldId id="446" r:id="rId17"/>
    <p:sldId id="448" r:id="rId18"/>
    <p:sldId id="449" r:id="rId19"/>
    <p:sldId id="436" r:id="rId20"/>
    <p:sldId id="450" r:id="rId21"/>
  </p:sldIdLst>
  <p:sldSz cx="9906000" cy="6858000" type="A4"/>
  <p:notesSz cx="6797675" cy="9926638"/>
  <p:defaultTextStyle>
    <a:defPPr>
      <a:defRPr lang="ru-RU"/>
    </a:defPPr>
    <a:lvl1pPr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1pPr>
    <a:lvl2pPr marL="341313" indent="1127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2pPr>
    <a:lvl3pPr marL="684213" indent="2270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3pPr>
    <a:lvl4pPr marL="1027113" indent="3413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4pPr>
    <a:lvl5pPr marL="1370013" indent="455613" algn="l" defTabSz="582613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5pPr>
    <a:lvl6pPr marL="22860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6pPr>
    <a:lvl7pPr marL="27432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7pPr>
    <a:lvl8pPr marL="32004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8pPr>
    <a:lvl9pPr marL="3657600" algn="l" defTabSz="914400" rtl="0" eaLnBrk="1" latinLnBrk="0" hangingPunct="1">
      <a:defRPr sz="2700" kern="1200">
        <a:solidFill>
          <a:srgbClr val="000000"/>
        </a:solidFill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2A1"/>
    <a:srgbClr val="FFE5E5"/>
    <a:srgbClr val="FFBEBD"/>
    <a:srgbClr val="FFA2A1"/>
    <a:srgbClr val="FFBEC7"/>
    <a:srgbClr val="FFBEBE"/>
    <a:srgbClr val="FCA1A2"/>
    <a:srgbClr val="FFC7C7"/>
    <a:srgbClr val="FCC7C7"/>
    <a:srgbClr val="F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29" autoAdjust="0"/>
  </p:normalViewPr>
  <p:slideViewPr>
    <p:cSldViewPr>
      <p:cViewPr>
        <p:scale>
          <a:sx n="100" d="100"/>
          <a:sy n="100" d="100"/>
        </p:scale>
        <p:origin x="-864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715951"/>
            <a:ext cx="4984750" cy="446698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Noteworthy Bold" charset="0"/>
              </a:rPr>
              <a:t>Second level</a:t>
            </a:r>
          </a:p>
          <a:p>
            <a:pPr lvl="2"/>
            <a:r>
              <a:rPr lang="ru-RU" noProof="0" smtClean="0">
                <a:sym typeface="Noteworthy Bold" charset="0"/>
              </a:rPr>
              <a:t>Third level</a:t>
            </a:r>
          </a:p>
          <a:p>
            <a:pPr lvl="3"/>
            <a:r>
              <a:rPr lang="ru-RU" noProof="0" smtClean="0">
                <a:sym typeface="Noteworthy Bold" charset="0"/>
              </a:rPr>
              <a:t>Fourth level</a:t>
            </a:r>
          </a:p>
          <a:p>
            <a:pPr lvl="4"/>
            <a:r>
              <a:rPr lang="ru-RU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14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1pPr>
    <a:lvl2pPr marL="3413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2pPr>
    <a:lvl3pPr marL="6842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3pPr>
    <a:lvl4pPr marL="10271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4pPr>
    <a:lvl5pPr marL="1370013" algn="l" defTabSz="455613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/>
      </a:defRPr>
    </a:lvl5pPr>
    <a:lvl6pPr marL="2285855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6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8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9" algn="l" defTabSz="9143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4"/>
            <a:ext cx="2946400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8951" indent="-28806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233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127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019" indent="-230447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4912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5806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6699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7593" indent="-230447" defTabSz="104981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4981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4981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307ADBB1-FE09-469B-A9B5-D3879E3F3471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3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2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99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778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37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31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480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3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4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596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75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2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375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904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691"/>
            <a:ext cx="8420100" cy="1470025"/>
          </a:xfrm>
        </p:spPr>
        <p:txBody>
          <a:bodyPr>
            <a:normAutofit/>
          </a:bodyPr>
          <a:lstStyle>
            <a:lvl1pPr>
              <a:defRPr sz="5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900" b="0">
                <a:solidFill>
                  <a:schemeClr val="bg1"/>
                </a:solidFill>
                <a:latin typeface="+mj-lt"/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8607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312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189" y="1606871"/>
            <a:ext cx="7930745" cy="4829253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3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786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9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89" y="3429720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68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88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75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7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0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0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69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68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44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9401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2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0563-9A32-4154-9080-FD932944B46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790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116AE-E42F-4B9F-A8F3-D0D4AC4A016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64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65" y="303213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3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955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52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74" y="303215"/>
            <a:ext cx="7654791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67AA2-894D-4288-A8A7-12E2A5131D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86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22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92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5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63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5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7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15" y="1012539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5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08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9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2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12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19850" y="5127625"/>
            <a:ext cx="1001713" cy="376238"/>
          </a:xfrm>
          <a:prstGeom prst="rect">
            <a:avLst/>
          </a:prstGeom>
          <a:noFill/>
          <a:ln>
            <a:noFill/>
          </a:ln>
          <a:extLst/>
        </p:spPr>
        <p:txBody>
          <a:bodyPr lIns="83969" tIns="41985" rIns="83969" bIns="41985"/>
          <a:lstStyle>
            <a:lvl1pPr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261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4" y="1606871"/>
            <a:ext cx="7930745" cy="4829254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0921" indent="2916">
              <a:defRPr>
                <a:latin typeface="+mj-lt"/>
              </a:defRPr>
            </a:lvl2pPr>
            <a:lvl3pPr marL="577289" indent="-239079">
              <a:tabLst/>
              <a:defRPr>
                <a:latin typeface="+mj-lt"/>
              </a:defRPr>
            </a:lvl3pPr>
            <a:lvl4pPr marL="0" indent="330921">
              <a:lnSpc>
                <a:spcPts val="1653"/>
              </a:lnSpc>
              <a:spcBef>
                <a:spcPts val="367"/>
              </a:spcBef>
              <a:defRPr>
                <a:latin typeface="+mj-lt"/>
              </a:defRPr>
            </a:lvl4pPr>
            <a:lvl5pPr>
              <a:lnSpc>
                <a:spcPts val="1653"/>
              </a:lnSpc>
              <a:spcBef>
                <a:spcPts val="367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4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FC34-1277-4CDD-9F9A-1D5AEF1A5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8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3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4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02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97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70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40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94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43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726741"/>
            <a:ext cx="84201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228795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97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5044" y="1247808"/>
            <a:ext cx="6611456" cy="477348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18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21" y="745118"/>
            <a:ext cx="8177692" cy="1261535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77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2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" y="0"/>
            <a:ext cx="9904413" cy="685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4" y="1606871"/>
            <a:ext cx="7930745" cy="4829254"/>
          </a:xfrm>
        </p:spPr>
        <p:txBody>
          <a:bodyPr/>
          <a:lstStyle>
            <a:lvl1pPr marL="333837" indent="0">
              <a:buFontTx/>
              <a:buNone/>
              <a:defRPr b="1">
                <a:latin typeface="+mj-lt"/>
              </a:defRPr>
            </a:lvl1pPr>
            <a:lvl2pPr marL="333837" indent="0">
              <a:defRPr>
                <a:latin typeface="+mj-lt"/>
              </a:defRPr>
            </a:lvl2pPr>
            <a:lvl3pPr marL="577289" indent="-239079">
              <a:defRPr>
                <a:latin typeface="+mj-lt"/>
              </a:defRPr>
            </a:lvl3pPr>
            <a:lvl4pPr marL="0" indent="330921">
              <a:defRPr>
                <a:latin typeface="+mj-lt"/>
              </a:defRPr>
            </a:lvl4pPr>
            <a:lvl5pPr marL="1317852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1" y="501071"/>
            <a:ext cx="7949392" cy="1105804"/>
          </a:xfrm>
        </p:spPr>
        <p:txBody>
          <a:bodyPr/>
          <a:lstStyle>
            <a:lvl1pPr marL="0" marR="0" indent="0" defTabSz="9578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AD128-D4E9-4AC4-97CA-398B8B0AE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905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52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41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67" y="1970917"/>
            <a:ext cx="6214912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5967" y="470730"/>
            <a:ext cx="6214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870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32" y="745115"/>
            <a:ext cx="8748579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123" y="2006604"/>
            <a:ext cx="3951540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2006604"/>
            <a:ext cx="3977879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22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1" y="1535167"/>
            <a:ext cx="4376871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1" y="2174875"/>
            <a:ext cx="4376871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00" y="1535167"/>
            <a:ext cx="4378589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00" y="2174875"/>
            <a:ext cx="4378589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14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92" y="1037861"/>
            <a:ext cx="81930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3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37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6" y="273109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36" y="1435104"/>
            <a:ext cx="3259006" cy="46910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69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87"/>
            <a:ext cx="5943600" cy="8048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3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9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" y="1"/>
            <a:ext cx="9904413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14" y="1012506"/>
            <a:ext cx="7930745" cy="202463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4" y="3429723"/>
            <a:ext cx="7930745" cy="300640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CE9E-6CFF-4B53-906A-C842E3BA55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940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49" y="489551"/>
            <a:ext cx="7955978" cy="11101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849" y="1599675"/>
            <a:ext cx="7955978" cy="48364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54" y="6041605"/>
            <a:ext cx="672068" cy="6320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72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18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3384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66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12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29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12" y="1012536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2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319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1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9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09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323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8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781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4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1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6" y="1606873"/>
            <a:ext cx="3948639" cy="4695797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427E-71D1-4B67-BAC2-99CAAFD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80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7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7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43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3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3726735"/>
            <a:ext cx="84201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85900" y="5228795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373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685044" y="1247808"/>
            <a:ext cx="6611456" cy="477348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463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21" y="745112"/>
            <a:ext cx="8177692" cy="1261535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65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420527" y="5127079"/>
            <a:ext cx="1000586" cy="376853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07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559"/>
            <a:ext cx="9905998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08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559"/>
            <a:ext cx="9906000" cy="68571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2120" y="2006659"/>
            <a:ext cx="8268759" cy="4275665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62173" y="745068"/>
            <a:ext cx="8268758" cy="1261534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8519512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15" y="1606873"/>
            <a:ext cx="3980983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15" y="2174876"/>
            <a:ext cx="3980983" cy="42612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28" y="1606873"/>
            <a:ext cx="3886809" cy="56800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28" y="2188098"/>
            <a:ext cx="3886809" cy="424802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86D6D-5FC0-4FED-A1D8-A110903CA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741"/>
            <a:ext cx="9906000" cy="685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967" y="1970917"/>
            <a:ext cx="6214912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5967" y="470730"/>
            <a:ext cx="62149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03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32" y="745109"/>
            <a:ext cx="8748579" cy="126153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2123" y="2006604"/>
            <a:ext cx="3951540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2006604"/>
            <a:ext cx="3977879" cy="4275667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28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40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11" y="1535167"/>
            <a:ext cx="4376871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11" y="2174875"/>
            <a:ext cx="4376871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95" y="1535167"/>
            <a:ext cx="4378589" cy="639761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95" y="2174875"/>
            <a:ext cx="4378589" cy="395128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2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7687" y="1037861"/>
            <a:ext cx="819303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83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8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36" y="273109"/>
            <a:ext cx="3259006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36" y="1435104"/>
            <a:ext cx="3259006" cy="46910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90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81"/>
            <a:ext cx="5943600" cy="804863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2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05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160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849" y="489551"/>
            <a:ext cx="7955978" cy="11101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83849" y="1599675"/>
            <a:ext cx="7955978" cy="483645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754" y="6041605"/>
            <a:ext cx="672068" cy="63209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7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" y="1588"/>
            <a:ext cx="9904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851951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4823F-7A5E-42C0-AB42-23BBCC289C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15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1896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9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30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9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28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9" y="1012532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9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57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79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6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06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0258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7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573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4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4303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45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3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7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25" y="5872163"/>
            <a:ext cx="614363" cy="654050"/>
          </a:xfrm>
        </p:spPr>
        <p:txBody>
          <a:bodyPr/>
          <a:lstStyle>
            <a:lvl1pPr algn="ctr">
              <a:defRPr sz="25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0CCF05F-2EC6-4012-9342-6CD2461FB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453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3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02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11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925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6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76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6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09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6" y="1012528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6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3065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03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3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203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41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4" y="501071"/>
            <a:ext cx="8519513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1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74142" y="5873116"/>
            <a:ext cx="613966" cy="653414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2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4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8BB-4502-492B-B03C-25580B2BE3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3" y="273055"/>
            <a:ext cx="3259006" cy="116204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3"/>
            <a:ext cx="5537729" cy="585311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3" y="1435104"/>
            <a:ext cx="3259006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3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59"/>
            <a:ext cx="59436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837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13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99480" y="303215"/>
            <a:ext cx="2605485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9585" y="303215"/>
            <a:ext cx="765479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419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7"/>
            <a:ext cx="9904280" cy="685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3363705"/>
            <a:ext cx="8420100" cy="1470025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4865834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0679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419994" y="5126357"/>
            <a:ext cx="1000918" cy="37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815975" eaLnBrk="1" hangingPunct="1">
              <a:defRPr/>
            </a:pPr>
            <a:endParaRPr lang="ru-RU" smtClean="0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12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1201" y="1606871"/>
            <a:ext cx="7930747" cy="4829254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90422" y="501070"/>
            <a:ext cx="7949392" cy="11058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014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" y="5"/>
            <a:ext cx="9904281" cy="685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201" y="1012522"/>
            <a:ext cx="7930747" cy="2024629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201" y="3429723"/>
            <a:ext cx="7930747" cy="300640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66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" y="1906"/>
            <a:ext cx="9904280" cy="685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1194" y="1606873"/>
            <a:ext cx="3922494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91174" y="1606873"/>
            <a:ext cx="3948639" cy="469579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086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187" y="501071"/>
            <a:ext cx="8519513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98" y="1606872"/>
            <a:ext cx="3980983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1198" y="2174876"/>
            <a:ext cx="3980983" cy="42612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3" y="1606872"/>
            <a:ext cx="3886810" cy="5680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3003" y="2188098"/>
            <a:ext cx="3886810" cy="424802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9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40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40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38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38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25" y="604205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48" r:id="rId6"/>
    <p:sldLayoutId id="2147483954" r:id="rId7"/>
    <p:sldLayoutId id="2147483955" r:id="rId8"/>
    <p:sldLayoutId id="2147483947" r:id="rId9"/>
    <p:sldLayoutId id="2147483946" r:id="rId10"/>
    <p:sldLayoutId id="2147483945" r:id="rId11"/>
    <p:sldLayoutId id="2147483944" r:id="rId12"/>
    <p:sldLayoutId id="2147483956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14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563"/>
            <a:ext cx="9905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0" y="745099"/>
            <a:ext cx="8268759" cy="1234645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73" y="1988839"/>
            <a:ext cx="8268758" cy="4293427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384"/>
            <a:ext cx="23114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384"/>
            <a:ext cx="31369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3804" y="5864229"/>
            <a:ext cx="545551" cy="684776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63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11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563"/>
            <a:ext cx="9905998" cy="68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20" y="745093"/>
            <a:ext cx="8268759" cy="1234645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173" y="1988839"/>
            <a:ext cx="8268758" cy="4293427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378"/>
            <a:ext cx="23114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378"/>
            <a:ext cx="3136900" cy="365125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03799" y="5864229"/>
            <a:ext cx="545551" cy="684776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70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08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6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67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05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3973" y="489586"/>
            <a:ext cx="7955756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3973" y="1600204"/>
            <a:ext cx="7955756" cy="483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7" y="6356986"/>
            <a:ext cx="23114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62" y="6356986"/>
            <a:ext cx="3136900" cy="36385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8600" y="6040756"/>
            <a:ext cx="670719" cy="63246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5975"/>
            <a:fld id="{4013B3F9-4A5B-420F-BFD2-4FE8E87344A7}" type="slidenum">
              <a:rPr lang="ru-RU" altLang="ru-RU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defTabSz="815975"/>
              <a:t>‹#›</a:t>
            </a:fld>
            <a:endParaRPr lang="ru-RU" altLang="ru-RU">
              <a:solidFill>
                <a:prstClr val="white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84238" y="490538"/>
            <a:ext cx="79549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84238" y="1600200"/>
            <a:ext cx="79549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 defTabSz="584163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17000" y="6042025"/>
            <a:ext cx="671513" cy="631825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>
            <a:lvl1pPr algn="ctr" defTabSz="584163">
              <a:lnSpc>
                <a:spcPts val="2204"/>
              </a:lnSpc>
              <a:defRPr sz="25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E00338-6D4B-4BFC-B1E4-D22BBD0C32E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p:txStyles>
    <p:titleStyle>
      <a:lvl1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2pPr>
      <a:lvl3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3pPr>
      <a:lvl4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4pPr>
      <a:lvl5pPr algn="l" defTabSz="957263" rtl="0" eaLnBrk="0" fontAlgn="base" hangingPunct="0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5pPr>
      <a:lvl6pPr marL="4572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6pPr>
      <a:lvl7pPr marL="9144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7pPr>
      <a:lvl8pPr marL="13716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8pPr>
      <a:lvl9pPr marL="1828800" algn="l" defTabSz="957263" rtl="0" fontAlgn="base">
        <a:lnSpc>
          <a:spcPts val="4775"/>
        </a:lnSpc>
        <a:spcBef>
          <a:spcPct val="0"/>
        </a:spcBef>
        <a:spcAft>
          <a:spcPct val="0"/>
        </a:spcAft>
        <a:defRPr sz="3900" b="1">
          <a:solidFill>
            <a:srgbClr val="005AA9"/>
          </a:solidFill>
          <a:latin typeface="Calibri" pitchFamily="34" charset="0"/>
        </a:defRPr>
      </a:lvl9pPr>
    </p:titleStyle>
    <p:bodyStyle>
      <a:lvl1pPr marL="333375" indent="-333375" algn="l" defTabSz="957263" rtl="0" eaLnBrk="0" fontAlgn="base" hangingPunct="0">
        <a:spcBef>
          <a:spcPct val="20000"/>
        </a:spcBef>
        <a:spcAft>
          <a:spcPct val="0"/>
        </a:spcAft>
        <a:buFont typeface="+mj-lt"/>
        <a:defRPr sz="3300" kern="1200">
          <a:solidFill>
            <a:srgbClr val="005AA9"/>
          </a:solidFill>
          <a:latin typeface="+mj-lt"/>
          <a:ea typeface="+mn-ea"/>
          <a:cs typeface="+mn-cs"/>
        </a:defRPr>
      </a:lvl1pPr>
      <a:lvl2pPr marL="333375" indent="1238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defRPr sz="2200" kern="1200">
          <a:solidFill>
            <a:srgbClr val="504F53"/>
          </a:solidFill>
          <a:latin typeface="+mj-lt"/>
          <a:ea typeface="+mn-ea"/>
          <a:cs typeface="+mn-cs"/>
        </a:defRPr>
      </a:lvl2pPr>
      <a:lvl3pPr marL="654050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70000" algn="just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500" kern="1200">
          <a:solidFill>
            <a:srgbClr val="504F53"/>
          </a:solidFill>
          <a:latin typeface="+mj-lt"/>
          <a:ea typeface="+mn-ea"/>
          <a:cs typeface="+mn-cs"/>
        </a:defRPr>
      </a:lvl4pPr>
      <a:lvl5pPr marL="1317625" indent="511175" algn="l" defTabSz="957263" rtl="0" eaLnBrk="0" fontAlgn="base" hangingPunct="0">
        <a:lnSpc>
          <a:spcPts val="1650"/>
        </a:lnSpc>
        <a:spcBef>
          <a:spcPts val="363"/>
        </a:spcBef>
        <a:spcAft>
          <a:spcPct val="0"/>
        </a:spcAft>
        <a:buFont typeface="Arial" charset="0"/>
        <a:defRPr sz="1300" kern="1200">
          <a:solidFill>
            <a:srgbClr val="8D8C90"/>
          </a:solidFill>
          <a:latin typeface="+mj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113" y="4781740"/>
            <a:ext cx="526477" cy="194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852" y="245577"/>
            <a:ext cx="1188250" cy="12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1256926" y="6112369"/>
            <a:ext cx="7352707" cy="48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776" tIns="47888" rIns="95776" bIns="47888">
            <a:spAutoFit/>
          </a:bodyPr>
          <a:lstStyle/>
          <a:p>
            <a:pPr algn="ctr" defTabSz="957422">
              <a:defRPr/>
            </a:pPr>
            <a:r>
              <a:rPr lang="ru-RU" sz="25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2023</a:t>
            </a:r>
            <a:endParaRPr lang="ru-RU" sz="25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488506" y="1556792"/>
            <a:ext cx="8746898" cy="254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47" tIns="41974" rIns="83947" bIns="419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rgbClr val="104E72"/>
                </a:solidFill>
                <a:latin typeface="+mn-lt"/>
                <a:cs typeface="Arial" pitchFamily="34" charset="0"/>
              </a:rPr>
              <a:t>НДФЛ налоговых агентов и страховые взносы - изменения в порядке исчисления, предоставления налоговой отчетности и уплаты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313498" y="4781769"/>
            <a:ext cx="6861612" cy="144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Государственный налоговый инспектор</a:t>
            </a:r>
          </a:p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отдела налогообложения имущества </a:t>
            </a:r>
          </a:p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и доходов физических лиц </a:t>
            </a:r>
          </a:p>
          <a:p>
            <a:pPr algn="r" eaLnBrk="1" hangingPunct="1"/>
            <a:r>
              <a:rPr lang="ru-RU" sz="1400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и администрирования страховых взносов</a:t>
            </a:r>
            <a:endParaRPr lang="ru-RU" sz="1400" dirty="0">
              <a:solidFill>
                <a:srgbClr val="104E72"/>
              </a:solidFill>
              <a:latin typeface="+mn-lt"/>
              <a:cs typeface="Arial" pitchFamily="34" charset="0"/>
            </a:endParaRPr>
          </a:p>
          <a:p>
            <a:pPr algn="r" eaLnBrk="1" hangingPunct="1"/>
            <a:r>
              <a:rPr lang="ru-RU" sz="1400" dirty="0">
                <a:solidFill>
                  <a:srgbClr val="104E72"/>
                </a:solidFill>
                <a:latin typeface="+mn-lt"/>
                <a:cs typeface="Arial" pitchFamily="34" charset="0"/>
              </a:rPr>
              <a:t>Управления ФНС России по Ханты-Мансийскому автономному округу - Югре</a:t>
            </a:r>
          </a:p>
          <a:p>
            <a:pPr algn="r" eaLnBrk="1" hangingPunct="1"/>
            <a:r>
              <a:rPr lang="ru-RU" sz="1800" b="1" dirty="0" err="1" smtClean="0">
                <a:solidFill>
                  <a:srgbClr val="104E72"/>
                </a:solidFill>
                <a:latin typeface="+mn-lt"/>
                <a:cs typeface="Arial" pitchFamily="34" charset="0"/>
              </a:rPr>
              <a:t>Молданова</a:t>
            </a:r>
            <a:r>
              <a:rPr lang="ru-RU" sz="1800" b="1" dirty="0" smtClean="0">
                <a:solidFill>
                  <a:srgbClr val="104E72"/>
                </a:solidFill>
                <a:latin typeface="+mn-lt"/>
                <a:cs typeface="Arial" pitchFamily="34" charset="0"/>
              </a:rPr>
              <a:t> Марина Владимировна</a:t>
            </a:r>
            <a:endParaRPr lang="ru-RU" sz="1800" b="1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3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0326" y="501073"/>
            <a:ext cx="8565350" cy="681281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в фиксированном размере для ИП и КФХ за 2023 год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434806"/>
              </p:ext>
            </p:extLst>
          </p:nvPr>
        </p:nvGraphicFramePr>
        <p:xfrm>
          <a:off x="600116" y="2392086"/>
          <a:ext cx="8144105" cy="229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680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218353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939072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платежа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уплате за 2023 год 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7768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Единый фиксированный тариф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СВ 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не более 300 000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45 842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31.12.2023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73881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на ОПС за 2023 год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более 300 000 руб.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1 % с суммы превышения</a:t>
                      </a:r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b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3248" y="5674882"/>
            <a:ext cx="8565351" cy="10224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Calibri"/>
                <a:ea typeface="+mn-ea"/>
                <a:cs typeface="Arial" panose="020B0604020202020204" pitchFamily="34" charset="0"/>
              </a:rPr>
              <a:t>!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Главы К(Ф)Х не платят отдельно взносы на ОПС с дохода свыше 300 000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871" y="1179190"/>
            <a:ext cx="87057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Введен единый фиксированный тариф по СВ на ОПС и ОМС для плательщиков,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2023 год он определен в размере 45 842 рублей</a:t>
            </a:r>
            <a:r>
              <a:rPr lang="ru-RU" sz="1400" dirty="0">
                <a:solidFill>
                  <a:srgbClr val="405965"/>
                </a:solidFill>
                <a:latin typeface="Open Sans"/>
                <a:ea typeface="+mn-ea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666" y="5157192"/>
            <a:ext cx="8284520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defTabSz="815975">
              <a:lnSpc>
                <a:spcPct val="107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этом размер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 на ОПС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дохода плательщика, превышающего 300 000 рублей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450215" algn="ctr" defTabSz="815975">
              <a:lnSpc>
                <a:spcPct val="107000"/>
              </a:lnSpc>
            </a:pP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расчетный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 2023 год,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может быть более 257 061 рубля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4194" y="4715578"/>
            <a:ext cx="63875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Уведомления </a:t>
            </a:r>
            <a:r>
              <a:rPr lang="ru-RU" sz="1600" b="1" u="sng" dirty="0" smtClean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исчисленных суммах не </a:t>
            </a:r>
            <a:r>
              <a:rPr lang="ru-RU" sz="1600" b="1" u="sng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предоставляются!</a:t>
            </a:r>
            <a:endParaRPr lang="ru-RU" sz="1600" b="1" dirty="0">
              <a:solidFill>
                <a:srgbClr val="C0504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212" y="404667"/>
            <a:ext cx="8670325" cy="1584176"/>
          </a:xfrm>
        </p:spPr>
        <p:txBody>
          <a:bodyPr/>
          <a:lstStyle/>
          <a:p>
            <a:pPr algn="ctr"/>
            <a:r>
              <a:rPr lang="ru-RU" sz="2800" dirty="0" smtClean="0"/>
              <a:t>Персонифицированные сведения о физических лицах</a:t>
            </a:r>
            <a:br>
              <a:rPr lang="ru-RU" sz="2800" dirty="0" smtClean="0"/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3" t="14401" r="42877" b="5993"/>
          <a:stretch/>
        </p:blipFill>
        <p:spPr bwMode="auto">
          <a:xfrm>
            <a:off x="1568629" y="1988843"/>
            <a:ext cx="3312368" cy="466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8" t="32469" r="47778" b="13210"/>
          <a:stretch/>
        </p:blipFill>
        <p:spPr bwMode="auto">
          <a:xfrm>
            <a:off x="5064239" y="1988841"/>
            <a:ext cx="3524721" cy="471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0566" y="1261915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Форма установлена Приказом ФНС России от 29.09.2022 № ЕД-7-11/878@</a:t>
            </a:r>
          </a:p>
          <a:p>
            <a:r>
              <a:rPr lang="ru-RU" sz="2000" i="1" dirty="0">
                <a:solidFill>
                  <a:srgbClr val="FF0000"/>
                </a:solidFill>
              </a:rPr>
              <a:t>Применяется с января 2023 года, ежемесячно не позднее 25 числа</a:t>
            </a:r>
            <a:endParaRPr lang="ru-RU" sz="2000" b="1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8600" y="6040756"/>
            <a:ext cx="670719" cy="632460"/>
          </a:xfr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11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0632" y="2780928"/>
            <a:ext cx="68461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005AA9"/>
                </a:solidFill>
                <a:latin typeface="Calibri"/>
                <a:ea typeface="+mj-ea"/>
                <a:cs typeface="+mj-cs"/>
              </a:rPr>
              <a:t>Благодарю за внимание!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017000" y="6042025"/>
            <a:ext cx="671513" cy="631825"/>
          </a:xfrm>
        </p:spPr>
        <p:txBody>
          <a:bodyPr/>
          <a:lstStyle/>
          <a:p>
            <a:pPr>
              <a:defRPr/>
            </a:pPr>
            <a:fld id="{1F7D483C-B650-4B9E-8229-9FE6A7848E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удержания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725154"/>
              </p:ext>
            </p:extLst>
          </p:nvPr>
        </p:nvGraphicFramePr>
        <p:xfrm>
          <a:off x="916037" y="1962325"/>
          <a:ext cx="7930992" cy="2231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664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359126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928202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дохода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какой момент            удержать налог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4508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выплаты дохода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каждой выплате </a:t>
                      </a:r>
                      <a:r>
                        <a:rPr lang="ru-RU" sz="22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денежных средств </a:t>
                      </a:r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сотруднику –</a:t>
                      </a:r>
                      <a:r>
                        <a:rPr lang="ru-RU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 аванса и со второй части ЗП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пп.1 ч.</a:t>
                      </a:r>
                      <a:r>
                        <a:rPr lang="ru-RU" sz="2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ст. 223 НК РФ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53000" y="1355173"/>
            <a:ext cx="4542346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14.07.2022 № 263-ФЗ</a:t>
            </a:r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02195" y="3988171"/>
            <a:ext cx="7491073" cy="209348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r>
              <a:rPr lang="ru-RU" sz="1900" b="1" u="sng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Дата </a:t>
            </a:r>
            <a:r>
              <a:rPr lang="ru-RU" sz="19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фактического получения дохода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виде оплаты труда </a:t>
            </a: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устанавливается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общем порядке – </a:t>
            </a:r>
            <a:r>
              <a:rPr lang="ru-RU" sz="19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день выплаты дохода</a:t>
            </a: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т. ч. с ЗП, больничных, отпускных)</a:t>
            </a:r>
          </a:p>
          <a:p>
            <a:pPr defTabSz="1043056" fontAlgn="auto">
              <a:spcAft>
                <a:spcPts val="0"/>
              </a:spcAft>
            </a:pPr>
            <a:endParaRPr lang="ru-RU" sz="19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1043056" fontAlgn="auto">
              <a:spcAft>
                <a:spcPts val="0"/>
              </a:spcAft>
            </a:pPr>
            <a:r>
              <a:rPr lang="ru-RU" sz="19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НДФЛ исчисляется и удерживается </a:t>
            </a:r>
            <a:r>
              <a:rPr lang="ru-RU" sz="19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каждой выплаты дохода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028" y="4206718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/>
            <a:r>
              <a:rPr lang="ru-RU" sz="44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endParaRPr lang="ru-RU" sz="44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7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85410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уплаты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18616" y="6040756"/>
            <a:ext cx="670719" cy="63246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48098"/>
              </p:ext>
            </p:extLst>
          </p:nvPr>
        </p:nvGraphicFramePr>
        <p:xfrm>
          <a:off x="357384" y="2310974"/>
          <a:ext cx="8661204" cy="3099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165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2948727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11765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удержания НДФЛ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6 ст. 226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9 ст. 58 НК РФ в ред. 263-ФЗ)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36880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22 января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r>
                        <a:rPr lang="ru-RU" sz="17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января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 января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886968"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предшествующего месяца по 22 число текущего месяца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28-го числа текущего месяца</a:t>
                      </a:r>
                      <a:endParaRPr lang="ru-RU" sz="17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текущего месяца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  <a:tr h="666886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7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позже последнего рабочего дня календарного года</a:t>
                      </a:r>
                    </a:p>
                  </a:txBody>
                  <a:tcPr marL="89154" marR="89154" marT="54864" marB="548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50922" y="1441579"/>
            <a:ext cx="4542346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</a:p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15975"/>
            <a:endParaRPr lang="ru-RU" sz="16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6254" y="5232341"/>
            <a:ext cx="716443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!</a:t>
            </a:r>
            <a:r>
              <a:rPr lang="ru-RU" sz="1600" dirty="0" smtClean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Расчетный период для НДФЛ считается период с 23-го числа текущего месяца   по 22-е число следующего месяца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8831" y="1589554"/>
            <a:ext cx="8986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новым правилам НДФЛ уплачивается одним платежом, на один КБК в единый срок.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Исключение: НДФЛ в фиксированном размере с доходов иностранцев (трудовые патенты - ст. 227.1 НК РФ).  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0910" y="6017171"/>
            <a:ext cx="8635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2023 года отменен п.9  ст. 226 НК РФ, запрещающий налоговым агентам уплачивать НДФЛ из </a:t>
            </a:r>
          </a:p>
          <a:p>
            <a:pPr algn="ctr" defTabSz="815975"/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5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1"/>
            <a:ext cx="7948625" cy="508462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представления расчета 6-НДФЛ в 2023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157644"/>
              </p:ext>
            </p:extLst>
          </p:nvPr>
        </p:nvGraphicFramePr>
        <p:xfrm>
          <a:off x="769886" y="1167434"/>
          <a:ext cx="8296063" cy="226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79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3176824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3893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до 2023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с 2023 года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1 квартал, полугодие,</a:t>
                      </a:r>
                      <a:b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дня месяца, следующего за отчетным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периодом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числа месяца, следующего за отчетным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10373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6-НДФЛ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марта года,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следующего за истекшим периодом 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февраля года, следующего за истекшим периодом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76955" y="908179"/>
            <a:ext cx="5120029" cy="259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Федеральный </a:t>
            </a:r>
            <a:r>
              <a:rPr lang="ru-RU" sz="16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263-ФЗ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3649" y="5762059"/>
            <a:ext cx="89154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 fontAlgn="auto">
              <a:spcAft>
                <a:spcPts val="0"/>
              </a:spcAft>
            </a:pPr>
            <a:endParaRPr lang="ru-RU" sz="4800" b="1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30649"/>
              </p:ext>
            </p:extLst>
          </p:nvPr>
        </p:nvGraphicFramePr>
        <p:xfrm>
          <a:off x="767817" y="3738877"/>
          <a:ext cx="8281447" cy="273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372"/>
                <a:gridCol w="2939588"/>
                <a:gridCol w="3129487"/>
              </a:tblGrid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удержанный за какой период , отражается в разделе 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</a:tr>
              <a:tr h="38885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февраля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октября – 31 декабря 2022 года</a:t>
                      </a:r>
                    </a:p>
                  </a:txBody>
                  <a:tcPr marL="89154" marR="89154" marT="54864" marB="54864" anchor="ctr"/>
                </a:tc>
              </a:tr>
              <a:tr h="35356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апреля 2023 года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– 22 марта 2023 года</a:t>
                      </a:r>
                    </a:p>
                  </a:txBody>
                  <a:tcPr marL="89154" marR="89154" marT="54864" marB="54864" anchor="ctr"/>
                </a:tc>
              </a:tr>
              <a:tr h="3692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 2023 года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– 22 июня 2023 года</a:t>
                      </a:r>
                    </a:p>
                  </a:txBody>
                  <a:tcPr marL="89154" marR="89154" marT="54864" marB="54864" anchor="ctr"/>
                </a:tc>
              </a:tr>
              <a:tr h="4292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октября 2023 года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– 22 сентября 2023 года</a:t>
                      </a:r>
                    </a:p>
                  </a:txBody>
                  <a:tcPr marL="89154" marR="89154" marT="54864" marB="54864" anchor="ctr"/>
                </a:tc>
              </a:tr>
              <a:tr h="59740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февраля 2024 года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– 29 декабря 2023 года</a:t>
                      </a:r>
                    </a:p>
                  </a:txBody>
                  <a:tcPr marL="89154" marR="89154" marT="54864" marB="54864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2531" y="3401403"/>
            <a:ext cx="8372019" cy="3374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1600" b="1" dirty="0">
                <a:solidFill>
                  <a:srgbClr val="005AA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Когда в 2023 году представить расчет 6-НДФЛ и что в него необходимо включать</a:t>
            </a:r>
          </a:p>
        </p:txBody>
      </p:sp>
    </p:spTree>
    <p:extLst>
      <p:ext uri="{BB962C8B-B14F-4D97-AF65-F5344CB8AC3E}">
        <p14:creationId xmlns:p14="http://schemas.microsoft.com/office/powerpoint/2010/main" val="359836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01" y="1614398"/>
            <a:ext cx="5110930" cy="29314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1156" y="491072"/>
            <a:ext cx="8284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Изменение с 2023 года Расчета по форме 6-НДФЛ (КНД 1151100)</a:t>
            </a:r>
          </a:p>
          <a:p>
            <a:pPr algn="ctr"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ФНС России от 29.09.2022 №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ЕД-7-11/881</a:t>
            </a:r>
            <a:r>
              <a:rPr lang="en-US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 defTabSz="815975"/>
            <a:endParaRPr lang="en-US" sz="1400" b="1" dirty="0" smtClean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 defTabSz="815975"/>
            <a:endParaRPr lang="en-US" sz="14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 defTabSz="815975"/>
            <a:r>
              <a:rPr lang="ru-RU" sz="1400" b="1" dirty="0" smtClean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Изменения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связаны с переходом на ЕНС </a:t>
            </a:r>
          </a:p>
          <a:p>
            <a:pPr defTabSz="815975"/>
            <a:endParaRPr lang="ru-RU" sz="1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4870" y="2305702"/>
            <a:ext cx="352910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НДФЛ, подлежащий перечислению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последние 3 месяца отчетного периода</a:t>
            </a:r>
          </a:p>
          <a:p>
            <a:pPr defTabSz="815975"/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815975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Исключены поля для отражения </a:t>
            </a:r>
            <a:endParaRPr lang="en-US" sz="16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815975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даты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еречисления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сумм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НДФЛ</a:t>
            </a:r>
          </a:p>
          <a:p>
            <a:pPr defTabSz="815975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Дата - фиксированная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93" y="4984407"/>
            <a:ext cx="2738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по четвертому сроку </a:t>
            </a:r>
            <a:endParaRPr lang="ru-RU" sz="1400" b="1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только в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годовом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Расчете 6-НДФЛ за период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23-го по 31-е декабря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00116" y="4410866"/>
            <a:ext cx="140416" cy="432048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874749" y="4410866"/>
            <a:ext cx="140416" cy="432048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74766" y="4981185"/>
            <a:ext cx="2695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Сумма исчисленного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удержанного НДФЛ,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подлежащая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перечислению </a:t>
            </a:r>
          </a:p>
          <a:p>
            <a:pPr defTabSz="815975"/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каждому сроку</a:t>
            </a:r>
          </a:p>
        </p:txBody>
      </p:sp>
    </p:spTree>
    <p:extLst>
      <p:ext uri="{BB962C8B-B14F-4D97-AF65-F5344CB8AC3E}">
        <p14:creationId xmlns:p14="http://schemas.microsoft.com/office/powerpoint/2010/main" val="1428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4118" y="2305447"/>
            <a:ext cx="576064" cy="43204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550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824" y="3645024"/>
            <a:ext cx="576064" cy="51043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62500" lnSpcReduction="20000"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832" y="764704"/>
            <a:ext cx="9448168" cy="7200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Основные изменения в администрировании страховых взносов</a:t>
            </a:r>
            <a:endParaRPr lang="ru-RU" sz="32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57832" y="2420891"/>
            <a:ext cx="3055008" cy="230425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Объединение ПФР и ФСС РФ</a:t>
            </a:r>
          </a:p>
        </p:txBody>
      </p:sp>
      <p:sp>
        <p:nvSpPr>
          <p:cNvPr id="11" name="Стрелка влево 10"/>
          <p:cNvSpPr/>
          <p:nvPr/>
        </p:nvSpPr>
        <p:spPr>
          <a:xfrm>
            <a:off x="6681206" y="2463095"/>
            <a:ext cx="2952498" cy="221984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Применение ЕНС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24172" y="2932087"/>
            <a:ext cx="3137818" cy="142587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СТРАХОВЫЕ ВЗНОСЫ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057471" y="6093297"/>
            <a:ext cx="576238" cy="504056"/>
          </a:xfrm>
          <a:prstGeom prst="rect">
            <a:avLst/>
          </a:prstGeom>
        </p:spPr>
        <p:txBody>
          <a:bodyPr/>
          <a:lstStyle/>
          <a:p>
            <a:pPr algn="ctr"/>
            <a:fld id="{E20E89E6-FE54-4E13-859C-1FA908D70D39}" type="slidenum">
              <a:rPr lang="ru-RU" smtClean="0">
                <a:solidFill>
                  <a:prstClr val="white"/>
                </a:solidFill>
              </a:rPr>
              <a:pPr algn="ctr"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8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8614" y="592032"/>
            <a:ext cx="8565351" cy="560092"/>
          </a:xfrm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страховым взносам.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КНД 11151111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9193" y="1212730"/>
            <a:ext cx="4984754" cy="43204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815975"/>
            <a:r>
              <a:rPr lang="ru-RU" sz="1400" b="1" dirty="0" smtClean="0">
                <a:solidFill>
                  <a:srgbClr val="005AA9"/>
                </a:solidFill>
                <a:latin typeface="Calibri"/>
                <a:ea typeface="+mn-ea"/>
                <a:cs typeface="Arial" panose="020B0604020202020204" pitchFamily="34" charset="0"/>
              </a:rPr>
              <a:t>                     </a:t>
            </a:r>
            <a:r>
              <a:rPr lang="ru-RU" sz="1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ФНС России от 29.09.2022 № ЕД-7-11/878</a:t>
            </a:r>
            <a:r>
              <a:rPr lang="en-US" sz="14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rgbClr val="F79646">
                  <a:lumMod val="5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3"/>
          <a:srcRect l="33306" t="14055" r="34379" b="4101"/>
          <a:stretch/>
        </p:blipFill>
        <p:spPr bwMode="auto">
          <a:xfrm>
            <a:off x="600125" y="1705385"/>
            <a:ext cx="2552682" cy="4567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820" y="1705385"/>
            <a:ext cx="2759848" cy="45674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80181" y="1303255"/>
            <a:ext cx="3241168" cy="5172295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L="285750" indent="-285750" algn="just" defTabSz="1043056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85750" indent="-285750" algn="just" defTabSz="1043056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285750" indent="-285750" defTabSz="8159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«Сводные данные об </a:t>
            </a:r>
          </a:p>
          <a:p>
            <a:pPr defTabSz="815975"/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обязательствах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плательщика 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страховых взносов» - строки,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оответствующие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суммам 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исчисленных СВ на ОПС, ОСС по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 и ОМС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объединены;</a:t>
            </a:r>
          </a:p>
          <a:p>
            <a:pPr marL="285750" indent="-285750" defTabSz="8159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Подраздел 1.2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«Расчет сумм СВ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ОМС» и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«Расчет сумм СВ на ОПС по </a:t>
            </a:r>
            <a:r>
              <a:rPr lang="ru-RU" sz="1400" dirty="0" err="1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ВНиМ</a:t>
            </a:r>
            <a:r>
              <a:rPr lang="ru-RU" sz="14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</a:t>
            </a:r>
            <a:endParaRPr lang="ru-RU" sz="14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815975"/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исключены;</a:t>
            </a:r>
          </a:p>
          <a:p>
            <a:pPr marL="285750" indent="-285750" defTabSz="8159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Подраздел 1.1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«Расчет сумм СВ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ОПС»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трансформирован;</a:t>
            </a:r>
          </a:p>
          <a:p>
            <a:pPr marL="285750" indent="-285750" defTabSz="815975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Подразделы 1.3.1 и 1.3.2 </a:t>
            </a:r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«Расчет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сумм СВ на ОПС по дополнительному</a:t>
            </a:r>
          </a:p>
          <a:p>
            <a:pPr defTabSz="815975"/>
            <a:r>
              <a:rPr lang="ru-RU" sz="14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тарифу СВ»</a:t>
            </a:r>
            <a:r>
              <a:rPr lang="ru-RU" sz="1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объединены.</a:t>
            </a:r>
          </a:p>
          <a:p>
            <a:pPr algn="just" defTabSz="1043056" fontAlgn="auto">
              <a:spcAft>
                <a:spcPts val="0"/>
              </a:spcAft>
            </a:pPr>
            <a:endParaRPr lang="ru-RU" sz="1400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algn="just" defTabSz="1043056" fontAlgn="auto">
              <a:spcAft>
                <a:spcPts val="0"/>
              </a:spcAft>
            </a:pPr>
            <a:endParaRPr lang="ru-RU" sz="1400" dirty="0" smtClean="0">
              <a:solidFill>
                <a:srgbClr val="005AA9"/>
              </a:solidFill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4068" y="491074"/>
            <a:ext cx="8571816" cy="864096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величина базы для расчета взносов на пенсионное, медицинское и социальное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с 01.01.2023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ru-RU" altLang="ru-RU" dirty="0">
                <a:solidFill>
                  <a:prstClr val="white"/>
                </a:solidFill>
              </a:rPr>
              <a:t>8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8791656"/>
              </p:ext>
            </p:extLst>
          </p:nvPr>
        </p:nvGraphicFramePr>
        <p:xfrm>
          <a:off x="535360" y="2737723"/>
          <a:ext cx="8284520" cy="241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783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1907526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2316857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  <a:gridCol w="1959354">
                  <a:extLst>
                    <a:ext uri="{9D8B030D-6E8A-4147-A177-3AD203B41FA5}">
                      <a16:colId xmlns="" xmlns:a16="http://schemas.microsoft.com/office/drawing/2014/main" val="3003402993"/>
                    </a:ext>
                  </a:extLst>
                </a:gridCol>
              </a:tblGrid>
              <a:tr h="16337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единой предельной величины базы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единой предельной величины базы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780288">
                <a:tc>
                  <a:txBody>
                    <a:bodyPr/>
                    <a:lstStyle/>
                    <a:p>
                      <a:pPr algn="ctr"/>
                      <a:r>
                        <a:rPr lang="ru-RU" sz="22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тариф СВ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15,1%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 ст. 425 НК РФ</a:t>
                      </a: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068" y="4943476"/>
            <a:ext cx="8284520" cy="10972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Calibri"/>
                <a:ea typeface="+mn-ea"/>
                <a:cs typeface="Arial" panose="020B0604020202020204" pitchFamily="34" charset="0"/>
              </a:rPr>
              <a:t>!</a:t>
            </a:r>
            <a:r>
              <a:rPr lang="ru-RU" sz="2000" b="1" dirty="0" smtClean="0">
                <a:solidFill>
                  <a:srgbClr val="005AA9"/>
                </a:solidFill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Предельная величина базы с 01.01.2023 года составляет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1 917 000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рублей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25.11.2022 № 2143).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117" y="1333263"/>
            <a:ext cx="8284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5975"/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Начиная с 2023 года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установлены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тарифы страховых взносов на ОПС, на 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ОМС и на ОСС </a:t>
            </a:r>
          </a:p>
          <a:p>
            <a:pPr algn="ctr"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случай временной нетрудоспособности и в связи с материнством </a:t>
            </a:r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815975"/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единых размерах (единый тариф страховых взносов</a:t>
            </a:r>
            <a:r>
              <a:rPr lang="ru-RU" sz="1600" b="1" u="sng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  <a:endParaRPr lang="ru-RU" sz="1600" b="1" u="sng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1188" y="501070"/>
            <a:ext cx="7948625" cy="422052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пониженных тарифов с 01.01.2023 года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590434"/>
              </p:ext>
            </p:extLst>
          </p:nvPr>
        </p:nvGraphicFramePr>
        <p:xfrm>
          <a:off x="593655" y="1700808"/>
          <a:ext cx="8424936" cy="458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961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6054075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1467900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627888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плательщиков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Пониженные тарифы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3, 7, 8, 3, 11 - 15, 18 - 20 пункта 1 ст. 427 НК РФ - для IT-организаций, участников СЭЗ, резидентов территорий опережающего развития, некоммерческих и благотворительных организаций;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1664208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4 и 16 пункта 1 ст. 427 НК РФ - для международных компаний, получивших статус участников специальных административных районов, организаций, выплачивающих вознаграждения членам экипажей судов, зарегистрированных в международном реестре судов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1146048">
                <a:tc>
                  <a:txBody>
                    <a:bodyPr/>
                    <a:lstStyle/>
                    <a:p>
                      <a:pPr algn="ctr"/>
                      <a:r>
                        <a:rPr lang="en-US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10 и 17 пункта 1 и пункте 13.1 ст. 427 НК РФ </a:t>
                      </a:r>
                      <a:r>
                        <a:rPr lang="ru-RU" sz="1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выплат выше МРОТ </a:t>
                      </a: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субъектов малого и среднего предпринимательства, участников проекта «</a:t>
                      </a:r>
                      <a:r>
                        <a:rPr lang="ru-RU" sz="17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Сколково</a:t>
                      </a:r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научно-технологических центров. </a:t>
                      </a:r>
                    </a:p>
                  </a:txBody>
                  <a:tcPr marL="89154" marR="89154" marT="54864" marB="548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89154" marR="89154" marT="54864" marB="54864"/>
                </a:tc>
                <a:extLst>
                  <a:ext uri="{0D108BD9-81ED-4DB2-BD59-A6C34878D82A}">
                    <a16:rowId xmlns="" xmlns:a16="http://schemas.microsoft.com/office/drawing/2014/main" val="179762137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1193" y="712097"/>
            <a:ext cx="8204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endParaRPr lang="ru-RU" sz="1600" dirty="0" smtClean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815975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категории плательщиков по пониженным тарифам </a:t>
            </a:r>
            <a:r>
              <a:rPr lang="ru-RU" sz="1600" b="1" u="sng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объединены в три группы: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129" y="6243108"/>
            <a:ext cx="8239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5975"/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Увеличен размер МРОТ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 16 242 рублей (Федеральный закон от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19.12.2022 № 522-ФЗ).</a:t>
            </a:r>
            <a:endParaRPr lang="ru-RU" sz="1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21645</TotalTime>
  <Words>1058</Words>
  <Application>Microsoft Office PowerPoint</Application>
  <PresentationFormat>Лист A4 (210x297 мм)</PresentationFormat>
  <Paragraphs>178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Тема1</vt:lpstr>
      <vt:lpstr>Present_FNS2012_A4</vt:lpstr>
      <vt:lpstr>Present_FNS2012_16-9</vt:lpstr>
      <vt:lpstr>1_Present_FNS2012_A4</vt:lpstr>
      <vt:lpstr>1_Present_FNS2012_16-9</vt:lpstr>
      <vt:lpstr>2_Present_FNS2012_A4</vt:lpstr>
      <vt:lpstr>3_Present_FNS2012_A4</vt:lpstr>
      <vt:lpstr>4_Present_FNS2012_A4</vt:lpstr>
      <vt:lpstr>1_Тема1</vt:lpstr>
      <vt:lpstr>Презентация PowerPoint</vt:lpstr>
      <vt:lpstr> Новый порядок удержания НДФЛ в 2023 году  </vt:lpstr>
      <vt:lpstr> Новые сроки уплаты НДФЛ в 2023 году  </vt:lpstr>
      <vt:lpstr> Новые сроки представления расчета 6-НДФЛ в 2023 году  </vt:lpstr>
      <vt:lpstr>Презентация PowerPoint</vt:lpstr>
      <vt:lpstr>Презентация PowerPoint</vt:lpstr>
      <vt:lpstr> Расчет по страховым взносам.                                                                               Изменения с 2023 года (Форма по КНД 11151111)                                               </vt:lpstr>
      <vt:lpstr> Единая предельная величина базы для расчета взносов на пенсионное, медицинское и социальное страхование с 01.01.2023 года  </vt:lpstr>
      <vt:lpstr>  Применение пониженных тарифов с 01.01.2023 года  </vt:lpstr>
      <vt:lpstr> Страховые взносы в фиксированном размере для ИП и КФХ за 2023 год </vt:lpstr>
      <vt:lpstr>Персонифицированные сведения о физических лицах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Факторный анализ причин снижения доначислений по выездным налоговым проверкам</dc:title>
  <dc:creator>Калугин Андрей Александрович</dc:creator>
  <cp:lastModifiedBy>Молданова Марина Владимировна</cp:lastModifiedBy>
  <cp:revision>536</cp:revision>
  <cp:lastPrinted>2022-02-28T14:49:57Z</cp:lastPrinted>
  <dcterms:modified xsi:type="dcterms:W3CDTF">2023-02-13T07:22:22Z</dcterms:modified>
</cp:coreProperties>
</file>