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15" r:id="rId3"/>
  </p:sldMasterIdLst>
  <p:notesMasterIdLst>
    <p:notesMasterId r:id="rId13"/>
  </p:notesMasterIdLst>
  <p:handoutMasterIdLst>
    <p:handoutMasterId r:id="rId14"/>
  </p:handoutMasterIdLst>
  <p:sldIdLst>
    <p:sldId id="2063" r:id="rId4"/>
    <p:sldId id="2058" r:id="rId5"/>
    <p:sldId id="2036" r:id="rId6"/>
    <p:sldId id="2062" r:id="rId7"/>
    <p:sldId id="2061" r:id="rId8"/>
    <p:sldId id="2053" r:id="rId9"/>
    <p:sldId id="2056" r:id="rId10"/>
    <p:sldId id="2060" r:id="rId11"/>
    <p:sldId id="2055" r:id="rId12"/>
  </p:sldIdLst>
  <p:sldSz cx="12192000" cy="6858000"/>
  <p:notesSz cx="6858000" cy="9926638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  <p:bold r:id="rId28"/>
      <p:italic r:id="rId29"/>
      <p:boldItalic r:id="rId30"/>
    </p:embeddedFont>
    <p:embeddedFont>
      <p:font typeface="Segoe UI Symbol" panose="020B0502040204020203" pitchFamily="34" charset="0"/>
      <p:regular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B"/>
    <a:srgbClr val="E8F7FC"/>
    <a:srgbClr val="C4EAF8"/>
    <a:srgbClr val="009ADA"/>
    <a:srgbClr val="00A6E6"/>
    <a:srgbClr val="00B0F0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993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6"/>
            <a:ext cx="103632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20610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7901476" y="5127302"/>
            <a:ext cx="1232446" cy="3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86" tIns="41444" rIns="82886" bIns="41444"/>
          <a:lstStyle/>
          <a:p>
            <a:pPr defTabSz="945614">
              <a:defRPr/>
            </a:pPr>
            <a:endParaRPr lang="ru-RU" sz="19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8"/>
            <a:ext cx="9760918" cy="4829253"/>
          </a:xfrm>
        </p:spPr>
        <p:txBody>
          <a:bodyPr/>
          <a:lstStyle>
            <a:lvl1pPr marL="329577" indent="0">
              <a:buFontTx/>
              <a:buNone/>
              <a:defRPr b="1">
                <a:latin typeface="+mj-lt"/>
              </a:defRPr>
            </a:lvl1pPr>
            <a:lvl2pPr marL="326697" indent="2879">
              <a:defRPr>
                <a:latin typeface="+mj-lt"/>
              </a:defRPr>
            </a:lvl2pPr>
            <a:lvl3pPr marL="569921" indent="-236028">
              <a:tabLst/>
              <a:defRPr>
                <a:latin typeface="+mj-lt"/>
              </a:defRPr>
            </a:lvl3pPr>
            <a:lvl4pPr marL="0" indent="326697">
              <a:lnSpc>
                <a:spcPts val="1632"/>
              </a:lnSpc>
              <a:spcBef>
                <a:spcPts val="363"/>
              </a:spcBef>
              <a:defRPr>
                <a:latin typeface="+mj-lt"/>
              </a:defRPr>
            </a:lvl4pPr>
            <a:lvl5pPr>
              <a:lnSpc>
                <a:spcPts val="1632"/>
              </a:lnSpc>
              <a:spcBef>
                <a:spcPts val="3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8" y="501076"/>
            <a:ext cx="9782922" cy="1105803"/>
          </a:xfrm>
        </p:spPr>
        <p:txBody>
          <a:bodyPr/>
          <a:lstStyle>
            <a:lvl1pPr marL="0" marR="0" indent="0" defTabSz="945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0FC06-8802-42B7-A49A-60510B473AC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316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561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8"/>
            <a:ext cx="9760918" cy="4829253"/>
          </a:xfrm>
        </p:spPr>
        <p:txBody>
          <a:bodyPr/>
          <a:lstStyle>
            <a:lvl1pPr marL="329577" indent="0">
              <a:buFontTx/>
              <a:buNone/>
              <a:defRPr b="1">
                <a:latin typeface="+mj-lt"/>
              </a:defRPr>
            </a:lvl1pPr>
            <a:lvl2pPr marL="329577" indent="0">
              <a:defRPr>
                <a:latin typeface="+mj-lt"/>
              </a:defRPr>
            </a:lvl2pPr>
            <a:lvl3pPr marL="569921" indent="-236028">
              <a:defRPr>
                <a:latin typeface="+mj-lt"/>
              </a:defRPr>
            </a:lvl3pPr>
            <a:lvl4pPr marL="0" indent="326697">
              <a:defRPr>
                <a:latin typeface="+mj-lt"/>
              </a:defRPr>
            </a:lvl4pPr>
            <a:lvl5pPr marL="130103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76"/>
            <a:ext cx="9783868" cy="1105803"/>
          </a:xfrm>
        </p:spPr>
        <p:txBody>
          <a:bodyPr/>
          <a:lstStyle>
            <a:lvl1pPr marL="0" marR="0" indent="0" defTabSz="945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8A5981-D5A5-48A8-8E28-61782A2E7146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7485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561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5" y="1012506"/>
            <a:ext cx="9760918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55" y="3429720"/>
            <a:ext cx="9760918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8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84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12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640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36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09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82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EE3CA-FA4C-48B7-A14A-DC012BB41993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80518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8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9" y="1606871"/>
            <a:ext cx="4827685" cy="46957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12" y="1606871"/>
            <a:ext cx="4859863" cy="46957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6FD590-750A-4CC0-9E7E-84E25BED138A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8680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2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54" y="1606871"/>
            <a:ext cx="4899670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2807" indent="0">
              <a:buNone/>
              <a:defRPr sz="2100" b="1"/>
            </a:lvl2pPr>
            <a:lvl3pPr marL="945614" indent="0">
              <a:buNone/>
              <a:defRPr sz="1900" b="1"/>
            </a:lvl3pPr>
            <a:lvl4pPr marL="1418421" indent="0">
              <a:buNone/>
              <a:defRPr sz="1600" b="1"/>
            </a:lvl4pPr>
            <a:lvl5pPr marL="1891227" indent="0">
              <a:buNone/>
              <a:defRPr sz="1600" b="1"/>
            </a:lvl5pPr>
            <a:lvl6pPr marL="2364033" indent="0">
              <a:buNone/>
              <a:defRPr sz="1600" b="1"/>
            </a:lvl6pPr>
            <a:lvl7pPr marL="2836841" indent="0">
              <a:buNone/>
              <a:defRPr sz="1600" b="1"/>
            </a:lvl7pPr>
            <a:lvl8pPr marL="3309648" indent="0">
              <a:buNone/>
              <a:defRPr sz="1600" b="1"/>
            </a:lvl8pPr>
            <a:lvl9pPr marL="378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54" y="2174876"/>
            <a:ext cx="4899670" cy="426124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4" y="1606871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2807" indent="0">
              <a:buNone/>
              <a:defRPr sz="2100" b="1"/>
            </a:lvl2pPr>
            <a:lvl3pPr marL="945614" indent="0">
              <a:buNone/>
              <a:defRPr sz="1900" b="1"/>
            </a:lvl3pPr>
            <a:lvl4pPr marL="1418421" indent="0">
              <a:buNone/>
              <a:defRPr sz="1600" b="1"/>
            </a:lvl4pPr>
            <a:lvl5pPr marL="1891227" indent="0">
              <a:buNone/>
              <a:defRPr sz="1600" b="1"/>
            </a:lvl5pPr>
            <a:lvl6pPr marL="2364033" indent="0">
              <a:buNone/>
              <a:defRPr sz="1600" b="1"/>
            </a:lvl6pPr>
            <a:lvl7pPr marL="2836841" indent="0">
              <a:buNone/>
              <a:defRPr sz="1600" b="1"/>
            </a:lvl7pPr>
            <a:lvl8pPr marL="3309648" indent="0">
              <a:buNone/>
              <a:defRPr sz="1600" b="1"/>
            </a:lvl8pPr>
            <a:lvl9pPr marL="378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4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1246-C6F1-432D-A1B7-DB84FF2016BF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9727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2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4ED34D-149F-4CC8-A133-532394DF0652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4779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0681" y="5873143"/>
            <a:ext cx="757321" cy="650812"/>
          </a:xfrm>
        </p:spPr>
        <p:txBody>
          <a:bodyPr/>
          <a:lstStyle>
            <a:lvl1pPr>
              <a:defRPr/>
            </a:lvl1pPr>
          </a:lstStyle>
          <a:p>
            <a:fld id="{EC48EBF6-3076-4977-A2DB-FE808DA78E8C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22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0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2807" indent="0">
              <a:buNone/>
              <a:defRPr sz="1300"/>
            </a:lvl2pPr>
            <a:lvl3pPr marL="945614" indent="0">
              <a:buNone/>
              <a:defRPr sz="1000"/>
            </a:lvl3pPr>
            <a:lvl4pPr marL="1418421" indent="0">
              <a:buNone/>
              <a:defRPr sz="900"/>
            </a:lvl4pPr>
            <a:lvl5pPr marL="1891227" indent="0">
              <a:buNone/>
              <a:defRPr sz="900"/>
            </a:lvl5pPr>
            <a:lvl6pPr marL="2364033" indent="0">
              <a:buNone/>
              <a:defRPr sz="900"/>
            </a:lvl6pPr>
            <a:lvl7pPr marL="2836841" indent="0">
              <a:buNone/>
              <a:defRPr sz="900"/>
            </a:lvl7pPr>
            <a:lvl8pPr marL="3309648" indent="0">
              <a:buNone/>
              <a:defRPr sz="900"/>
            </a:lvl8pPr>
            <a:lvl9pPr marL="378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7CB4B-FA96-4B37-AADE-B7EF19BF75BF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28109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4562" tIns="47281" rIns="94562" bIns="47281" rtlCol="0">
            <a:normAutofit/>
          </a:bodyPr>
          <a:lstStyle>
            <a:lvl1pPr marL="0" indent="0">
              <a:buNone/>
              <a:defRPr sz="3400"/>
            </a:lvl1pPr>
            <a:lvl2pPr marL="472807" indent="0">
              <a:buNone/>
              <a:defRPr sz="2900"/>
            </a:lvl2pPr>
            <a:lvl3pPr marL="945614" indent="0">
              <a:buNone/>
              <a:defRPr sz="2400"/>
            </a:lvl3pPr>
            <a:lvl4pPr marL="1418421" indent="0">
              <a:buNone/>
              <a:defRPr sz="2100"/>
            </a:lvl4pPr>
            <a:lvl5pPr marL="1891227" indent="0">
              <a:buNone/>
              <a:defRPr sz="2100"/>
            </a:lvl5pPr>
            <a:lvl6pPr marL="2364033" indent="0">
              <a:buNone/>
              <a:defRPr sz="2100"/>
            </a:lvl6pPr>
            <a:lvl7pPr marL="2836841" indent="0">
              <a:buNone/>
              <a:defRPr sz="2100"/>
            </a:lvl7pPr>
            <a:lvl8pPr marL="3309648" indent="0">
              <a:buNone/>
              <a:defRPr sz="2100"/>
            </a:lvl8pPr>
            <a:lvl9pPr marL="3782454" indent="0">
              <a:buNone/>
              <a:defRPr sz="21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2807" indent="0">
              <a:buNone/>
              <a:defRPr sz="1300"/>
            </a:lvl2pPr>
            <a:lvl3pPr marL="945614" indent="0">
              <a:buNone/>
              <a:defRPr sz="1000"/>
            </a:lvl3pPr>
            <a:lvl4pPr marL="1418421" indent="0">
              <a:buNone/>
              <a:defRPr sz="900"/>
            </a:lvl4pPr>
            <a:lvl5pPr marL="1891227" indent="0">
              <a:buNone/>
              <a:defRPr sz="900"/>
            </a:lvl5pPr>
            <a:lvl6pPr marL="2364033" indent="0">
              <a:buNone/>
              <a:defRPr sz="900"/>
            </a:lvl6pPr>
            <a:lvl7pPr marL="2836841" indent="0">
              <a:buNone/>
              <a:defRPr sz="900"/>
            </a:lvl7pPr>
            <a:lvl8pPr marL="3309648" indent="0">
              <a:buNone/>
              <a:defRPr sz="900"/>
            </a:lvl8pPr>
            <a:lvl9pPr marL="378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598EC-5D18-46C9-9FA1-683C42F3F021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71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D91DE-4348-4D69-AF5F-E5664696AC1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375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8F55-1704-4E9A-81DD-03BDB7D678A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850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8469" y="489549"/>
            <a:ext cx="9791898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8469" y="1599673"/>
            <a:ext cx="9791898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025" y="6356933"/>
            <a:ext cx="2844992" cy="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>
            <a:lvl1pPr algn="l" defTabSz="945614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265" y="6356933"/>
            <a:ext cx="3861472" cy="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>
            <a:lvl1pPr algn="ctr" defTabSz="945614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099213" y="6041606"/>
            <a:ext cx="826430" cy="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177"/>
              </a:lnSpc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44446" fontAlgn="base">
              <a:spcBef>
                <a:spcPct val="0"/>
              </a:spcBef>
              <a:spcAft>
                <a:spcPct val="0"/>
              </a:spcAft>
            </a:pPr>
            <a:fld id="{C4A745C1-82BB-433D-9083-0F0D430EA7F4}" type="slidenum">
              <a:rPr lang="ru-RU">
                <a:solidFill>
                  <a:prstClr val="white"/>
                </a:solidFill>
                <a:cs typeface="Arial" charset="0"/>
              </a:rPr>
              <a:pPr defTabSz="9444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 spd="med">
    <p:fade/>
  </p:transition>
  <p:hf hdr="0" ftr="0" dt="0"/>
  <p:txStyles>
    <p:titleStyle>
      <a:lvl1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14635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829269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243904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658539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328252" algn="l" defTabSz="944446" rtl="0" fontAlgn="base">
        <a:spcBef>
          <a:spcPct val="20000"/>
        </a:spcBef>
        <a:spcAft>
          <a:spcPct val="0"/>
        </a:spcAft>
        <a:buFont typeface="+mj-lt"/>
        <a:defRPr sz="3400" kern="1200">
          <a:solidFill>
            <a:srgbClr val="005AA9"/>
          </a:solidFill>
          <a:latin typeface="+mj-lt"/>
          <a:ea typeface="+mn-ea"/>
          <a:cs typeface="+mn-cs"/>
        </a:defRPr>
      </a:lvl1pPr>
      <a:lvl2pPr marL="328252" algn="l" defTabSz="944446" rtl="0" fontAlgn="base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44987" indent="-236111" algn="l" defTabSz="944446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25373" algn="just" defTabSz="944446" rtl="0" fontAlgn="base">
        <a:lnSpc>
          <a:spcPts val="1632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00053" algn="l" defTabSz="944446" rtl="0" fontAlgn="base">
        <a:lnSpc>
          <a:spcPts val="1632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00438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244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6052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8858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807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614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421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1227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4033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841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648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454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6A14480C17904DFB268EEAD18130CD333A0HEB2N" TargetMode="External"/><Relationship Id="rId13" Type="http://schemas.openxmlformats.org/officeDocument/2006/relationships/image" Target="../media/image17.png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image" Target="../media/image15.wmf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#Par64"/><Relationship Id="rId11" Type="http://schemas.openxmlformats.org/officeDocument/2006/relationships/hyperlink" Target="consultantplus://offline/ref=ECA58C885FCCA35691DBFDAAD5123C658A625E17F1212B3AB46CF6F8ADE06D76E6776B4554CCC6A04180C17904DFB268EEAD18130CD333A0HEB2N" TargetMode="External"/><Relationship Id="rId5" Type="http://schemas.openxmlformats.org/officeDocument/2006/relationships/hyperlink" Target="consultantplus://offline/ref=ECA58C885FCCA35691DBFDAAD5123C658A625E17F1212B3AB46CF6F8ADE06D76E6776B4554CCC6AE4980C17904DFB268EEAD18130CD333A0HEB2N" TargetMode="External"/><Relationship Id="rId10" Type="http://schemas.openxmlformats.org/officeDocument/2006/relationships/hyperlink" Target="consultantplus://offline/ref=ECA58C885FCCA35691DBFDAAD5123C658A625E17F1212B3AB46CF6F8ADE06D76E6776B4554CCC6A14880C17904DFB268EEAD18130CD333A0HEB2N" TargetMode="External"/><Relationship Id="rId4" Type="http://schemas.openxmlformats.org/officeDocument/2006/relationships/hyperlink" Target="consultantplus://offline/ref=ECA58C885FCCA35691DBFDAAD5123C658A625E17F1212B3AB46CF6F8ADE06D76E6776B4554CCC6AE4880C17904DFB268EEAD18130CD333A0HEB2N" TargetMode="External"/><Relationship Id="rId9" Type="http://schemas.openxmlformats.org/officeDocument/2006/relationships/hyperlink" Target="consultantplus://offline/ref=ECA58C885FCCA35691DBFDAAD5123C658A625E17F1212B3AB46CF6F8ADE06D76E6776B4554CCC6A14680C17904DFB268EEAD18130CD333A0HEB2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consultantplus://offline/ref=B1BD7CE888BB6C1DFD0A7FEC8513F94A6231DD3097121EAC212F2E22231E0F8A62A20DC7901F4C931F50C686B63EF695B9D208BD726BBA0620i1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#Par170"/><Relationship Id="rId13" Type="http://schemas.openxmlformats.org/officeDocument/2006/relationships/hyperlink" Target="#Par154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12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1" Type="http://schemas.openxmlformats.org/officeDocument/2006/relationships/hyperlink" Target="#Par144"/><Relationship Id="rId5" Type="http://schemas.openxmlformats.org/officeDocument/2006/relationships/hyperlink" Target="consultantplus://offline/ref=ECA58C885FCCA35691DBE1A9CB123C658B6F531EF3262B3AB46CF6F8ADE06D76F477334954CADDA94495972842H8B8N" TargetMode="External"/><Relationship Id="rId10" Type="http://schemas.openxmlformats.org/officeDocument/2006/relationships/hyperlink" Target="#Par138"/><Relationship Id="rId4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9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4" Type="http://schemas.openxmlformats.org/officeDocument/2006/relationships/hyperlink" Target="#Par162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3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hyperlink" Target="#Par144"/><Relationship Id="rId12" Type="http://schemas.openxmlformats.org/officeDocument/2006/relationships/hyperlink" Target="#Par162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1" Type="http://schemas.openxmlformats.org/officeDocument/2006/relationships/hyperlink" Target="#Par154"/><Relationship Id="rId5" Type="http://schemas.openxmlformats.org/officeDocument/2006/relationships/hyperlink" Target="consultantplus://offline/ref=ECA58C885FCCA35691DBE1A9CB123C658B6F531EF3262B3AB46CF6F8ADE06D76F477334954CADDA94495972842H8B8N" TargetMode="External"/><Relationship Id="rId10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4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9" Type="http://schemas.openxmlformats.org/officeDocument/2006/relationships/hyperlink" Target="#Par138"/><Relationship Id="rId14" Type="http://schemas.openxmlformats.org/officeDocument/2006/relationships/hyperlink" Target="#Par170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Par138"/><Relationship Id="rId13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2" Type="http://schemas.openxmlformats.org/officeDocument/2006/relationships/hyperlink" Target="#Par162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1" Type="http://schemas.openxmlformats.org/officeDocument/2006/relationships/hyperlink" Target="#Par154"/><Relationship Id="rId5" Type="http://schemas.openxmlformats.org/officeDocument/2006/relationships/hyperlink" Target="consultantplus://offline/ref=ECA58C885FCCA35691DBE1A9CB123C658B6F531EF3262B3AB46CF6F8ADE06D76F477334954CADDA94495972842H8B8N" TargetMode="External"/><Relationship Id="rId10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4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9" Type="http://schemas.openxmlformats.org/officeDocument/2006/relationships/hyperlink" Target="#Par144"/><Relationship Id="rId14" Type="http://schemas.openxmlformats.org/officeDocument/2006/relationships/hyperlink" Target="#Par170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12" y="4865251"/>
            <a:ext cx="8534976" cy="1753736"/>
          </a:xfrm>
        </p:spPr>
        <p:txBody>
          <a:bodyPr>
            <a:normAutofit fontScale="92500" lnSpcReduction="10000"/>
          </a:bodyPr>
          <a:lstStyle/>
          <a:p>
            <a:pPr defTabSz="945479" fontAlgn="auto"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Заместитель начальника отдела урегулирования задолженности УФНС России по Ханты-Мансийскому автономному округу - Югре</a:t>
            </a:r>
          </a:p>
          <a:p>
            <a:pPr defTabSz="945479" fontAlgn="auto">
              <a:spcAft>
                <a:spcPts val="0"/>
              </a:spcAft>
              <a:defRPr/>
            </a:pPr>
            <a:r>
              <a:rPr lang="ru-RU" sz="3200" b="1" dirty="0">
                <a:latin typeface="Arial Narrow" panose="020B0606020202030204" pitchFamily="34" charset="0"/>
              </a:rPr>
              <a:t>И.Ф. Созонова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 l="41290" t="26093" r="46210" b="55412"/>
          <a:stretch>
            <a:fillRect/>
          </a:stretch>
        </p:blipFill>
        <p:spPr bwMode="auto">
          <a:xfrm>
            <a:off x="5015205" y="848027"/>
            <a:ext cx="2076153" cy="212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91773" y="3429000"/>
            <a:ext cx="10523015" cy="1079198"/>
          </a:xfrm>
          <a:prstGeom prst="rect">
            <a:avLst/>
          </a:prstGeom>
        </p:spPr>
        <p:txBody>
          <a:bodyPr vert="horz" lIns="82915" tIns="41457" rIns="82915" bIns="4145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работы в условиях применения ЕНП 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94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627227" y="1550458"/>
            <a:ext cx="4691844" cy="47181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6836550" y="1550458"/>
            <a:ext cx="4536504" cy="47140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4907868" y="364459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503514" y="1859158"/>
            <a:ext cx="28745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Сумма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денежных средств, перечисляемая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налогоплательщиком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на соответствующий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счет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в счет исполнения обязанности перед бюджетом Российской Федерации.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7952674" y="2073010"/>
            <a:ext cx="26129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6985540" y="2565453"/>
            <a:ext cx="4207494" cy="27084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Форма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    Единый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налоговый счет ведется в отношении каждого лица, являющегося налогоплательщиком, плательщиком сборов, страховых взносов, налоговым агентом.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Нормативно-правовая основа ведения Единого налогового платежа и Единого налогового счета в Российской Федерации </a:t>
            </a:r>
          </a:p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Понятия и термины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56" y="4195996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59" y="4811807"/>
            <a:ext cx="2287386" cy="20461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8960" y="1376772"/>
            <a:ext cx="10809667" cy="4823291"/>
          </a:xfrm>
          <a:prstGeom prst="roundRect">
            <a:avLst/>
          </a:prstGeom>
          <a:solidFill>
            <a:srgbClr val="E8F7FC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(перечисления) в бюджетную систему Российской Федерации налогов, сборов, страховых взносов, пеней, штрафов, процентов, начиная с 1 января 2023 года</a:t>
            </a:r>
          </a:p>
          <a:p>
            <a:endParaRPr lang="ru-RU" sz="1600" dirty="0"/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67254"/>
              </p:ext>
            </p:extLst>
          </p:nvPr>
        </p:nvGraphicFramePr>
        <p:xfrm>
          <a:off x="1749051" y="1935333"/>
          <a:ext cx="9073008" cy="3839518"/>
        </p:xfrm>
        <a:graphic>
          <a:graphicData uri="http://schemas.openxmlformats.org/drawingml/2006/table">
            <a:tbl>
              <a:tblPr/>
              <a:tblGrid>
                <a:gridCol w="1345335"/>
                <a:gridCol w="3799814"/>
                <a:gridCol w="3927859"/>
              </a:tblGrid>
              <a:tr h="867718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Номер(поля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реквизита</a:t>
                      </a: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(поля) реквизита 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ТУЛА БАНКА РОССИИ//УФК по Тульской области, г Тула»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6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БИК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 (БИК ТОФК)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017003983»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банка получателя средств (номер банковского счета, входящего в состав единого казначейского счета)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40102810445370000059»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Федерального казначейства по Тульской области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инспекция Федеральной налоговой службы по управлению долгом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)» 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казначейского счета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0310064300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18500»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36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Унифицированные реквизиты для всех категорий налогоплательщиков</a:t>
            </a:r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1284" y="1118578"/>
            <a:ext cx="2530362" cy="454783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4"/>
          <p:cNvSpPr/>
          <p:nvPr/>
        </p:nvSpPr>
        <p:spPr>
          <a:xfrm>
            <a:off x="5027055" y="1123813"/>
            <a:ext cx="2559139" cy="47413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90" tIns="41468" rIns="55290" bIns="41468" numCol="1" spcCol="1270" anchor="ctr" anchorCtr="0">
            <a:noAutofit/>
          </a:bodyPr>
          <a:lstStyle/>
          <a:p>
            <a:pPr algn="ctr" defTabSz="967516">
              <a:lnSpc>
                <a:spcPct val="7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поручение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0453" t="27116" r="35325" b="44686"/>
          <a:stretch/>
        </p:blipFill>
        <p:spPr bwMode="auto">
          <a:xfrm>
            <a:off x="4014072" y="2019937"/>
            <a:ext cx="424847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494576" y="2768714"/>
            <a:ext cx="2234011" cy="1365866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полях 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102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полное или сокращенное название организации (обособленного подразделения), ее ИНН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КПП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29372" y="1820848"/>
            <a:ext cx="1914816" cy="526364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Плательщики-        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организации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32428" y="2792192"/>
            <a:ext cx="2330776" cy="151216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поле 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Ф.И.О. предпринимателя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адрес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(адрес выделите знаками "//");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поле 60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ИНН предпринимателя;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поле 102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"0" (ноль).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0489" y="1901407"/>
            <a:ext cx="1758955" cy="50465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Плательщики-ИП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(физические лица)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046720" y="2048008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71521" y="2242350"/>
            <a:ext cx="1080120" cy="0"/>
          </a:xfrm>
          <a:prstGeom prst="line">
            <a:avLst/>
          </a:prstGeom>
          <a:ln w="15875">
            <a:solidFill>
              <a:schemeClr val="tx1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8173" y="3123632"/>
            <a:ext cx="167385" cy="153656"/>
          </a:xfrm>
          <a:prstGeom prst="rect">
            <a:avLst/>
          </a:prstGeom>
          <a:noFill/>
        </p:spPr>
      </p:pic>
      <p:pic>
        <p:nvPicPr>
          <p:cNvPr id="22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396" y="3123632"/>
            <a:ext cx="167385" cy="153656"/>
          </a:xfrm>
          <a:prstGeom prst="rect">
            <a:avLst/>
          </a:prstGeom>
          <a:noFill/>
        </p:spPr>
      </p:pic>
      <p:pic>
        <p:nvPicPr>
          <p:cNvPr id="25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8123" y="3394620"/>
            <a:ext cx="167385" cy="153656"/>
          </a:xfrm>
          <a:prstGeom prst="rect">
            <a:avLst/>
          </a:prstGeom>
          <a:noFill/>
        </p:spPr>
      </p:pic>
      <p:pic>
        <p:nvPicPr>
          <p:cNvPr id="26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6015" y="4124297"/>
            <a:ext cx="167385" cy="153656"/>
          </a:xfrm>
          <a:prstGeom prst="rect">
            <a:avLst/>
          </a:prstGeom>
          <a:noFill/>
        </p:spPr>
      </p:pic>
      <p:pic>
        <p:nvPicPr>
          <p:cNvPr id="27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2248" y="3873429"/>
            <a:ext cx="167385" cy="153656"/>
          </a:xfrm>
          <a:prstGeom prst="rect">
            <a:avLst/>
          </a:prstGeom>
          <a:noFill/>
        </p:spPr>
      </p:pic>
      <p:pic>
        <p:nvPicPr>
          <p:cNvPr id="28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6071" y="3890590"/>
            <a:ext cx="167385" cy="153656"/>
          </a:xfrm>
          <a:prstGeom prst="rect">
            <a:avLst/>
          </a:prstGeom>
          <a:noFill/>
        </p:spPr>
      </p:pic>
      <p:pic>
        <p:nvPicPr>
          <p:cNvPr id="29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8282" y="3477366"/>
            <a:ext cx="167385" cy="153656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4157775" y="4822653"/>
            <a:ext cx="3961065" cy="164251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реквизиты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в следующих полях платежного поручения: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поле 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номер вашего счета в банке;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поле 10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наименование и место нахождения банка (для платежек на бумаге). В электронной платежке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поле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заполнится автоматически;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поле 11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БИК банка;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поле 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номер его корреспондентского счета.</a:t>
            </a:r>
          </a:p>
          <a:p>
            <a:r>
              <a:rPr lang="ru-RU" sz="1200" dirty="0" smtClean="0"/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93" y="4327734"/>
            <a:ext cx="1445337" cy="19271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8029" y="4702733"/>
            <a:ext cx="2068885" cy="23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6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7700-02-765\Desktop\презентация\картинки\quill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76" y="931368"/>
            <a:ext cx="7917402" cy="59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7700-02-765\Desktop\презентация\картинки к коллегии\21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2528901"/>
            <a:ext cx="4203548" cy="31779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/>
          <p:cNvSpPr txBox="1">
            <a:spLocks noChangeArrowheads="1"/>
          </p:cNvSpPr>
          <p:nvPr/>
        </p:nvSpPr>
        <p:spPr bwMode="auto">
          <a:xfrm>
            <a:off x="2639616" y="931368"/>
            <a:ext cx="8856984" cy="1008694"/>
          </a:xfrm>
          <a:prstGeom prst="roundRect">
            <a:avLst>
              <a:gd name="adj" fmla="val 38307"/>
            </a:avLst>
          </a:prstGeom>
          <a:gradFill flip="none" rotWithShape="1">
            <a:gsLst>
              <a:gs pos="0">
                <a:srgbClr val="009ADA">
                  <a:tint val="66000"/>
                  <a:satMod val="160000"/>
                </a:srgbClr>
              </a:gs>
              <a:gs pos="50000">
                <a:srgbClr val="009ADA">
                  <a:tint val="44500"/>
                  <a:satMod val="160000"/>
                </a:srgbClr>
              </a:gs>
              <a:gs pos="100000">
                <a:srgbClr val="009ADA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>
            <a:lvl1pPr marL="363538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538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8650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60363" algn="just" defTabSz="1042988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0" algn="l" defTabSz="1042988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2400"/>
              </a:lnSpc>
              <a:spcBef>
                <a:spcPts val="0"/>
              </a:spcBef>
            </a:pPr>
            <a:endParaRPr lang="ru-RU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Форма</a:t>
            </a:r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уведомления об исчисленных суммах налогов, авансовых платежей по налогам, сборов, страховых взносов согласно</a:t>
            </a:r>
          </a:p>
          <a:p>
            <a:endParaRPr lang="ru-RU" sz="1600" u="sng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32659" t="11947" r="32550" b="3705"/>
          <a:stretch/>
        </p:blipFill>
        <p:spPr bwMode="auto">
          <a:xfrm>
            <a:off x="3251684" y="2123891"/>
            <a:ext cx="3218180" cy="438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2734" t="12650" r="32635" b="4138"/>
          <a:stretch/>
        </p:blipFill>
        <p:spPr bwMode="auto">
          <a:xfrm>
            <a:off x="7320136" y="2123891"/>
            <a:ext cx="3203575" cy="4330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624" y="10167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ПРИКАЗ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ноября 2022 г. N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ЕД-7-8/1077@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37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169402" y="90238"/>
            <a:ext cx="6238965" cy="102993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2891" algn="l"/>
              </a:tabLst>
            </a:pPr>
            <a:r>
              <a:rPr lang="ru-RU" sz="1600" b="1" dirty="0">
                <a:solidFill>
                  <a:schemeClr val="bg2"/>
                </a:solidFill>
              </a:rPr>
              <a:t>Перечисление платежей </a:t>
            </a:r>
            <a:r>
              <a:rPr lang="ru-RU" sz="1600" b="1" dirty="0" smtClean="0">
                <a:solidFill>
                  <a:schemeClr val="bg2"/>
                </a:solidFill>
              </a:rPr>
              <a:t>Единым </a:t>
            </a:r>
            <a:r>
              <a:rPr lang="ru-RU" sz="1600" b="1" dirty="0">
                <a:solidFill>
                  <a:schemeClr val="bg2"/>
                </a:solidFill>
              </a:rPr>
              <a:t>налоговым платежом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80577" y="59341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9495" t="16023" r="28761" b="8630"/>
          <a:stretch/>
        </p:blipFill>
        <p:spPr bwMode="auto">
          <a:xfrm>
            <a:off x="1271464" y="1628800"/>
            <a:ext cx="4363919" cy="4140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47958" y="2111754"/>
            <a:ext cx="513261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101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102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организации).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в 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КБК единого налогового платежа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 цифр) -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1820106120010000510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2000"/>
              </a:lnSpc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поле 105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ноль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назначение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можно указать «Единый налоговый платеж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в полях 106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основание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показатель налогового периода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109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номер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file"/>
              </a:rPr>
              <a:t>дата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25" idx="2"/>
          </p:cNvCxnSpPr>
          <p:nvPr/>
        </p:nvCxnSpPr>
        <p:spPr>
          <a:xfrm flipH="1">
            <a:off x="5123892" y="2312657"/>
            <a:ext cx="1076024" cy="4167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7" idx="2"/>
          </p:cNvCxnSpPr>
          <p:nvPr/>
        </p:nvCxnSpPr>
        <p:spPr>
          <a:xfrm flipH="1">
            <a:off x="3035660" y="2815744"/>
            <a:ext cx="3148570" cy="35831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179676" y="4334117"/>
            <a:ext cx="3044482" cy="53494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387588" y="4658081"/>
            <a:ext cx="3836570" cy="42710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485982" y="3889452"/>
            <a:ext cx="3738176" cy="97961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узел 24"/>
          <p:cNvSpPr/>
          <p:nvPr/>
        </p:nvSpPr>
        <p:spPr>
          <a:xfrm>
            <a:off x="6199916" y="22505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6184230" y="275358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199916" y="380874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6193944" y="426098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184230" y="458628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6193944" y="508679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4501683" y="4352116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31" idx="2"/>
          </p:cNvCxnSpPr>
          <p:nvPr/>
        </p:nvCxnSpPr>
        <p:spPr>
          <a:xfrm flipH="1" flipV="1">
            <a:off x="4943872" y="5060627"/>
            <a:ext cx="1250072" cy="8831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5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80577" y="59341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7835" t="15461" r="25836" b="7505"/>
          <a:stretch/>
        </p:blipFill>
        <p:spPr bwMode="auto">
          <a:xfrm>
            <a:off x="803412" y="1759618"/>
            <a:ext cx="4356484" cy="417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5509" y="1729881"/>
            <a:ext cx="507656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101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необходимо указать статус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102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соответствующие значение КПП налогоплательщика.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в поле 104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КБК, соответствующий перечисляемому налогу или взносу.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поле 105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значение восьмизначного кода ОКТМО по месту нахождения организации (или обособленного подразделения или месту жительства индивидуального предпринимателя).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107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показатель налогового периода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показатель соответствующего периода.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полях 106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основание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109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номер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дата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file"/>
              </a:rPr>
              <a:t>назначение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указать дополнительную текстовую информацию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Прямая со стрелкой 8"/>
          <p:cNvCxnSpPr>
            <a:stCxn id="14" idx="2"/>
          </p:cNvCxnSpPr>
          <p:nvPr/>
        </p:nvCxnSpPr>
        <p:spPr>
          <a:xfrm flipH="1">
            <a:off x="4511824" y="1948224"/>
            <a:ext cx="1714435" cy="92967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5" idx="2"/>
          </p:cNvCxnSpPr>
          <p:nvPr/>
        </p:nvCxnSpPr>
        <p:spPr>
          <a:xfrm flipH="1">
            <a:off x="2999656" y="2467506"/>
            <a:ext cx="3224502" cy="85009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7" idx="3"/>
          </p:cNvCxnSpPr>
          <p:nvPr/>
        </p:nvCxnSpPr>
        <p:spPr>
          <a:xfrm flipH="1">
            <a:off x="2387588" y="3481955"/>
            <a:ext cx="3892221" cy="151731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39716" y="4504705"/>
            <a:ext cx="2727597" cy="46932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6" idx="3"/>
          </p:cNvCxnSpPr>
          <p:nvPr/>
        </p:nvCxnSpPr>
        <p:spPr>
          <a:xfrm flipH="1">
            <a:off x="1667508" y="3027783"/>
            <a:ext cx="4608659" cy="199624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6226259" y="188606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224158" y="240535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59121" y="292167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262763" y="3375850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267311" y="4442550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262475" y="54314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214369" y="5016964"/>
            <a:ext cx="2044465" cy="20387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 flipH="1" flipV="1">
            <a:off x="1775520" y="5270848"/>
            <a:ext cx="4486955" cy="22270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фигурная скобка 21"/>
          <p:cNvSpPr/>
          <p:nvPr/>
        </p:nvSpPr>
        <p:spPr>
          <a:xfrm rot="5400000">
            <a:off x="3612654" y="4244734"/>
            <a:ext cx="155641" cy="205222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6262475" y="494949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788590" y="54214"/>
            <a:ext cx="7190233" cy="102993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2"/>
                </a:solidFill>
              </a:rPr>
              <a:t>Перечисление платежей </a:t>
            </a:r>
            <a:r>
              <a:rPr lang="ru-RU" sz="1600" dirty="0">
                <a:solidFill>
                  <a:schemeClr val="bg2"/>
                </a:solidFill>
              </a:rPr>
              <a:t>по Уведомлениям об исчисленных суммах в виде </a:t>
            </a:r>
            <a:r>
              <a:rPr lang="ru-RU" sz="1600" b="1" dirty="0">
                <a:solidFill>
                  <a:schemeClr val="bg2"/>
                </a:solidFill>
              </a:rPr>
              <a:t>распоряжения на перевод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338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80577" y="59341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788590" y="54214"/>
            <a:ext cx="7190233" cy="102993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Уплата налога и погашение задолженности по отдельным налогам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3452" y="2589881"/>
            <a:ext cx="4788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налог на профессиональный доход,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сборы за пользование объектами животного мира,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сборы за пользование объектами водных биологических ресурсов,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утилизационный сбор,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страховые взносы за периоды до 1 января 2017 года</a:t>
            </a:r>
            <a:endParaRPr lang="ru-RU" sz="1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926893" y="1528973"/>
            <a:ext cx="4680520" cy="854767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На конкретные КБК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уплачиваются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947428" y="1520788"/>
            <a:ext cx="5220580" cy="837421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У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плата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производится на КБК, а погашение задолженности может осуществляться через ЕНП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8881" y="2600908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НДФЛ с выплат иностранцам с патентом,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различные виды пошлин, в том числе по которым суд не выдал исполнительный документ (ст. 11 НК РФ),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административные штрафы</a:t>
            </a:r>
            <a:endParaRPr lang="ru-RU" sz="1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80577" y="59341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123" t="14899" r="27259" b="6660"/>
          <a:stretch/>
        </p:blipFill>
        <p:spPr bwMode="auto">
          <a:xfrm>
            <a:off x="1001434" y="1664804"/>
            <a:ext cx="4356484" cy="45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9075" y="1952836"/>
            <a:ext cx="532859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101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r>
              <a:rPr lang="ru-RU" sz="1200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102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соответствующие значение КПП налогоплательщика.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в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КБК, соответствующий перечисляемому платежу.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поле 105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значение восьмизначного кода ОКТМО по месту нахождения организации (или обособленного подразделения или месту жительства индивидуального предпринимателя).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в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полях 106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основание платежа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107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показатель налогового периода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109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номер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дата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текстовом </a:t>
            </a:r>
            <a:r>
              <a:rPr lang="ru-RU" sz="12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24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file"/>
              </a:rPr>
              <a:t>назначение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указать дополнительную текстовую информацию. 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14" idx="2"/>
          </p:cNvCxnSpPr>
          <p:nvPr/>
        </p:nvCxnSpPr>
        <p:spPr>
          <a:xfrm flipH="1">
            <a:off x="4964895" y="2199829"/>
            <a:ext cx="1375017" cy="55376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5" idx="2"/>
          </p:cNvCxnSpPr>
          <p:nvPr/>
        </p:nvCxnSpPr>
        <p:spPr>
          <a:xfrm flipH="1">
            <a:off x="2896104" y="2930633"/>
            <a:ext cx="3434094" cy="51439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56694" y="4738824"/>
            <a:ext cx="1260313" cy="27435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6" idx="2"/>
          </p:cNvCxnSpPr>
          <p:nvPr/>
        </p:nvCxnSpPr>
        <p:spPr>
          <a:xfrm flipH="1">
            <a:off x="1739516" y="3436961"/>
            <a:ext cx="4590682" cy="177608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6339912" y="2137674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330198" y="286847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330198" y="3374806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317006" y="3626977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317006" y="4656226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317006" y="514606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207568" y="5219631"/>
            <a:ext cx="4109438" cy="35893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 rot="16200000">
            <a:off x="3904175" y="3982088"/>
            <a:ext cx="324816" cy="1980221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7" idx="3"/>
          </p:cNvCxnSpPr>
          <p:nvPr/>
        </p:nvCxnSpPr>
        <p:spPr>
          <a:xfrm flipH="1">
            <a:off x="2747628" y="3733082"/>
            <a:ext cx="3586424" cy="147996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Блок-схема: альтернативный процесс 33"/>
          <p:cNvSpPr/>
          <p:nvPr/>
        </p:nvSpPr>
        <p:spPr>
          <a:xfrm>
            <a:off x="2760865" y="12781"/>
            <a:ext cx="8419978" cy="102993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2"/>
                </a:solidFill>
              </a:rPr>
              <a:t>Перечисление </a:t>
            </a:r>
            <a:r>
              <a:rPr lang="ru-RU" sz="1600" b="1" dirty="0">
                <a:solidFill>
                  <a:schemeClr val="bg2"/>
                </a:solidFill>
              </a:rPr>
              <a:t>иных платежей, администрируемых налоговыми органами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</a:rPr>
              <a:t>(за исключением единого налогового платежа)</a:t>
            </a:r>
          </a:p>
        </p:txBody>
      </p:sp>
    </p:spTree>
    <p:extLst>
      <p:ext uri="{BB962C8B-B14F-4D97-AF65-F5344CB8AC3E}">
        <p14:creationId xmlns:p14="http://schemas.microsoft.com/office/powerpoint/2010/main" val="12628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173557</TotalTime>
  <Words>932</Words>
  <Application>Microsoft Office PowerPoint</Application>
  <PresentationFormat>Произвольный</PresentationFormat>
  <Paragraphs>115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Open Sans</vt:lpstr>
      <vt:lpstr>Times New Roman</vt:lpstr>
      <vt:lpstr>Arial Narrow</vt:lpstr>
      <vt:lpstr>Calibri</vt:lpstr>
      <vt:lpstr>Open Sans Light</vt:lpstr>
      <vt:lpstr>Segoe UI Symbol</vt:lpstr>
      <vt:lpstr>Roboto Condensed</vt:lpstr>
      <vt:lpstr>Calibri Light</vt:lpstr>
      <vt:lpstr>1_Office Theme</vt:lpstr>
      <vt:lpstr>Custom Design</vt:lpstr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Созонова Ирина Федоровна</cp:lastModifiedBy>
  <cp:revision>2269</cp:revision>
  <cp:lastPrinted>2022-11-09T12:14:24Z</cp:lastPrinted>
  <dcterms:created xsi:type="dcterms:W3CDTF">2014-10-08T23:03:32Z</dcterms:created>
  <dcterms:modified xsi:type="dcterms:W3CDTF">2023-02-12T08:40:11Z</dcterms:modified>
</cp:coreProperties>
</file>