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35" r:id="rId2"/>
    <p:sldId id="375" r:id="rId3"/>
    <p:sldId id="368" r:id="rId4"/>
    <p:sldId id="374" r:id="rId5"/>
    <p:sldId id="376" r:id="rId6"/>
    <p:sldId id="377" r:id="rId7"/>
    <p:sldId id="372" r:id="rId8"/>
    <p:sldId id="373" r:id="rId9"/>
    <p:sldId id="364" r:id="rId10"/>
    <p:sldId id="365" r:id="rId11"/>
    <p:sldId id="366" r:id="rId12"/>
    <p:sldId id="367" r:id="rId13"/>
    <p:sldId id="336" r:id="rId14"/>
  </p:sldIdLst>
  <p:sldSz cx="10693400" cy="7561263"/>
  <p:notesSz cx="6808788" cy="9940925"/>
  <p:defaultTextStyle>
    <a:defPPr>
      <a:defRPr lang="ru-RU"/>
    </a:defPPr>
    <a:lvl1pPr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520700" indent="-63500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042988" indent="-128588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563688" indent="-192088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085975" indent="-257175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2">
          <p15:clr>
            <a:srgbClr val="A4A3A4"/>
          </p15:clr>
        </p15:guide>
        <p15:guide id="2" orient="horz" pos="1116">
          <p15:clr>
            <a:srgbClr val="A4A3A4"/>
          </p15:clr>
        </p15:guide>
        <p15:guide id="3" orient="horz" pos="348">
          <p15:clr>
            <a:srgbClr val="A4A3A4"/>
          </p15:clr>
        </p15:guide>
        <p15:guide id="4" orient="horz" pos="4470">
          <p15:clr>
            <a:srgbClr val="A4A3A4"/>
          </p15:clr>
        </p15:guide>
        <p15:guide id="5" pos="3368">
          <p15:clr>
            <a:srgbClr val="A4A3A4"/>
          </p15:clr>
        </p15:guide>
        <p15:guide id="6" pos="828">
          <p15:clr>
            <a:srgbClr val="A4A3A4"/>
          </p15:clr>
        </p15:guide>
        <p15:guide id="7" pos="1824">
          <p15:clr>
            <a:srgbClr val="A4A3A4"/>
          </p15:clr>
        </p15:guide>
        <p15:guide id="8" pos="6011">
          <p15:clr>
            <a:srgbClr val="A4A3A4"/>
          </p15:clr>
        </p15:guide>
        <p15:guide id="9" pos="6456">
          <p15:clr>
            <a:srgbClr val="A4A3A4"/>
          </p15:clr>
        </p15:guide>
        <p15:guide id="10" pos="6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AA9"/>
    <a:srgbClr val="E50515"/>
    <a:srgbClr val="504F53"/>
    <a:srgbClr val="00FF00"/>
    <a:srgbClr val="74AC77"/>
    <a:srgbClr val="8D8C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428" y="-96"/>
      </p:cViewPr>
      <p:guideLst>
        <p:guide orient="horz" pos="2382"/>
        <p:guide orient="horz" pos="1116"/>
        <p:guide orient="horz" pos="348"/>
        <p:guide orient="horz" pos="4470"/>
        <p:guide pos="3368"/>
        <p:guide pos="828"/>
        <p:guide pos="1824"/>
        <p:guide pos="6011"/>
        <p:guide pos="6456"/>
        <p:guide pos="6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217" cy="497524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5981" y="0"/>
            <a:ext cx="2951217" cy="497524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CDFA647-6110-492C-84AF-446D3E4E1F8F}" type="datetimeFigureOut">
              <a:rPr lang="ru-RU"/>
              <a:pPr>
                <a:defRPr/>
              </a:pPr>
              <a:t>14.02.2023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1812"/>
            <a:ext cx="2951217" cy="497524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5981" y="9441812"/>
            <a:ext cx="2951217" cy="497524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0A14C3C-5F1F-4237-A169-BF49F58ABD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6529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217" cy="497524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 defTabSz="104451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5981" y="0"/>
            <a:ext cx="2951217" cy="497524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 defTabSz="104451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5C8D82B-071D-4353-BB54-9DB24773D5D5}" type="datetimeFigureOut">
              <a:rPr lang="ru-RU"/>
              <a:pPr>
                <a:defRPr/>
              </a:pPr>
              <a:t>14.02.2023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68350" y="746125"/>
            <a:ext cx="52720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8" tIns="45784" rIns="91568" bIns="45784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62" y="4722497"/>
            <a:ext cx="5447666" cy="4472939"/>
          </a:xfrm>
          <a:prstGeom prst="rect">
            <a:avLst/>
          </a:prstGeom>
        </p:spPr>
        <p:txBody>
          <a:bodyPr vert="horz" lIns="91568" tIns="45784" rIns="91568" bIns="45784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1812"/>
            <a:ext cx="2951217" cy="497524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 defTabSz="104451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5981" y="9441812"/>
            <a:ext cx="2951217" cy="497524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 defTabSz="104451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324BFE7-F969-4550-BED9-BDA96DE64C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2198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0700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2988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3688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5975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5734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044448" fontAlgn="base">
              <a:spcBef>
                <a:spcPct val="0"/>
              </a:spcBef>
              <a:spcAft>
                <a:spcPct val="0"/>
              </a:spcAft>
              <a:defRPr/>
            </a:pPr>
            <a:fld id="{F0384727-5529-4675-B664-82BE69BAD1A0}" type="slidenum">
              <a:rPr lang="ru-RU" smtClean="0">
                <a:solidFill>
                  <a:srgbClr val="000000"/>
                </a:solidFill>
              </a:rPr>
              <a:pPr defTabSz="1044448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808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0"/>
            <a:ext cx="10691812" cy="75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3708623"/>
            <a:ext cx="9089390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5364807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 lIns="104306" tIns="52153" rIns="104306" bIns="52153" rtlCol="0">
            <a:normAutofit/>
          </a:bodyPr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AC665-2E3C-4E6B-9DA1-6888900DF356}" type="datetimeFigureOut">
              <a:rPr lang="ru-RU"/>
              <a:pPr>
                <a:defRPr/>
              </a:pPr>
              <a:t>14.02.2023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2595A-74EA-4267-8C21-667E7613395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1EEA42-0172-41CC-AA51-5E1A811DC395}" type="datetimeFigureOut">
              <a:rPr lang="ru-RU"/>
              <a:pPr>
                <a:defRPr/>
              </a:pPr>
              <a:t>14.02.2023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57A93-C46A-4AB3-90B8-F180218654E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E1AB3-BC9F-4184-8505-F8F47A3130F2}" type="datetimeFigureOut">
              <a:rPr lang="ru-RU"/>
              <a:pPr>
                <a:defRPr/>
              </a:pPr>
              <a:t>14.02.2023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308E9-5381-49F5-A43A-14D38F5ABED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4271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1588"/>
            <a:ext cx="10691812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9"/>
          <p:cNvSpPr txBox="1">
            <a:spLocks noChangeArrowheads="1"/>
          </p:cNvSpPr>
          <p:nvPr userDrawn="1"/>
        </p:nvSpPr>
        <p:spPr bwMode="auto">
          <a:xfrm>
            <a:off x="6931025" y="5653088"/>
            <a:ext cx="107950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8" tIns="45719" rIns="91438" bIns="45719"/>
          <a:lstStyle/>
          <a:p>
            <a:pPr defTabSz="1043056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5" y="1771650"/>
            <a:ext cx="8561139" cy="5324475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0363" indent="3175">
              <a:defRPr>
                <a:latin typeface="+mj-lt"/>
              </a:defRPr>
            </a:lvl2pPr>
            <a:lvl3pPr marL="628650" indent="-260350">
              <a:tabLst/>
              <a:defRPr>
                <a:latin typeface="+mj-lt"/>
              </a:defRPr>
            </a:lvl3pPr>
            <a:lvl4pPr marL="0" indent="360363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199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lvl="0"/>
            <a:r>
              <a:rPr lang="ru-RU" noProof="0" dirty="0" smtClean="0"/>
              <a:t>Образец заголовка</a:t>
            </a:r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D4219-446A-426A-A009-3E54DEF2281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691813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5" y="1771650"/>
            <a:ext cx="8561139" cy="5324475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3538" indent="0">
              <a:defRPr>
                <a:latin typeface="+mj-lt"/>
              </a:defRPr>
            </a:lvl2pPr>
            <a:lvl3pPr marL="628650" indent="-260350">
              <a:defRPr>
                <a:latin typeface="+mj-lt"/>
              </a:defRPr>
            </a:lvl3pPr>
            <a:lvl4pPr marL="0" indent="360363">
              <a:defRPr>
                <a:latin typeface="+mj-lt"/>
              </a:defRPr>
            </a:lvl4pPr>
            <a:lvl5pPr marL="1435100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961196" y="552451"/>
            <a:ext cx="8581267" cy="1219199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lvl="0"/>
            <a:r>
              <a:rPr lang="ru-RU" noProof="0" dirty="0" smtClean="0"/>
              <a:t>Образец заголовка</a:t>
            </a:r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A1FC3-E460-4B15-9CB5-0A2C232AB9E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691813" cy="755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3781425"/>
            <a:ext cx="8561139" cy="3314700"/>
          </a:xfrm>
        </p:spPr>
        <p:txBody>
          <a:bodyPr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E1D0A-1208-4860-BC6E-65E9F5587BA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1588"/>
            <a:ext cx="10691812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58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60574-F6AB-43A4-9E26-34E5E1CEBC6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4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1771650"/>
            <a:ext cx="4297420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25" y="2397901"/>
            <a:ext cx="4297420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1" y="1771650"/>
            <a:ext cx="4195762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1" y="2412479"/>
            <a:ext cx="4195762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D16F9-3A5B-477A-B130-BB8688E780C0}" type="datetimeFigureOut">
              <a:rPr lang="ru-RU"/>
              <a:pPr>
                <a:defRPr/>
              </a:pPr>
              <a:t>14.02.2023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151F1-46A4-4B58-833E-EDB6A595A42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1588"/>
            <a:ext cx="10691812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FDD3B-8C4E-4B41-AAFD-E5C10ABEBFCE}" type="datetimeFigureOut">
              <a:rPr lang="ru-RU"/>
              <a:pPr>
                <a:defRPr/>
              </a:pPr>
              <a:t>14.02.2023</a:t>
            </a:fld>
            <a:endParaRPr lang="ru-RU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BFCCA-1C47-4AB3-8B02-1195524428D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9E22A-0505-4DDD-A4F4-AF0F11A38675}" type="datetimeFigureOut">
              <a:rPr lang="ru-RU"/>
              <a:pPr>
                <a:defRPr/>
              </a:pPr>
              <a:t>14.02.2023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578975" y="6475413"/>
            <a:ext cx="663575" cy="719137"/>
          </a:xfrm>
        </p:spPr>
        <p:txBody>
          <a:bodyPr/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B279A7A8-F276-4ADE-9435-E1CED7D5581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03457-85AC-4E18-8FA9-34E84FE50B60}" type="datetimeFigureOut">
              <a:rPr lang="ru-RU"/>
              <a:pPr>
                <a:defRPr/>
              </a:pPr>
              <a:t>14.02.2023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65C26-7942-4D05-91E2-4E4CE7D31D9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954088" y="539750"/>
            <a:ext cx="8588375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954088" y="1763713"/>
            <a:ext cx="8588375" cy="533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534988" y="7008813"/>
            <a:ext cx="24955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98989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3522F03A-13C3-4762-A0A4-FDB434B21774}" type="datetimeFigureOut">
              <a:rPr lang="ru-RU"/>
              <a:pPr>
                <a:defRPr/>
              </a:pPr>
              <a:t>14.02.2023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3652838" y="7008813"/>
            <a:ext cx="3387725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98989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9734550" y="6661150"/>
            <a:ext cx="725488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ctr" anchorCtr="0" compatLnSpc="1">
            <a:prstTxWarp prst="textNoShape">
              <a:avLst/>
            </a:prstTxWarp>
          </a:bodyPr>
          <a:lstStyle>
            <a:lvl1pPr algn="ctr" defTabSz="1043056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defRPr sz="27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7779B56-F708-457A-B340-1FE74345E84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57" r:id="rId6"/>
    <p:sldLayoutId id="2147483667" r:id="rId7"/>
    <p:sldLayoutId id="2147483668" r:id="rId8"/>
    <p:sldLayoutId id="2147483658" r:id="rId9"/>
    <p:sldLayoutId id="2147483659" r:id="rId10"/>
    <p:sldLayoutId id="2147483660" r:id="rId11"/>
    <p:sldLayoutId id="2147483661" r:id="rId12"/>
    <p:sldLayoutId id="2147483669" r:id="rId13"/>
  </p:sldLayoutIdLst>
  <p:hf hdr="0" ftr="0" dt="0"/>
  <p:txStyles>
    <p:titleStyle>
      <a:lvl1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2pPr>
      <a:lvl3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3pPr>
      <a:lvl4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4pPr>
      <a:lvl5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5pPr>
      <a:lvl6pPr marL="457200" algn="l" defTabSz="1042988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6pPr>
      <a:lvl7pPr marL="914400" algn="l" defTabSz="1042988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7pPr>
      <a:lvl8pPr marL="1371600" algn="l" defTabSz="1042988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8pPr>
      <a:lvl9pPr marL="1828800" algn="l" defTabSz="1042988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9pPr>
    </p:titleStyle>
    <p:bodyStyle>
      <a:lvl1pPr marL="363538" indent="-363538" algn="l" defTabSz="1042988" rtl="0" eaLnBrk="0" fontAlgn="base" hangingPunct="0">
        <a:spcBef>
          <a:spcPct val="20000"/>
        </a:spcBef>
        <a:spcAft>
          <a:spcPct val="0"/>
        </a:spcAft>
        <a:buFont typeface="+mj-lt"/>
        <a:defRPr sz="3600" kern="1200">
          <a:solidFill>
            <a:srgbClr val="005AA9"/>
          </a:solidFill>
          <a:latin typeface="+mj-lt"/>
          <a:ea typeface="+mn-ea"/>
          <a:cs typeface="+mn-cs"/>
        </a:defRPr>
      </a:lvl1pPr>
      <a:lvl2pPr marL="363538" indent="93663" algn="l" defTabSz="1042988" rtl="0" eaLnBrk="0" fontAlgn="base" hangingPunct="0">
        <a:spcBef>
          <a:spcPct val="20000"/>
        </a:spcBef>
        <a:spcAft>
          <a:spcPct val="0"/>
        </a:spcAft>
        <a:buFont typeface="Arial" charset="0"/>
        <a:defRPr sz="2400" kern="1200">
          <a:solidFill>
            <a:srgbClr val="504F53"/>
          </a:solidFill>
          <a:latin typeface="+mj-lt"/>
          <a:ea typeface="+mn-ea"/>
          <a:cs typeface="+mn-cs"/>
        </a:defRPr>
      </a:lvl2pPr>
      <a:lvl3pPr marL="712788" indent="-260350" algn="l" defTabSz="10429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504F53"/>
          </a:solidFill>
          <a:latin typeface="+mj-lt"/>
          <a:ea typeface="+mn-ea"/>
          <a:cs typeface="+mn-cs"/>
        </a:defRPr>
      </a:lvl3pPr>
      <a:lvl4pPr marL="1600200" indent="-1239838" algn="just" defTabSz="1042988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Arial" charset="0"/>
        <a:defRPr sz="1600" kern="1200">
          <a:solidFill>
            <a:srgbClr val="504F53"/>
          </a:solidFill>
          <a:latin typeface="+mj-lt"/>
          <a:ea typeface="+mn-ea"/>
          <a:cs typeface="+mn-cs"/>
        </a:defRPr>
      </a:lvl4pPr>
      <a:lvl5pPr marL="1435100" indent="393700" algn="l" defTabSz="1042988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Arial" charset="0"/>
        <a:defRPr sz="1400" kern="1200">
          <a:solidFill>
            <a:srgbClr val="8D8C90"/>
          </a:solidFill>
          <a:latin typeface="+mj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4413" y="5272088"/>
            <a:ext cx="568325" cy="214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Рисунок 6" descr="C:\Users\panova_ea\Desktop\ФНС\Новая папка\word\jpg\true-logo-FN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01738" y="1398588"/>
            <a:ext cx="1282700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29692" y="187847"/>
            <a:ext cx="10274300" cy="7226300"/>
          </a:xfrm>
          <a:prstGeom prst="rect">
            <a:avLst/>
          </a:prstGeom>
          <a:solidFill>
            <a:srgbClr val="A6A6A6">
              <a:alpha val="32941"/>
            </a:srgbClr>
          </a:solidFill>
          <a:ln w="25400" algn="ctr">
            <a:noFill/>
            <a:miter lim="800000"/>
            <a:headEnd/>
            <a:tailEnd/>
          </a:ln>
        </p:spPr>
        <p:txBody>
          <a:bodyPr lIns="104303" tIns="52152" rIns="104303" bIns="52152" anchor="ctr"/>
          <a:lstStyle/>
          <a:p>
            <a:pPr algn="ctr" defTabSz="1042688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17412" name="TextBox 4"/>
          <p:cNvSpPr txBox="1">
            <a:spLocks noChangeArrowheads="1"/>
          </p:cNvSpPr>
          <p:nvPr/>
        </p:nvSpPr>
        <p:spPr bwMode="auto">
          <a:xfrm>
            <a:off x="522163" y="2739313"/>
            <a:ext cx="9793089" cy="415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294" tIns="45648" rIns="91294" bIns="45648">
            <a:spAutoFit/>
          </a:bodyPr>
          <a:lstStyle/>
          <a:p>
            <a:pPr algn="ctr" defTabSz="1039813"/>
            <a:r>
              <a:rPr lang="ru-RU" alt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УФНС России по Ханты-Мансийскому автономному округу-Югре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94172" y="4140671"/>
            <a:ext cx="9145016" cy="180020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02284" y="4716735"/>
            <a:ext cx="7848872" cy="172819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98228" y="4428703"/>
            <a:ext cx="8640960" cy="216024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2163" y="4428703"/>
            <a:ext cx="9382249" cy="18722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039813"/>
            <a:endParaRPr lang="ru-RU" altLang="ru-RU" dirty="0">
              <a:solidFill>
                <a:srgbClr val="104E7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66180" y="3800997"/>
            <a:ext cx="8856984" cy="21398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«Порядок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уменьшения патента на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страховые взносы,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порядок исчисления и уплаты авансов (УСН, НПО) в условиях ЕНС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»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034332" y="396255"/>
            <a:ext cx="3060340" cy="6560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746300" y="324247"/>
            <a:ext cx="3348372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53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26220" y="1764408"/>
            <a:ext cx="3240360" cy="922944"/>
          </a:xfrm>
        </p:spPr>
        <p:txBody>
          <a:bodyPr/>
          <a:lstStyle/>
          <a:p>
            <a:pPr marL="0">
              <a:spcBef>
                <a:spcPts val="0"/>
              </a:spcBef>
            </a:pPr>
            <a:r>
              <a:rPr lang="ru-RU" sz="2700" b="0" dirty="0" smtClean="0"/>
              <a:t>Индивидуальный предприниматель </a:t>
            </a:r>
            <a:endParaRPr lang="ru-RU" sz="1500" b="0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54212" y="540271"/>
            <a:ext cx="8580438" cy="1219199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Порядок уменьшения налога по ПСН на уплаченные страховые взносы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ED4219-446A-426A-A009-3E54DEF22817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  <p:sp>
        <p:nvSpPr>
          <p:cNvPr id="7" name="Объект 1"/>
          <p:cNvSpPr txBox="1">
            <a:spLocks/>
          </p:cNvSpPr>
          <p:nvPr/>
        </p:nvSpPr>
        <p:spPr bwMode="auto">
          <a:xfrm>
            <a:off x="7722964" y="1908423"/>
            <a:ext cx="2088233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t" anchorCtr="0" compatLnSpc="1">
            <a:prstTxWarp prst="textNoShape">
              <a:avLst/>
            </a:prstTxWarp>
          </a:bodyPr>
          <a:lstStyle>
            <a:lvl1pPr marL="363538" indent="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3600" b="1" kern="1200">
                <a:solidFill>
                  <a:srgbClr val="005AA9"/>
                </a:solidFill>
                <a:latin typeface="+mj-lt"/>
                <a:ea typeface="+mn-ea"/>
                <a:cs typeface="+mn-cs"/>
              </a:defRPr>
            </a:lvl1pPr>
            <a:lvl2pPr marL="360363" indent="3175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2pPr>
            <a:lvl3pPr marL="628650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/>
              <a:defRPr sz="2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3pPr>
            <a:lvl4pPr marL="0" indent="360363" algn="just" defTabSz="1042988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charset="0"/>
              <a:defRPr sz="16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4pPr>
            <a:lvl5pPr marL="1435100" indent="393700" algn="l" defTabSz="1042988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8D8C90"/>
                </a:solidFill>
                <a:latin typeface="+mj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ctr">
              <a:spcBef>
                <a:spcPts val="0"/>
              </a:spcBef>
            </a:pPr>
            <a:r>
              <a:rPr lang="ru-RU" sz="2700" b="0" dirty="0" smtClean="0"/>
              <a:t>Налоговый орган</a:t>
            </a:r>
            <a:endParaRPr lang="ru-RU" sz="2700" b="0" dirty="0"/>
          </a:p>
        </p:txBody>
      </p:sp>
      <p:cxnSp>
        <p:nvCxnSpPr>
          <p:cNvPr id="33" name="Прямая со стрелкой 32"/>
          <p:cNvCxnSpPr/>
          <p:nvPr/>
        </p:nvCxnSpPr>
        <p:spPr>
          <a:xfrm>
            <a:off x="5155183" y="2268463"/>
            <a:ext cx="1512168" cy="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бъект 1"/>
          <p:cNvSpPr txBox="1">
            <a:spLocks/>
          </p:cNvSpPr>
          <p:nvPr/>
        </p:nvSpPr>
        <p:spPr bwMode="auto">
          <a:xfrm>
            <a:off x="90116" y="6372919"/>
            <a:ext cx="9649072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t" anchorCtr="0" compatLnSpc="1">
            <a:prstTxWarp prst="textNoShape">
              <a:avLst/>
            </a:prstTxWarp>
          </a:bodyPr>
          <a:lstStyle>
            <a:lvl1pPr marL="363538" indent="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3600" b="1" kern="1200">
                <a:solidFill>
                  <a:srgbClr val="005AA9"/>
                </a:solidFill>
                <a:latin typeface="+mj-lt"/>
                <a:ea typeface="+mn-ea"/>
                <a:cs typeface="+mn-cs"/>
              </a:defRPr>
            </a:lvl1pPr>
            <a:lvl2pPr marL="360363" indent="3175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2pPr>
            <a:lvl3pPr marL="628650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/>
              <a:defRPr sz="2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3pPr>
            <a:lvl4pPr marL="0" indent="360363" algn="just" defTabSz="1042988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charset="0"/>
              <a:defRPr sz="16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4pPr>
            <a:lvl5pPr marL="1435100" indent="393700" algn="l" defTabSz="1042988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8D8C90"/>
                </a:solidFill>
                <a:latin typeface="+mj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ru-RU" sz="1800" dirty="0" smtClean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Основание</a:t>
            </a:r>
            <a:r>
              <a:rPr lang="ru-RU" sz="1800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: </a:t>
            </a:r>
          </a:p>
          <a:p>
            <a:pPr algn="just">
              <a:lnSpc>
                <a:spcPct val="110000"/>
              </a:lnSpc>
            </a:pPr>
            <a:r>
              <a:rPr lang="ru-RU" sz="1800" dirty="0" smtClean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Пункт 1.2 статьи 346.51 Налогового кодекса Российской Федерации.</a:t>
            </a:r>
            <a:endParaRPr lang="ru-RU" altLang="ru-RU" sz="18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/>
            <a:endParaRPr lang="ru-RU" sz="1800" b="0" dirty="0"/>
          </a:p>
        </p:txBody>
      </p:sp>
      <p:sp>
        <p:nvSpPr>
          <p:cNvPr id="13" name="Объект 1"/>
          <p:cNvSpPr txBox="1">
            <a:spLocks/>
          </p:cNvSpPr>
          <p:nvPr/>
        </p:nvSpPr>
        <p:spPr bwMode="auto">
          <a:xfrm>
            <a:off x="4044702" y="4140671"/>
            <a:ext cx="3816424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t" anchorCtr="0" compatLnSpc="1">
            <a:prstTxWarp prst="textNoShape">
              <a:avLst/>
            </a:prstTxWarp>
          </a:bodyPr>
          <a:lstStyle>
            <a:lvl1pPr marL="363538" indent="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3600" b="1" kern="1200">
                <a:solidFill>
                  <a:srgbClr val="005AA9"/>
                </a:solidFill>
                <a:latin typeface="+mj-lt"/>
                <a:ea typeface="+mn-ea"/>
                <a:cs typeface="+mn-cs"/>
              </a:defRPr>
            </a:lvl1pPr>
            <a:lvl2pPr marL="360363" indent="3175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2pPr>
            <a:lvl3pPr marL="628650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/>
              <a:defRPr sz="2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3pPr>
            <a:lvl4pPr marL="0" indent="360363" algn="just" defTabSz="1042988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charset="0"/>
              <a:defRPr sz="16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4pPr>
            <a:lvl5pPr marL="1435100" indent="393700" algn="l" defTabSz="1042988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8D8C90"/>
                </a:solidFill>
                <a:latin typeface="+mj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ctr">
              <a:spcBef>
                <a:spcPts val="0"/>
              </a:spcBef>
            </a:pPr>
            <a:r>
              <a:rPr lang="ru-RU" sz="1500" b="0" dirty="0" smtClean="0">
                <a:solidFill>
                  <a:srgbClr val="FF0000"/>
                </a:solidFill>
              </a:rPr>
              <a:t>Уведомление об отказе</a:t>
            </a:r>
            <a:endParaRPr lang="ru-RU" sz="1500" b="0" dirty="0">
              <a:solidFill>
                <a:srgbClr val="FF0000"/>
              </a:solidFill>
            </a:endParaRPr>
          </a:p>
        </p:txBody>
      </p:sp>
      <p:sp>
        <p:nvSpPr>
          <p:cNvPr id="17" name="Объект 1"/>
          <p:cNvSpPr txBox="1">
            <a:spLocks/>
          </p:cNvSpPr>
          <p:nvPr/>
        </p:nvSpPr>
        <p:spPr bwMode="auto">
          <a:xfrm>
            <a:off x="3834532" y="2327312"/>
            <a:ext cx="4176464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t" anchorCtr="0" compatLnSpc="1">
            <a:prstTxWarp prst="textNoShape">
              <a:avLst/>
            </a:prstTxWarp>
          </a:bodyPr>
          <a:lstStyle>
            <a:lvl1pPr marL="363538" indent="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3600" b="1" kern="1200">
                <a:solidFill>
                  <a:srgbClr val="005AA9"/>
                </a:solidFill>
                <a:latin typeface="+mj-lt"/>
                <a:ea typeface="+mn-ea"/>
                <a:cs typeface="+mn-cs"/>
              </a:defRPr>
            </a:lvl1pPr>
            <a:lvl2pPr marL="360363" indent="3175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2pPr>
            <a:lvl3pPr marL="628650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/>
              <a:defRPr sz="2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3pPr>
            <a:lvl4pPr marL="0" indent="360363" algn="just" defTabSz="1042988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charset="0"/>
              <a:defRPr sz="16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4pPr>
            <a:lvl5pPr marL="1435100" indent="393700" algn="l" defTabSz="1042988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8D8C90"/>
                </a:solidFill>
                <a:latin typeface="+mj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ctr">
              <a:spcBef>
                <a:spcPts val="0"/>
              </a:spcBef>
            </a:pPr>
            <a:r>
              <a:rPr lang="ru-RU" sz="1500" b="0" dirty="0">
                <a:solidFill>
                  <a:srgbClr val="FF0000"/>
                </a:solidFill>
              </a:rPr>
              <a:t>н</a:t>
            </a:r>
            <a:r>
              <a:rPr lang="ru-RU" sz="1500" b="0" dirty="0" smtClean="0">
                <a:solidFill>
                  <a:srgbClr val="FF0000"/>
                </a:solidFill>
              </a:rPr>
              <a:t>е ранее произведенной оплаты </a:t>
            </a:r>
          </a:p>
          <a:p>
            <a:pPr marL="0" algn="ctr">
              <a:spcBef>
                <a:spcPts val="0"/>
              </a:spcBef>
            </a:pPr>
            <a:r>
              <a:rPr lang="ru-RU" sz="1500" b="0" dirty="0" smtClean="0">
                <a:solidFill>
                  <a:srgbClr val="FF0000"/>
                </a:solidFill>
              </a:rPr>
              <a:t>страховых взносов</a:t>
            </a:r>
            <a:endParaRPr lang="ru-RU" sz="1500" b="0" dirty="0">
              <a:solidFill>
                <a:srgbClr val="FF0000"/>
              </a:solidFill>
            </a:endParaRPr>
          </a:p>
        </p:txBody>
      </p:sp>
      <p:sp>
        <p:nvSpPr>
          <p:cNvPr id="19" name="Объект 1"/>
          <p:cNvSpPr txBox="1">
            <a:spLocks/>
          </p:cNvSpPr>
          <p:nvPr/>
        </p:nvSpPr>
        <p:spPr bwMode="auto">
          <a:xfrm>
            <a:off x="1178620" y="4140671"/>
            <a:ext cx="3240360" cy="922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t" anchorCtr="0" compatLnSpc="1">
            <a:prstTxWarp prst="textNoShape">
              <a:avLst/>
            </a:prstTxWarp>
          </a:bodyPr>
          <a:lstStyle>
            <a:lvl1pPr marL="363538" indent="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3600" b="1" kern="1200">
                <a:solidFill>
                  <a:srgbClr val="005AA9"/>
                </a:solidFill>
                <a:latin typeface="+mj-lt"/>
                <a:ea typeface="+mn-ea"/>
                <a:cs typeface="+mn-cs"/>
              </a:defRPr>
            </a:lvl1pPr>
            <a:lvl2pPr marL="360363" indent="3175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2pPr>
            <a:lvl3pPr marL="628650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/>
              <a:defRPr sz="2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3pPr>
            <a:lvl4pPr marL="0" indent="360363" algn="just" defTabSz="1042988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charset="0"/>
              <a:defRPr sz="16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4pPr>
            <a:lvl5pPr marL="1435100" indent="393700" algn="l" defTabSz="1042988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8D8C90"/>
                </a:solidFill>
                <a:latin typeface="+mj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spcBef>
                <a:spcPts val="0"/>
              </a:spcBef>
            </a:pPr>
            <a:r>
              <a:rPr lang="ru-RU" sz="2700" b="0" dirty="0" smtClean="0"/>
              <a:t>Индивидуальный предприниматель </a:t>
            </a:r>
            <a:endParaRPr lang="ru-RU" sz="1500" b="0" dirty="0">
              <a:solidFill>
                <a:srgbClr val="FF0000"/>
              </a:solidFill>
            </a:endParaRPr>
          </a:p>
        </p:txBody>
      </p:sp>
      <p:sp>
        <p:nvSpPr>
          <p:cNvPr id="20" name="Объект 1"/>
          <p:cNvSpPr txBox="1">
            <a:spLocks/>
          </p:cNvSpPr>
          <p:nvPr/>
        </p:nvSpPr>
        <p:spPr bwMode="auto">
          <a:xfrm>
            <a:off x="7802686" y="4172143"/>
            <a:ext cx="2088233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t" anchorCtr="0" compatLnSpc="1">
            <a:prstTxWarp prst="textNoShape">
              <a:avLst/>
            </a:prstTxWarp>
          </a:bodyPr>
          <a:lstStyle>
            <a:lvl1pPr marL="363538" indent="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3600" b="1" kern="1200">
                <a:solidFill>
                  <a:srgbClr val="005AA9"/>
                </a:solidFill>
                <a:latin typeface="+mj-lt"/>
                <a:ea typeface="+mn-ea"/>
                <a:cs typeface="+mn-cs"/>
              </a:defRPr>
            </a:lvl1pPr>
            <a:lvl2pPr marL="360363" indent="3175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2pPr>
            <a:lvl3pPr marL="628650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/>
              <a:defRPr sz="2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3pPr>
            <a:lvl4pPr marL="0" indent="360363" algn="just" defTabSz="1042988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charset="0"/>
              <a:defRPr sz="16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4pPr>
            <a:lvl5pPr marL="1435100" indent="393700" algn="l" defTabSz="1042988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8D8C90"/>
                </a:solidFill>
                <a:latin typeface="+mj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ctr">
              <a:spcBef>
                <a:spcPts val="0"/>
              </a:spcBef>
            </a:pPr>
            <a:r>
              <a:rPr lang="ru-RU" sz="2700" b="0" dirty="0" smtClean="0"/>
              <a:t>Налоговый орган</a:t>
            </a:r>
            <a:endParaRPr lang="ru-RU" sz="2700" b="0" dirty="0"/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4914652" y="4602143"/>
            <a:ext cx="20162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Объект 1"/>
          <p:cNvSpPr txBox="1">
            <a:spLocks/>
          </p:cNvSpPr>
          <p:nvPr/>
        </p:nvSpPr>
        <p:spPr bwMode="auto">
          <a:xfrm>
            <a:off x="4014552" y="1894495"/>
            <a:ext cx="3816424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t" anchorCtr="0" compatLnSpc="1">
            <a:prstTxWarp prst="textNoShape">
              <a:avLst/>
            </a:prstTxWarp>
          </a:bodyPr>
          <a:lstStyle>
            <a:lvl1pPr marL="363538" indent="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3600" b="1" kern="1200">
                <a:solidFill>
                  <a:srgbClr val="005AA9"/>
                </a:solidFill>
                <a:latin typeface="+mj-lt"/>
                <a:ea typeface="+mn-ea"/>
                <a:cs typeface="+mn-cs"/>
              </a:defRPr>
            </a:lvl1pPr>
            <a:lvl2pPr marL="360363" indent="3175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2pPr>
            <a:lvl3pPr marL="628650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/>
              <a:defRPr sz="2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3pPr>
            <a:lvl4pPr marL="0" indent="360363" algn="just" defTabSz="1042988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charset="0"/>
              <a:defRPr sz="16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4pPr>
            <a:lvl5pPr marL="1435100" indent="393700" algn="l" defTabSz="1042988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8D8C90"/>
                </a:solidFill>
                <a:latin typeface="+mj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ctr">
              <a:spcBef>
                <a:spcPts val="0"/>
              </a:spcBef>
            </a:pPr>
            <a:r>
              <a:rPr lang="ru-RU" sz="1500" b="0" dirty="0" smtClean="0">
                <a:solidFill>
                  <a:srgbClr val="FF0000"/>
                </a:solidFill>
              </a:rPr>
              <a:t>Уведомление об уменьшении</a:t>
            </a:r>
            <a:endParaRPr lang="ru-RU" sz="1500" b="0" dirty="0">
              <a:solidFill>
                <a:srgbClr val="FF0000"/>
              </a:solidFill>
            </a:endParaRPr>
          </a:p>
        </p:txBody>
      </p:sp>
      <p:sp>
        <p:nvSpPr>
          <p:cNvPr id="22" name="Объект 1"/>
          <p:cNvSpPr txBox="1">
            <a:spLocks/>
          </p:cNvSpPr>
          <p:nvPr/>
        </p:nvSpPr>
        <p:spPr bwMode="auto">
          <a:xfrm>
            <a:off x="4122564" y="4703575"/>
            <a:ext cx="3888432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t" anchorCtr="0" compatLnSpc="1">
            <a:prstTxWarp prst="textNoShape">
              <a:avLst/>
            </a:prstTxWarp>
          </a:bodyPr>
          <a:lstStyle>
            <a:lvl1pPr marL="363538" indent="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3600" b="1" kern="1200">
                <a:solidFill>
                  <a:srgbClr val="005AA9"/>
                </a:solidFill>
                <a:latin typeface="+mj-lt"/>
                <a:ea typeface="+mn-ea"/>
                <a:cs typeface="+mn-cs"/>
              </a:defRPr>
            </a:lvl1pPr>
            <a:lvl2pPr marL="360363" indent="3175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2pPr>
            <a:lvl3pPr marL="628650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/>
              <a:defRPr sz="2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3pPr>
            <a:lvl4pPr marL="0" indent="360363" algn="just" defTabSz="1042988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charset="0"/>
              <a:defRPr sz="16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4pPr>
            <a:lvl5pPr marL="1435100" indent="393700" algn="l" defTabSz="1042988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8D8C90"/>
                </a:solidFill>
                <a:latin typeface="+mj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ctr">
              <a:spcBef>
                <a:spcPts val="0"/>
              </a:spcBef>
            </a:pPr>
            <a:r>
              <a:rPr lang="ru-RU" sz="1500" b="0" dirty="0" smtClean="0">
                <a:solidFill>
                  <a:srgbClr val="FF0000"/>
                </a:solidFill>
              </a:rPr>
              <a:t>в течение 20 дней</a:t>
            </a:r>
            <a:endParaRPr lang="ru-RU" sz="1500" b="0" dirty="0">
              <a:solidFill>
                <a:srgbClr val="FF0000"/>
              </a:solidFill>
            </a:endParaRPr>
          </a:p>
        </p:txBody>
      </p:sp>
      <p:sp>
        <p:nvSpPr>
          <p:cNvPr id="15" name="Объект 1"/>
          <p:cNvSpPr txBox="1">
            <a:spLocks/>
          </p:cNvSpPr>
          <p:nvPr/>
        </p:nvSpPr>
        <p:spPr bwMode="auto">
          <a:xfrm>
            <a:off x="1178620" y="3060551"/>
            <a:ext cx="7920881" cy="922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t" anchorCtr="0" compatLnSpc="1">
            <a:prstTxWarp prst="textNoShape">
              <a:avLst/>
            </a:prstTxWarp>
          </a:bodyPr>
          <a:lstStyle>
            <a:lvl1pPr marL="363538" indent="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3600" b="1" kern="1200">
                <a:solidFill>
                  <a:srgbClr val="005AA9"/>
                </a:solidFill>
                <a:latin typeface="+mj-lt"/>
                <a:ea typeface="+mn-ea"/>
                <a:cs typeface="+mn-cs"/>
              </a:defRPr>
            </a:lvl1pPr>
            <a:lvl2pPr marL="360363" indent="3175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2pPr>
            <a:lvl3pPr marL="628650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/>
              <a:defRPr sz="2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3pPr>
            <a:lvl4pPr marL="0" indent="360363" algn="just" defTabSz="1042988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charset="0"/>
              <a:defRPr sz="16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4pPr>
            <a:lvl5pPr marL="1435100" indent="393700" algn="l" defTabSz="1042988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8D8C90"/>
                </a:solidFill>
                <a:latin typeface="+mj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ctr">
              <a:spcBef>
                <a:spcPts val="0"/>
              </a:spcBef>
            </a:pPr>
            <a:r>
              <a:rPr lang="ru-RU" sz="2400" dirty="0" smtClean="0">
                <a:solidFill>
                  <a:srgbClr val="FF0000"/>
                </a:solidFill>
              </a:rPr>
              <a:t>Если налоговый орган принимает уведомление никаких документов налогоплательщику не направляется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6" name="Объект 1"/>
          <p:cNvSpPr txBox="1">
            <a:spLocks/>
          </p:cNvSpPr>
          <p:nvPr/>
        </p:nvSpPr>
        <p:spPr bwMode="auto">
          <a:xfrm>
            <a:off x="879538" y="3060551"/>
            <a:ext cx="216024" cy="562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t" anchorCtr="0" compatLnSpc="1">
            <a:prstTxWarp prst="textNoShape">
              <a:avLst/>
            </a:prstTxWarp>
          </a:bodyPr>
          <a:lstStyle>
            <a:lvl1pPr marL="363538" indent="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3600" b="1" kern="1200">
                <a:solidFill>
                  <a:srgbClr val="005AA9"/>
                </a:solidFill>
                <a:latin typeface="+mj-lt"/>
                <a:ea typeface="+mn-ea"/>
                <a:cs typeface="+mn-cs"/>
              </a:defRPr>
            </a:lvl1pPr>
            <a:lvl2pPr marL="360363" indent="3175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2pPr>
            <a:lvl3pPr marL="628650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/>
              <a:defRPr sz="2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3pPr>
            <a:lvl4pPr marL="0" indent="360363" algn="just" defTabSz="1042988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charset="0"/>
              <a:defRPr sz="16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4pPr>
            <a:lvl5pPr marL="1435100" indent="393700" algn="l" defTabSz="1042988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8D8C90"/>
                </a:solidFill>
                <a:latin typeface="+mj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ctr">
              <a:spcBef>
                <a:spcPts val="0"/>
              </a:spcBef>
            </a:pPr>
            <a:r>
              <a:rPr lang="ru-RU" sz="5400" dirty="0" smtClean="0">
                <a:solidFill>
                  <a:srgbClr val="FF0000"/>
                </a:solidFill>
              </a:rPr>
              <a:t>!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38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94172" y="3492599"/>
            <a:ext cx="2921087" cy="922944"/>
          </a:xfrm>
        </p:spPr>
        <p:txBody>
          <a:bodyPr/>
          <a:lstStyle/>
          <a:p>
            <a:pPr marL="0">
              <a:spcBef>
                <a:spcPts val="0"/>
              </a:spcBef>
            </a:pPr>
            <a:r>
              <a:rPr lang="ru-RU" sz="2700" b="0" dirty="0" smtClean="0"/>
              <a:t>Индивидуальный предприниматель </a:t>
            </a:r>
            <a:endParaRPr lang="ru-RU" sz="1500" b="0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10196" y="540271"/>
            <a:ext cx="9505056" cy="1219199"/>
          </a:xfrm>
        </p:spPr>
        <p:txBody>
          <a:bodyPr/>
          <a:lstStyle/>
          <a:p>
            <a:pPr algn="ctr"/>
            <a:r>
              <a:rPr lang="ru-RU" sz="3400" dirty="0" smtClean="0">
                <a:solidFill>
                  <a:srgbClr val="FF0000"/>
                </a:solidFill>
              </a:rPr>
              <a:t>Особенности уменьшения налога по ПСН на уплаченные фиксированные страховые взносы</a:t>
            </a:r>
            <a:endParaRPr lang="ru-RU" sz="3400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ED4219-446A-426A-A009-3E54DEF22817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  <p:sp>
        <p:nvSpPr>
          <p:cNvPr id="7" name="Объект 1"/>
          <p:cNvSpPr txBox="1">
            <a:spLocks/>
          </p:cNvSpPr>
          <p:nvPr/>
        </p:nvSpPr>
        <p:spPr bwMode="auto">
          <a:xfrm>
            <a:off x="8515052" y="3441965"/>
            <a:ext cx="1872208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t" anchorCtr="0" compatLnSpc="1">
            <a:prstTxWarp prst="textNoShape">
              <a:avLst/>
            </a:prstTxWarp>
          </a:bodyPr>
          <a:lstStyle>
            <a:lvl1pPr marL="363538" indent="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3600" b="1" kern="1200">
                <a:solidFill>
                  <a:srgbClr val="005AA9"/>
                </a:solidFill>
                <a:latin typeface="+mj-lt"/>
                <a:ea typeface="+mn-ea"/>
                <a:cs typeface="+mn-cs"/>
              </a:defRPr>
            </a:lvl1pPr>
            <a:lvl2pPr marL="360363" indent="3175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2pPr>
            <a:lvl3pPr marL="628650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/>
              <a:defRPr sz="2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3pPr>
            <a:lvl4pPr marL="0" indent="360363" algn="just" defTabSz="1042988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charset="0"/>
              <a:defRPr sz="16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4pPr>
            <a:lvl5pPr marL="1435100" indent="393700" algn="l" defTabSz="1042988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8D8C90"/>
                </a:solidFill>
                <a:latin typeface="+mj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ctr">
              <a:spcBef>
                <a:spcPts val="0"/>
              </a:spcBef>
            </a:pPr>
            <a:r>
              <a:rPr lang="ru-RU" sz="2700" b="0" dirty="0" smtClean="0"/>
              <a:t>Налоговый орган</a:t>
            </a:r>
            <a:endParaRPr lang="ru-RU" sz="2700" b="0" dirty="0"/>
          </a:p>
        </p:txBody>
      </p:sp>
      <p:cxnSp>
        <p:nvCxnSpPr>
          <p:cNvPr id="33" name="Прямая со стрелкой 32"/>
          <p:cNvCxnSpPr/>
          <p:nvPr/>
        </p:nvCxnSpPr>
        <p:spPr>
          <a:xfrm>
            <a:off x="5346700" y="3926177"/>
            <a:ext cx="1512168" cy="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бъект 1"/>
          <p:cNvSpPr txBox="1">
            <a:spLocks/>
          </p:cNvSpPr>
          <p:nvPr/>
        </p:nvSpPr>
        <p:spPr bwMode="auto">
          <a:xfrm>
            <a:off x="90116" y="6372919"/>
            <a:ext cx="9649072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t" anchorCtr="0" compatLnSpc="1">
            <a:prstTxWarp prst="textNoShape">
              <a:avLst/>
            </a:prstTxWarp>
          </a:bodyPr>
          <a:lstStyle>
            <a:lvl1pPr marL="363538" indent="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3600" b="1" kern="1200">
                <a:solidFill>
                  <a:srgbClr val="005AA9"/>
                </a:solidFill>
                <a:latin typeface="+mj-lt"/>
                <a:ea typeface="+mn-ea"/>
                <a:cs typeface="+mn-cs"/>
              </a:defRPr>
            </a:lvl1pPr>
            <a:lvl2pPr marL="360363" indent="3175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2pPr>
            <a:lvl3pPr marL="628650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/>
              <a:defRPr sz="2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3pPr>
            <a:lvl4pPr marL="0" indent="360363" algn="just" defTabSz="1042988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charset="0"/>
              <a:defRPr sz="16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4pPr>
            <a:lvl5pPr marL="1435100" indent="393700" algn="l" defTabSz="1042988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8D8C90"/>
                </a:solidFill>
                <a:latin typeface="+mj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ru-RU" sz="1800" dirty="0" smtClean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Основание</a:t>
            </a:r>
            <a:r>
              <a:rPr lang="ru-RU" sz="1800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: </a:t>
            </a:r>
          </a:p>
          <a:p>
            <a:pPr algn="just">
              <a:lnSpc>
                <a:spcPct val="110000"/>
              </a:lnSpc>
            </a:pPr>
            <a:r>
              <a:rPr lang="ru-RU" sz="1800" dirty="0" smtClean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Письмо </a:t>
            </a:r>
            <a:r>
              <a:rPr lang="ru-RU" sz="1800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Минфина России от 20.01.2023 </a:t>
            </a:r>
            <a:r>
              <a:rPr lang="ru-RU" sz="1800" dirty="0" smtClean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№ </a:t>
            </a:r>
            <a:r>
              <a:rPr lang="ru-RU" sz="1800" dirty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03-11-09/4254</a:t>
            </a:r>
            <a:r>
              <a:rPr lang="ru-RU" sz="1800" dirty="0" smtClean="0">
                <a:solidFill>
                  <a:srgbClr val="0070C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.</a:t>
            </a:r>
            <a:endParaRPr lang="ru-RU" altLang="ru-RU" sz="18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/>
            <a:endParaRPr lang="ru-RU" sz="1800" b="0" dirty="0"/>
          </a:p>
        </p:txBody>
      </p:sp>
      <p:sp>
        <p:nvSpPr>
          <p:cNvPr id="21" name="Объект 1"/>
          <p:cNvSpPr txBox="1">
            <a:spLocks/>
          </p:cNvSpPr>
          <p:nvPr/>
        </p:nvSpPr>
        <p:spPr bwMode="auto">
          <a:xfrm>
            <a:off x="3402484" y="1786215"/>
            <a:ext cx="5040560" cy="1202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t" anchorCtr="0" compatLnSpc="1">
            <a:prstTxWarp prst="textNoShape">
              <a:avLst/>
            </a:prstTxWarp>
          </a:bodyPr>
          <a:lstStyle>
            <a:lvl1pPr marL="363538" indent="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3600" b="1" kern="1200">
                <a:solidFill>
                  <a:srgbClr val="005AA9"/>
                </a:solidFill>
                <a:latin typeface="+mj-lt"/>
                <a:ea typeface="+mn-ea"/>
                <a:cs typeface="+mn-cs"/>
              </a:defRPr>
            </a:lvl1pPr>
            <a:lvl2pPr marL="360363" indent="3175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2pPr>
            <a:lvl3pPr marL="628650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/>
              <a:defRPr sz="2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3pPr>
            <a:lvl4pPr marL="0" indent="360363" algn="just" defTabSz="1042988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charset="0"/>
              <a:defRPr sz="16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4pPr>
            <a:lvl5pPr marL="1435100" indent="393700" algn="l" defTabSz="1042988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8D8C90"/>
                </a:solidFill>
                <a:latin typeface="+mj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ctr">
              <a:spcBef>
                <a:spcPts val="0"/>
              </a:spcBef>
              <a:buAutoNum type="arabicPeriod"/>
            </a:pPr>
            <a:r>
              <a:rPr lang="ru-RU" sz="1600" b="0" dirty="0" smtClean="0">
                <a:solidFill>
                  <a:srgbClr val="FF0000"/>
                </a:solidFill>
              </a:rPr>
              <a:t>При уплате фиксированных страховых взносов до наступления срока – формирует переплату по ЕНС.</a:t>
            </a:r>
          </a:p>
          <a:p>
            <a:pPr marL="342900" indent="-342900" algn="ctr">
              <a:spcBef>
                <a:spcPts val="0"/>
              </a:spcBef>
              <a:buAutoNum type="arabicPeriod"/>
            </a:pPr>
            <a:endParaRPr lang="ru-RU" sz="1600" b="0" dirty="0" smtClean="0">
              <a:solidFill>
                <a:srgbClr val="FF0000"/>
              </a:solidFill>
            </a:endParaRPr>
          </a:p>
          <a:p>
            <a:pPr marL="0" algn="ctr">
              <a:spcBef>
                <a:spcPts val="0"/>
              </a:spcBef>
            </a:pPr>
            <a:r>
              <a:rPr lang="ru-RU" sz="1600" b="0" dirty="0" smtClean="0">
                <a:solidFill>
                  <a:srgbClr val="FF0000"/>
                </a:solidFill>
              </a:rPr>
              <a:t>2. Представляет заявление о распоряжении переплатой </a:t>
            </a:r>
            <a:r>
              <a:rPr lang="ru-RU" sz="1600" b="0" dirty="0">
                <a:solidFill>
                  <a:srgbClr val="FF0000"/>
                </a:solidFill>
              </a:rPr>
              <a:t>в счет исполнения предстоящей обязанности по уплате фиксированных страховых </a:t>
            </a:r>
            <a:r>
              <a:rPr lang="ru-RU" sz="1600" b="0" dirty="0" smtClean="0">
                <a:solidFill>
                  <a:srgbClr val="FF0000"/>
                </a:solidFill>
              </a:rPr>
              <a:t>взносов (КНД 1150057).</a:t>
            </a:r>
          </a:p>
        </p:txBody>
      </p:sp>
      <p:sp>
        <p:nvSpPr>
          <p:cNvPr id="16" name="Объект 1"/>
          <p:cNvSpPr txBox="1">
            <a:spLocks/>
          </p:cNvSpPr>
          <p:nvPr/>
        </p:nvSpPr>
        <p:spPr bwMode="auto">
          <a:xfrm>
            <a:off x="879538" y="3060551"/>
            <a:ext cx="216024" cy="562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t" anchorCtr="0" compatLnSpc="1">
            <a:prstTxWarp prst="textNoShape">
              <a:avLst/>
            </a:prstTxWarp>
          </a:bodyPr>
          <a:lstStyle>
            <a:lvl1pPr marL="363538" indent="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3600" b="1" kern="1200">
                <a:solidFill>
                  <a:srgbClr val="005AA9"/>
                </a:solidFill>
                <a:latin typeface="+mj-lt"/>
                <a:ea typeface="+mn-ea"/>
                <a:cs typeface="+mn-cs"/>
              </a:defRPr>
            </a:lvl1pPr>
            <a:lvl2pPr marL="360363" indent="3175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2pPr>
            <a:lvl3pPr marL="628650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/>
              <a:defRPr sz="2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3pPr>
            <a:lvl4pPr marL="0" indent="360363" algn="just" defTabSz="1042988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charset="0"/>
              <a:defRPr sz="16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4pPr>
            <a:lvl5pPr marL="1435100" indent="393700" algn="l" defTabSz="1042988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8D8C90"/>
                </a:solidFill>
                <a:latin typeface="+mj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ctr">
              <a:spcBef>
                <a:spcPts val="0"/>
              </a:spcBef>
            </a:pP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23" name="Объект 1"/>
          <p:cNvSpPr txBox="1">
            <a:spLocks/>
          </p:cNvSpPr>
          <p:nvPr/>
        </p:nvSpPr>
        <p:spPr bwMode="auto">
          <a:xfrm>
            <a:off x="3762524" y="4212679"/>
            <a:ext cx="5040560" cy="562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t" anchorCtr="0" compatLnSpc="1">
            <a:prstTxWarp prst="textNoShape">
              <a:avLst/>
            </a:prstTxWarp>
          </a:bodyPr>
          <a:lstStyle>
            <a:lvl1pPr marL="363538" indent="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3600" b="1" kern="1200">
                <a:solidFill>
                  <a:srgbClr val="005AA9"/>
                </a:solidFill>
                <a:latin typeface="+mj-lt"/>
                <a:ea typeface="+mn-ea"/>
                <a:cs typeface="+mn-cs"/>
              </a:defRPr>
            </a:lvl1pPr>
            <a:lvl2pPr marL="360363" indent="3175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2pPr>
            <a:lvl3pPr marL="628650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/>
              <a:defRPr sz="2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3pPr>
            <a:lvl4pPr marL="0" indent="360363" algn="just" defTabSz="1042988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charset="0"/>
              <a:defRPr sz="16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4pPr>
            <a:lvl5pPr marL="1435100" indent="393700" algn="l" defTabSz="1042988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8D8C90"/>
                </a:solidFill>
                <a:latin typeface="+mj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ctr">
              <a:spcBef>
                <a:spcPts val="0"/>
              </a:spcBef>
            </a:pPr>
            <a:r>
              <a:rPr lang="ru-RU" sz="1600" b="0" dirty="0" smtClean="0">
                <a:solidFill>
                  <a:srgbClr val="FF0000"/>
                </a:solidFill>
              </a:rPr>
              <a:t>3. Представляет уведомление об уменьшение ПСН на уплаченные страховые взносы</a:t>
            </a:r>
            <a:endParaRPr lang="ru-RU" sz="1600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3080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82204" y="3492599"/>
            <a:ext cx="8856984" cy="3600400"/>
          </a:xfrm>
        </p:spPr>
        <p:txBody>
          <a:bodyPr/>
          <a:lstStyle/>
          <a:p>
            <a:pPr algn="just"/>
            <a:endParaRPr lang="ru-RU" dirty="0"/>
          </a:p>
          <a:p>
            <a:r>
              <a:rPr lang="ru-RU" dirty="0" smtClean="0"/>
              <a:t>Форма уведомления, а также порядок ее заполнения и формат представления  утверждены </a:t>
            </a:r>
            <a:r>
              <a:rPr lang="ru-RU" dirty="0"/>
              <a:t>Приказом ФНС России</a:t>
            </a:r>
            <a:r>
              <a:rPr lang="ru-RU" sz="3200" dirty="0"/>
              <a:t> </a:t>
            </a:r>
            <a:r>
              <a:rPr lang="ru-RU" dirty="0" smtClean="0"/>
              <a:t>от </a:t>
            </a:r>
            <a:r>
              <a:rPr lang="ru-RU" dirty="0"/>
              <a:t>26.03.2021 N ЕД-7-3/218</a:t>
            </a:r>
            <a:r>
              <a:rPr lang="ru-RU" dirty="0" smtClean="0"/>
              <a:t>@.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62026" y="396255"/>
            <a:ext cx="9137202" cy="3096344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Уведомление об </a:t>
            </a:r>
            <a:r>
              <a:rPr lang="ru-RU" sz="3200" dirty="0">
                <a:solidFill>
                  <a:srgbClr val="FF0000"/>
                </a:solidFill>
              </a:rPr>
              <a:t>уменьшении суммы налога, уплачиваемого в связи с применением патентной системы налогообложения, на сумму указанных в пункте 1.2 статьи 346.51 Налогового кодекса Российской Федерации страховых платежей (взносов) и пособий (КНД 1112021</a:t>
            </a:r>
            <a:r>
              <a:rPr lang="ru-RU" sz="3200" dirty="0" smtClean="0">
                <a:solidFill>
                  <a:srgbClr val="FF0000"/>
                </a:solidFill>
              </a:rPr>
              <a:t>)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ED4219-446A-426A-A009-3E54DEF22817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83704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Rectangle 4"/>
          <p:cNvSpPr>
            <a:spLocks noGrp="1" noChangeArrowheads="1"/>
          </p:cNvSpPr>
          <p:nvPr>
            <p:ph type="title"/>
          </p:nvPr>
        </p:nvSpPr>
        <p:spPr>
          <a:xfrm>
            <a:off x="1458268" y="3492599"/>
            <a:ext cx="8382768" cy="1260475"/>
          </a:xfrm>
        </p:spPr>
        <p:txBody>
          <a:bodyPr/>
          <a:lstStyle/>
          <a:p>
            <a:pPr algn="ctr" defTabSz="468505">
              <a:defRPr/>
            </a:pPr>
            <a:r>
              <a:rPr lang="ru-RU" sz="36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Благодарю за внимание !</a:t>
            </a:r>
          </a:p>
        </p:txBody>
      </p:sp>
      <p:pic>
        <p:nvPicPr>
          <p:cNvPr id="4301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26620" y="756295"/>
            <a:ext cx="1770186" cy="189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449747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10196" y="324248"/>
            <a:ext cx="9073008" cy="576064"/>
          </a:xfrm>
        </p:spPr>
        <p:txBody>
          <a:bodyPr/>
          <a:lstStyle/>
          <a:p>
            <a:pPr algn="ctr"/>
            <a:r>
              <a:rPr lang="ru-RU" sz="3400" dirty="0" smtClean="0">
                <a:solidFill>
                  <a:srgbClr val="FF0000"/>
                </a:solidFill>
              </a:rPr>
              <a:t>Порядок исчисления и уплаты авансов по НПО</a:t>
            </a:r>
            <a:endParaRPr lang="ru-RU" sz="3400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ED4219-446A-426A-A009-3E54DEF22817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4781428"/>
              </p:ext>
            </p:extLst>
          </p:nvPr>
        </p:nvGraphicFramePr>
        <p:xfrm>
          <a:off x="810196" y="828303"/>
          <a:ext cx="8928992" cy="612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194"/>
                <a:gridCol w="855979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◊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0" i="0" u="none" strike="noStrike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Налогоплательщики могут исчислять ежемесячные авансовые платежи 3 способами:</a:t>
                      </a:r>
                    </a:p>
                    <a:p>
                      <a:pPr marL="0" marR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0" i="0" u="none" strike="noStrike" kern="1200" baseline="0" dirty="0" smtClean="0">
                          <a:solidFill>
                            <a:srgbClr val="005AA9"/>
                          </a:solidFill>
                          <a:latin typeface="+mn-lt"/>
                          <a:ea typeface="+mn-ea"/>
                          <a:cs typeface="+mn-cs"/>
                        </a:rPr>
                        <a:t>- ежеквартальная уплата налогоплательщиками, доход которых за 4 предшествующих квартала не превысил 60 млн. рублей;</a:t>
                      </a:r>
                    </a:p>
                    <a:p>
                      <a:pPr marL="342900" marR="0" indent="-34290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2100" b="0" i="0" u="none" strike="noStrike" kern="1200" baseline="0" dirty="0" smtClean="0">
                          <a:solidFill>
                            <a:srgbClr val="005AA9"/>
                          </a:solidFill>
                          <a:latin typeface="+mn-lt"/>
                          <a:ea typeface="+mn-ea"/>
                          <a:cs typeface="+mn-cs"/>
                        </a:rPr>
                        <a:t>ежеквартальная уплата авансов плюс ежемесячные платежи внутри квартала;</a:t>
                      </a:r>
                    </a:p>
                    <a:p>
                      <a:pPr marL="342900" marR="0" indent="-34290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2100" b="0" i="0" u="none" strike="noStrike" kern="1200" baseline="0" dirty="0" smtClean="0">
                          <a:solidFill>
                            <a:srgbClr val="005AA9"/>
                          </a:solidFill>
                          <a:latin typeface="+mn-lt"/>
                          <a:ea typeface="+mn-ea"/>
                          <a:cs typeface="+mn-cs"/>
                        </a:rPr>
                        <a:t>ежемесячная уплата авансов из фактической прибыли.</a:t>
                      </a:r>
                    </a:p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0" i="0" u="none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Статья 286 Налогового кодекса Российской Федерации.</a:t>
                      </a: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◊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0" i="0" u="none" strike="noStrike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Уведомление об исчисленных суммах налогов, авансовых платежей по налогам, сборов, страховых взносов (КНД 1110355) на авансовые платежи по налогу на прибыль </a:t>
                      </a:r>
                      <a:r>
                        <a:rPr lang="ru-RU" sz="21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не подается</a:t>
                      </a:r>
                      <a:r>
                        <a:rPr lang="ru-RU" sz="2100" b="0" i="0" u="none" strike="noStrike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, так как авансовые платежи исчисляются на основании уже представленных налоговых деклараций.</a:t>
                      </a: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◊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0" i="0" u="none" strike="noStrike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Налоговые декларации представляются </a:t>
                      </a:r>
                      <a:r>
                        <a:rPr lang="ru-RU" sz="21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в срок не позднее </a:t>
                      </a:r>
                    </a:p>
                    <a:p>
                      <a:pPr marL="0" marR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25 числа месяца, следующего за отчетным периодом и не позднее 25 марта года, следующего за налоговым периодом.</a:t>
                      </a: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◊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0" i="0" u="none" strike="noStrike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Уплата авансовых / налоговых платежей производится </a:t>
                      </a:r>
                      <a:r>
                        <a:rPr lang="ru-RU" sz="21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в срок не позднее</a:t>
                      </a:r>
                    </a:p>
                    <a:p>
                      <a:pPr marL="0" marR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28 числа текущего месяца (для второго варианта), либо месяца, следующего за отчетным месяцем (кварталом).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1277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10196" y="324248"/>
            <a:ext cx="9073008" cy="576064"/>
          </a:xfrm>
        </p:spPr>
        <p:txBody>
          <a:bodyPr/>
          <a:lstStyle/>
          <a:p>
            <a:pPr algn="ctr"/>
            <a:r>
              <a:rPr lang="ru-RU" sz="3400" dirty="0" smtClean="0">
                <a:solidFill>
                  <a:srgbClr val="FF0000"/>
                </a:solidFill>
              </a:rPr>
              <a:t>Порядок исчисления и уплаты авансов по УСН</a:t>
            </a:r>
            <a:endParaRPr lang="ru-RU" sz="3400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ED4219-446A-426A-A009-3E54DEF22817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4634648"/>
              </p:ext>
            </p:extLst>
          </p:nvPr>
        </p:nvGraphicFramePr>
        <p:xfrm>
          <a:off x="810196" y="1116335"/>
          <a:ext cx="8928992" cy="56068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194"/>
                <a:gridCol w="8559798"/>
              </a:tblGrid>
              <a:tr h="1742265">
                <a:tc>
                  <a:txBody>
                    <a:bodyPr/>
                    <a:lstStyle/>
                    <a:p>
                      <a:r>
                        <a:rPr lang="ru-RU" sz="2200" dirty="0" smtClean="0">
                          <a:solidFill>
                            <a:srgbClr val="00B050"/>
                          </a:solidFill>
                        </a:rPr>
                        <a:t>◊</a:t>
                      </a:r>
                      <a:endParaRPr lang="ru-RU" sz="22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i="0" u="none" strike="noStrike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Налогоплательщики исчисляют сумму авансового платежа по итогам каждого отчетного периода: </a:t>
                      </a:r>
                    </a:p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первого квартала, полугодия и девяти месяцев календарного года.</a:t>
                      </a:r>
                    </a:p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i="0" u="none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Пункты 3, 4 статьи 346.21 Налогового кодекса Российской Федерации.</a:t>
                      </a:r>
                    </a:p>
                  </a:txBody>
                  <a:tcPr>
                    <a:noFill/>
                  </a:tcPr>
                </a:tc>
              </a:tr>
              <a:tr h="2432016"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smtClean="0">
                          <a:solidFill>
                            <a:srgbClr val="00B050"/>
                          </a:solidFill>
                        </a:rPr>
                        <a:t>◊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i="0" u="none" strike="noStrike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Суммы исчисленных авансовых платежей отражаются налогоплательщиками в Уведомлении об исчисленных суммах налогов, авансовых платежей по налогам, сборов, страховых взносов (КНД 1110355), представляемых в налоговый орган не позднее:</a:t>
                      </a:r>
                    </a:p>
                    <a:p>
                      <a:pPr marL="0" marR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25 апреля, 25 июля, 25 октября.</a:t>
                      </a:r>
                    </a:p>
                    <a:p>
                      <a:pPr marL="0" marR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i="0" u="none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Пункт 9 статьи 58 Налогового кодекса Российской Федерации.</a:t>
                      </a:r>
                      <a:endParaRPr lang="ru-RU" sz="2200" dirty="0"/>
                    </a:p>
                  </a:txBody>
                  <a:tcPr>
                    <a:noFill/>
                  </a:tcPr>
                </a:tc>
              </a:tr>
              <a:tr h="1154312"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smtClean="0">
                          <a:solidFill>
                            <a:srgbClr val="00B050"/>
                          </a:solidFill>
                        </a:rPr>
                        <a:t>◊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i="0" u="none" strike="noStrike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Уплата авансовых платежей производится в срок не позднее:</a:t>
                      </a:r>
                    </a:p>
                    <a:p>
                      <a:pPr marL="0" marR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28 апреля, 28 июля, 28 октября.</a:t>
                      </a:r>
                    </a:p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i="0" u="none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Пункт 7 статьи 346.21 Налогового кодекса Российской Федерации.</a:t>
                      </a:r>
                    </a:p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6983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54212" y="324248"/>
            <a:ext cx="8928992" cy="576064"/>
          </a:xfrm>
        </p:spPr>
        <p:txBody>
          <a:bodyPr/>
          <a:lstStyle/>
          <a:p>
            <a:pPr algn="ctr"/>
            <a:r>
              <a:rPr lang="ru-RU" sz="3400" dirty="0" smtClean="0">
                <a:solidFill>
                  <a:srgbClr val="FF0000"/>
                </a:solidFill>
              </a:rPr>
              <a:t>Представление уведомлений об исчисленных авансовых платежах и уплата УСН</a:t>
            </a:r>
            <a:endParaRPr lang="ru-RU" sz="3400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ED4219-446A-426A-A009-3E54DEF22817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817253"/>
              </p:ext>
            </p:extLst>
          </p:nvPr>
        </p:nvGraphicFramePr>
        <p:xfrm>
          <a:off x="810196" y="1332359"/>
          <a:ext cx="8928992" cy="5911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  <a:gridCol w="3528392"/>
                <a:gridCol w="3024336"/>
              </a:tblGrid>
              <a:tr h="86754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5AA9"/>
                          </a:solidFill>
                        </a:rPr>
                        <a:t>Отчетный /</a:t>
                      </a:r>
                      <a:r>
                        <a:rPr lang="ru-RU" baseline="0" dirty="0" smtClean="0">
                          <a:solidFill>
                            <a:srgbClr val="005AA9"/>
                          </a:solidFill>
                        </a:rPr>
                        <a:t> налоговый период</a:t>
                      </a:r>
                      <a:endParaRPr lang="ru-RU" dirty="0">
                        <a:solidFill>
                          <a:srgbClr val="005AA9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1" i="0" u="none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Срок представления Уведомления об исчисленных суммах налогов, авансовых платежей по налогам, сборов, страховых взносов (КНД 1110355)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1" i="0" u="none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Срок уплаты налога / авансовых платежей по налогу</a:t>
                      </a:r>
                    </a:p>
                  </a:txBody>
                  <a:tcPr>
                    <a:noFill/>
                  </a:tcPr>
                </a:tc>
              </a:tr>
              <a:tr h="724624">
                <a:tc>
                  <a:txBody>
                    <a:bodyPr/>
                    <a:lstStyle/>
                    <a:p>
                      <a:pPr marL="0" algn="l" defTabSz="1043056" rtl="0" eaLnBrk="1" latinLnBrk="0" hangingPunct="1"/>
                      <a:r>
                        <a:rPr lang="ru-RU" sz="2100" b="0" kern="1200" dirty="0" smtClean="0">
                          <a:solidFill>
                            <a:srgbClr val="005AA9"/>
                          </a:solidFill>
                          <a:latin typeface="+mn-lt"/>
                          <a:ea typeface="+mn-ea"/>
                          <a:cs typeface="+mn-cs"/>
                        </a:rPr>
                        <a:t>Первый квартал календарного года</a:t>
                      </a:r>
                      <a:endParaRPr lang="ru-RU" sz="2100" b="0" kern="1200" dirty="0">
                        <a:solidFill>
                          <a:srgbClr val="005AA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Не позднее 25 апреля</a:t>
                      </a:r>
                      <a:endParaRPr lang="ru-RU" sz="2100" b="0" i="0" u="none" strike="noStrike" kern="1200" baseline="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Не позднее 28 апреля</a:t>
                      </a:r>
                      <a:endParaRPr lang="ru-RU" sz="2100" b="0" i="0" u="none" strike="noStrike" kern="1200" baseline="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  <a:tr h="425152">
                <a:tc>
                  <a:txBody>
                    <a:bodyPr/>
                    <a:lstStyle/>
                    <a:p>
                      <a:pPr marL="0" algn="l" defTabSz="1043056" rtl="0" eaLnBrk="1" latinLnBrk="0" hangingPunct="1"/>
                      <a:r>
                        <a:rPr lang="ru-RU" sz="2100" b="0" kern="1200" dirty="0" smtClean="0">
                          <a:solidFill>
                            <a:srgbClr val="005AA9"/>
                          </a:solidFill>
                          <a:latin typeface="+mn-lt"/>
                          <a:ea typeface="+mn-ea"/>
                          <a:cs typeface="+mn-cs"/>
                        </a:rPr>
                        <a:t>Полугодие</a:t>
                      </a:r>
                      <a:endParaRPr lang="ru-RU" sz="2100" b="0" kern="1200" dirty="0">
                        <a:solidFill>
                          <a:srgbClr val="005AA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Не позднее 25 июля</a:t>
                      </a:r>
                      <a:endParaRPr lang="ru-RU" sz="2100" b="0" i="0" u="none" strike="noStrike" kern="1200" baseline="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Не позднее 28 июля</a:t>
                      </a:r>
                      <a:endParaRPr lang="ru-RU" sz="2100" b="0" i="0" u="none" strike="noStrike" kern="1200" baseline="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0" kern="1200" dirty="0" smtClean="0">
                          <a:solidFill>
                            <a:srgbClr val="005AA9"/>
                          </a:solidFill>
                          <a:latin typeface="+mn-lt"/>
                          <a:ea typeface="+mn-ea"/>
                          <a:cs typeface="+mn-cs"/>
                        </a:rPr>
                        <a:t>Девять месяцев календарного года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Не позднее 25 октября</a:t>
                      </a:r>
                      <a:endParaRPr lang="ru-RU" sz="2100" b="0" i="0" u="none" strike="noStrike" kern="1200" baseline="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Не позднее 28 октября</a:t>
                      </a:r>
                      <a:endParaRPr lang="ru-RU" sz="2100" b="0" i="0" u="none" strike="noStrike" kern="1200" baseline="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  <a:tr h="867544"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0" kern="1200" dirty="0" smtClean="0">
                          <a:solidFill>
                            <a:srgbClr val="005AA9"/>
                          </a:solidFill>
                          <a:latin typeface="+mn-lt"/>
                          <a:ea typeface="+mn-ea"/>
                          <a:cs typeface="+mn-cs"/>
                        </a:rPr>
                        <a:t>Налоговый период</a:t>
                      </a:r>
                    </a:p>
                    <a:p>
                      <a:pPr marL="0" algn="l" defTabSz="1043056" rtl="0" eaLnBrk="1" latinLnBrk="0" hangingPunct="1"/>
                      <a:endParaRPr lang="ru-RU" sz="2100" b="0" kern="1200" dirty="0">
                        <a:solidFill>
                          <a:srgbClr val="005AA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0" i="0" u="none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Не представляется, т.к. совпадает со сроком сдачи декларации (не позднее 25 марта для организаций, не позднее 25 апреля для ИП)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0" i="0" u="none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Не позднее 28 марта для организаций</a:t>
                      </a:r>
                    </a:p>
                    <a:p>
                      <a:pPr marL="0" marR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0" i="0" u="none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Не позднее 28 апреля для ИП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3498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26220" y="1908423"/>
            <a:ext cx="3304555" cy="1144885"/>
          </a:xfrm>
        </p:spPr>
        <p:txBody>
          <a:bodyPr/>
          <a:lstStyle/>
          <a:p>
            <a:pPr algn="ctr"/>
            <a:r>
              <a:rPr lang="ru-RU" sz="3000" dirty="0" smtClean="0"/>
              <a:t>ИП без работников</a:t>
            </a:r>
            <a:endParaRPr lang="ru-RU" sz="3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Как уменьшить УСН </a:t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>на страховые взносы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ED4219-446A-426A-A009-3E54DEF22817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10" name="Объект 1"/>
          <p:cNvSpPr txBox="1">
            <a:spLocks/>
          </p:cNvSpPr>
          <p:nvPr/>
        </p:nvSpPr>
        <p:spPr bwMode="auto">
          <a:xfrm>
            <a:off x="5490716" y="1908423"/>
            <a:ext cx="4752528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t" anchorCtr="0" compatLnSpc="1">
            <a:prstTxWarp prst="textNoShape">
              <a:avLst/>
            </a:prstTxWarp>
          </a:bodyPr>
          <a:lstStyle>
            <a:lvl1pPr marL="363538" indent="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3600" b="1" kern="1200">
                <a:solidFill>
                  <a:srgbClr val="005AA9"/>
                </a:solidFill>
                <a:latin typeface="+mj-lt"/>
                <a:ea typeface="+mn-ea"/>
                <a:cs typeface="+mn-cs"/>
              </a:defRPr>
            </a:lvl1pPr>
            <a:lvl2pPr marL="360363" indent="3175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2pPr>
            <a:lvl3pPr marL="628650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/>
              <a:defRPr sz="2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3pPr>
            <a:lvl4pPr marL="0" indent="360363" algn="just" defTabSz="1042988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charset="0"/>
              <a:defRPr sz="16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4pPr>
            <a:lvl5pPr marL="1435100" indent="393700" algn="l" defTabSz="1042988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8D8C90"/>
                </a:solidFill>
                <a:latin typeface="+mj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ctr">
              <a:spcBef>
                <a:spcPts val="0"/>
              </a:spcBef>
            </a:pPr>
            <a:r>
              <a:rPr lang="ru-RU" sz="2800" dirty="0" smtClean="0"/>
              <a:t>Организации и ИП, имеющие работников, занятых в деятельности УСН</a:t>
            </a:r>
            <a:endParaRPr lang="ru-RU" sz="2800" dirty="0"/>
          </a:p>
        </p:txBody>
      </p:sp>
      <p:sp>
        <p:nvSpPr>
          <p:cNvPr id="11" name="Объект 1"/>
          <p:cNvSpPr txBox="1">
            <a:spLocks/>
          </p:cNvSpPr>
          <p:nvPr/>
        </p:nvSpPr>
        <p:spPr bwMode="auto">
          <a:xfrm>
            <a:off x="810196" y="3953698"/>
            <a:ext cx="4824536" cy="1374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t" anchorCtr="0" compatLnSpc="1">
            <a:prstTxWarp prst="textNoShape">
              <a:avLst/>
            </a:prstTxWarp>
          </a:bodyPr>
          <a:lstStyle>
            <a:lvl1pPr marL="363538" indent="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3600" b="1" kern="1200">
                <a:solidFill>
                  <a:srgbClr val="005AA9"/>
                </a:solidFill>
                <a:latin typeface="+mj-lt"/>
                <a:ea typeface="+mn-ea"/>
                <a:cs typeface="+mn-cs"/>
              </a:defRPr>
            </a:lvl1pPr>
            <a:lvl2pPr marL="360363" indent="3175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2pPr>
            <a:lvl3pPr marL="628650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/>
              <a:defRPr sz="2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3pPr>
            <a:lvl4pPr marL="0" indent="360363" algn="just" defTabSz="1042988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charset="0"/>
              <a:defRPr sz="16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4pPr>
            <a:lvl5pPr marL="1435100" indent="393700" algn="l" defTabSz="1042988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8D8C90"/>
                </a:solidFill>
                <a:latin typeface="+mj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>
              <a:spcBef>
                <a:spcPts val="0"/>
              </a:spcBef>
            </a:pPr>
            <a:r>
              <a:rPr lang="ru-RU" sz="2000" b="0" dirty="0" smtClean="0"/>
              <a:t>Может уменьшить налог УСН на сумму взносов, уплаченных в налоговом периоде </a:t>
            </a:r>
            <a:r>
              <a:rPr lang="ru-RU" sz="2000" b="0" dirty="0" smtClean="0">
                <a:solidFill>
                  <a:srgbClr val="FF0000"/>
                </a:solidFill>
              </a:rPr>
              <a:t>до 100%.</a:t>
            </a:r>
            <a:r>
              <a:rPr lang="ru-RU" sz="1400" b="0" dirty="0" smtClean="0">
                <a:solidFill>
                  <a:srgbClr val="FF0000"/>
                </a:solidFill>
              </a:rPr>
              <a:t> </a:t>
            </a:r>
            <a:endParaRPr lang="ru-RU" sz="1400" b="0" u="sng" dirty="0" smtClean="0">
              <a:solidFill>
                <a:srgbClr val="FF0000"/>
              </a:solidFill>
            </a:endParaRPr>
          </a:p>
        </p:txBody>
      </p:sp>
      <p:sp>
        <p:nvSpPr>
          <p:cNvPr id="13" name="Объект 1"/>
          <p:cNvSpPr txBox="1">
            <a:spLocks/>
          </p:cNvSpPr>
          <p:nvPr/>
        </p:nvSpPr>
        <p:spPr bwMode="auto">
          <a:xfrm>
            <a:off x="6006168" y="3927827"/>
            <a:ext cx="4052034" cy="1292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t" anchorCtr="0" compatLnSpc="1">
            <a:prstTxWarp prst="textNoShape">
              <a:avLst/>
            </a:prstTxWarp>
          </a:bodyPr>
          <a:lstStyle>
            <a:lvl1pPr marL="363538" indent="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3600" b="1" kern="1200">
                <a:solidFill>
                  <a:srgbClr val="005AA9"/>
                </a:solidFill>
                <a:latin typeface="+mj-lt"/>
                <a:ea typeface="+mn-ea"/>
                <a:cs typeface="+mn-cs"/>
              </a:defRPr>
            </a:lvl1pPr>
            <a:lvl2pPr marL="360363" indent="3175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2pPr>
            <a:lvl3pPr marL="628650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/>
              <a:defRPr sz="2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3pPr>
            <a:lvl4pPr marL="0" indent="360363" algn="just" defTabSz="1042988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charset="0"/>
              <a:defRPr sz="16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4pPr>
            <a:lvl5pPr marL="1435100" indent="393700" algn="l" defTabSz="1042988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8D8C90"/>
                </a:solidFill>
                <a:latin typeface="+mj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>
              <a:spcBef>
                <a:spcPts val="0"/>
              </a:spcBef>
            </a:pPr>
            <a:r>
              <a:rPr lang="ru-RU" sz="2000" b="0" dirty="0"/>
              <a:t>Может уменьшить налог </a:t>
            </a:r>
            <a:r>
              <a:rPr lang="ru-RU" sz="2000" b="0" dirty="0" smtClean="0"/>
              <a:t>УСН на сумму страховых взносов, уплаченных в налоговом периоде, </a:t>
            </a:r>
            <a:r>
              <a:rPr lang="ru-RU" sz="2000" b="0" dirty="0" smtClean="0">
                <a:solidFill>
                  <a:srgbClr val="FF0000"/>
                </a:solidFill>
              </a:rPr>
              <a:t>не более чем на </a:t>
            </a:r>
            <a:r>
              <a:rPr lang="ru-RU" sz="2000" b="0" dirty="0">
                <a:solidFill>
                  <a:srgbClr val="FF0000"/>
                </a:solidFill>
              </a:rPr>
              <a:t>50</a:t>
            </a:r>
            <a:r>
              <a:rPr lang="ru-RU" sz="2000" b="0" dirty="0" smtClean="0">
                <a:solidFill>
                  <a:srgbClr val="FF0000"/>
                </a:solidFill>
              </a:rPr>
              <a:t>%.</a:t>
            </a:r>
            <a:endParaRPr lang="ru-RU" sz="2000" b="0" dirty="0">
              <a:solidFill>
                <a:srgbClr val="FF0000"/>
              </a:solidFill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8001942" y="3492599"/>
            <a:ext cx="0" cy="3481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2833440" y="3450666"/>
            <a:ext cx="0" cy="3481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810196" y="6644401"/>
            <a:ext cx="876910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04305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2"/>
                </a:solidFill>
              </a:rPr>
              <a:t>Пункт 3.1 статьи 346.21 Налогового кодекса Российской Федерации.</a:t>
            </a:r>
            <a:endParaRPr lang="ru-RU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22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54212" y="396255"/>
            <a:ext cx="8580438" cy="1008112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Порядок уменьшения УСН на страховые взносы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ED4219-446A-426A-A009-3E54DEF22817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187923"/>
              </p:ext>
            </p:extLst>
          </p:nvPr>
        </p:nvGraphicFramePr>
        <p:xfrm>
          <a:off x="738188" y="1476375"/>
          <a:ext cx="8928992" cy="571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194"/>
                <a:gridCol w="855979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◊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0" i="0" u="none" strike="noStrike" kern="1200" baseline="0" dirty="0" smtClean="0">
                          <a:solidFill>
                            <a:srgbClr val="005AA9"/>
                          </a:solidFill>
                          <a:latin typeface="+mn-lt"/>
                          <a:ea typeface="+mn-ea"/>
                          <a:cs typeface="+mn-cs"/>
                        </a:rPr>
                        <a:t>Если единый налоговый платеж (ЕНП) был учтен в счет исполнения обязанности по уплате страховых взносов, уменьшение УСН и ПСН возможно в пределах суммы такого распределения.</a:t>
                      </a: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◊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100" b="0" i="0" u="none" strike="noStrike" kern="1200" baseline="0" dirty="0" smtClean="0">
                          <a:solidFill>
                            <a:srgbClr val="005AA9"/>
                          </a:solidFill>
                          <a:latin typeface="+mn-lt"/>
                          <a:ea typeface="+mn-ea"/>
                          <a:cs typeface="+mn-cs"/>
                        </a:rPr>
                        <a:t>Чтобы обязанность считалась исполненной, необходимо:</a:t>
                      </a:r>
                    </a:p>
                    <a:p>
                      <a:r>
                        <a:rPr lang="ru-RU" sz="2100" b="0" i="0" u="none" strike="noStrike" kern="1200" baseline="0" dirty="0" smtClean="0">
                          <a:solidFill>
                            <a:srgbClr val="005AA9"/>
                          </a:solidFill>
                          <a:latin typeface="+mn-lt"/>
                          <a:ea typeface="+mn-ea"/>
                          <a:cs typeface="+mn-cs"/>
                        </a:rPr>
                        <a:t>-    наступление срока уплаты страховых взносов;</a:t>
                      </a:r>
                    </a:p>
                    <a:p>
                      <a:pPr marL="342900" indent="-342900" algn="just">
                        <a:buFontTx/>
                        <a:buChar char="-"/>
                      </a:pPr>
                      <a:r>
                        <a:rPr lang="ru-RU" sz="2100" b="0" i="0" u="none" strike="noStrike" kern="1200" baseline="0" dirty="0" smtClean="0">
                          <a:solidFill>
                            <a:srgbClr val="005AA9"/>
                          </a:solidFill>
                          <a:latin typeface="+mn-lt"/>
                          <a:ea typeface="+mn-ea"/>
                          <a:cs typeface="+mn-cs"/>
                        </a:rPr>
                        <a:t>подача расчета по уплате страховых взносов или уведомления об исчисленных суммах налогов, авансовых платежей по налогам, сборов, страховых взносов (не требуется для фиксированных страховых взносов);</a:t>
                      </a:r>
                    </a:p>
                    <a:p>
                      <a:pPr marL="342900" indent="-342900" algn="just">
                        <a:buFontTx/>
                        <a:buChar char="-"/>
                      </a:pPr>
                      <a:r>
                        <a:rPr lang="ru-RU" sz="2100" b="0" i="0" u="none" strike="noStrike" kern="1200" baseline="0" dirty="0" smtClean="0">
                          <a:solidFill>
                            <a:srgbClr val="005AA9"/>
                          </a:solidFill>
                          <a:latin typeface="+mn-lt"/>
                          <a:ea typeface="+mn-ea"/>
                          <a:cs typeface="+mn-cs"/>
                        </a:rPr>
                        <a:t>на дату срока уплаты страхового взноса числится достаточное положительное сальдо ЕНП.</a:t>
                      </a: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◊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0" i="0" u="none" strike="noStrike" kern="1200" baseline="0" dirty="0" smtClean="0">
                          <a:solidFill>
                            <a:srgbClr val="005AA9"/>
                          </a:solidFill>
                          <a:latin typeface="+mn-lt"/>
                          <a:ea typeface="+mn-ea"/>
                          <a:cs typeface="+mn-cs"/>
                        </a:rPr>
                        <a:t>Суммы исчисленных авансовых платежей по УСН отражаются налогоплательщиками в Уведомлении об исчисленных суммах налогов, авансовых платежей по налогам, сборов, страховых взносов за вычетом ЕНП, распределенного на уплату страховых взносов (с учетом ограничений, установленных абзацем 6 пункта 3.1 статьи 346.21 Налогового кодекса Российской Федерации).</a:t>
                      </a:r>
                      <a:endParaRPr lang="ru-RU" sz="2100" b="0" i="0" u="none" strike="noStrike" kern="1200" baseline="0" dirty="0">
                        <a:solidFill>
                          <a:srgbClr val="005AA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2270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10196" y="396255"/>
            <a:ext cx="9001000" cy="1008112"/>
          </a:xfrm>
        </p:spPr>
        <p:txBody>
          <a:bodyPr/>
          <a:lstStyle/>
          <a:p>
            <a:pPr algn="ctr"/>
            <a:r>
              <a:rPr lang="ru-RU" sz="3100" dirty="0" smtClean="0">
                <a:solidFill>
                  <a:srgbClr val="FF0000"/>
                </a:solidFill>
              </a:rPr>
              <a:t>Особенности уменьшения УСН на фиксированные страховые взносы при досрочной уплате</a:t>
            </a:r>
            <a:endParaRPr lang="ru-RU" sz="3100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ED4219-446A-426A-A009-3E54DEF22817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7422067"/>
              </p:ext>
            </p:extLst>
          </p:nvPr>
        </p:nvGraphicFramePr>
        <p:xfrm>
          <a:off x="810196" y="1404367"/>
          <a:ext cx="8928992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194"/>
                <a:gridCol w="855979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◊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50" b="0" i="0" u="none" strike="noStrike" kern="1200" baseline="0" dirty="0" smtClean="0">
                          <a:solidFill>
                            <a:srgbClr val="005AA9"/>
                          </a:solidFill>
                          <a:latin typeface="+mn-lt"/>
                          <a:ea typeface="+mn-ea"/>
                          <a:cs typeface="+mn-cs"/>
                        </a:rPr>
                        <a:t>В течение 2023 года допускается уплата налогоплательщиками, в том числе страховых взносов, посредством </a:t>
                      </a:r>
                      <a:r>
                        <a:rPr lang="ru-RU" sz="205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распоряжений на перевод денежных средств в уплату платежей в бюджетную систему Российской Федерации (платежных поручений).</a:t>
                      </a:r>
                      <a:endParaRPr lang="ru-RU" sz="2050" b="0" i="0" u="none" strike="noStrike" kern="1200" baseline="0" dirty="0" smtClean="0">
                        <a:solidFill>
                          <a:srgbClr val="005AA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◊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50" b="0" i="0" u="none" strike="noStrike" kern="1200" baseline="0" dirty="0" smtClean="0">
                          <a:solidFill>
                            <a:srgbClr val="005AA9"/>
                          </a:solidFill>
                          <a:latin typeface="+mn-lt"/>
                          <a:ea typeface="+mn-ea"/>
                          <a:cs typeface="+mn-cs"/>
                        </a:rPr>
                        <a:t>Из распоряжения на перевод денежных средств (платежного поручения) должно однозначно определяться назначение платежа как страховой взнос, указанный в статье 430 Налогового кодекса Российской Федерации.</a:t>
                      </a: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◊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0" i="0" u="none" strike="noStrike" kern="1200" baseline="0" dirty="0" smtClean="0">
                          <a:solidFill>
                            <a:srgbClr val="005AA9"/>
                          </a:solidFill>
                          <a:latin typeface="+mn-lt"/>
                          <a:ea typeface="+mn-ea"/>
                          <a:cs typeface="+mn-cs"/>
                        </a:rPr>
                        <a:t>Сумма, указанная в распоряжении на перевод денежных средств, должна быть не менее суммы планируемого уменьшения авансового платежа по УСН за соответствующий отчетный период и должна сформировать положительное сальдо ЕНС на сумму не менее каждого такого планируемого уменьшения.</a:t>
                      </a:r>
                    </a:p>
                  </a:txBody>
                  <a:tcPr>
                    <a:noFill/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just"/>
                      <a:r>
                        <a:rPr lang="ru-RU" sz="2050" b="0" i="0" u="none" strike="noStrike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Письмо ФНС России от 31.01.2023 № СД-4-3/1023@ «Об уменьшении суммы авансовых платежей по УСН на уплаченные страховые взносы в связи с введением ЕНП».</a:t>
                      </a:r>
                      <a:endParaRPr lang="ru-RU" sz="205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ru-RU" sz="205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8952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10196" y="396255"/>
            <a:ext cx="9001000" cy="1008112"/>
          </a:xfrm>
        </p:spPr>
        <p:txBody>
          <a:bodyPr/>
          <a:lstStyle/>
          <a:p>
            <a:pPr algn="ctr"/>
            <a:r>
              <a:rPr lang="ru-RU" sz="3100" dirty="0" smtClean="0">
                <a:solidFill>
                  <a:srgbClr val="FF0000"/>
                </a:solidFill>
              </a:rPr>
              <a:t>Альтернативный способ уплаты страховых взносов в фиксированном размере</a:t>
            </a:r>
            <a:endParaRPr lang="ru-RU" sz="3100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ED4219-446A-426A-A009-3E54DEF22817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8807746"/>
              </p:ext>
            </p:extLst>
          </p:nvPr>
        </p:nvGraphicFramePr>
        <p:xfrm>
          <a:off x="810196" y="1404367"/>
          <a:ext cx="8928992" cy="4176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194"/>
                <a:gridCol w="8559798"/>
              </a:tblGrid>
              <a:tr h="417646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◊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50" b="0" i="0" u="none" strike="noStrike" kern="1200" baseline="0" dirty="0" smtClean="0">
                          <a:solidFill>
                            <a:srgbClr val="005AA9"/>
                          </a:solidFill>
                          <a:latin typeface="+mn-lt"/>
                          <a:ea typeface="+mn-ea"/>
                          <a:cs typeface="+mn-cs"/>
                        </a:rPr>
                        <a:t>При данном способе уведомление и заявление о зачете подавать не требуется, а сохраняется возможность подачи в банк платежного поручения.</a:t>
                      </a:r>
                    </a:p>
                    <a:p>
                      <a:pPr marL="0" marR="0" indent="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50" b="0" i="0" u="none" strike="noStrike" kern="1200" baseline="0" dirty="0" smtClean="0">
                          <a:solidFill>
                            <a:srgbClr val="005AA9"/>
                          </a:solidFill>
                          <a:latin typeface="+mn-lt"/>
                          <a:ea typeface="+mn-ea"/>
                          <a:cs typeface="+mn-cs"/>
                        </a:rPr>
                        <a:t>Для этого в платежке необходимо указать реквизиты:</a:t>
                      </a:r>
                    </a:p>
                    <a:p>
                      <a:pPr marL="342900" marR="0" indent="-34290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2050" b="0" i="0" u="none" strike="noStrike" kern="1200" baseline="0" dirty="0" smtClean="0">
                          <a:solidFill>
                            <a:srgbClr val="005AA9"/>
                          </a:solidFill>
                          <a:latin typeface="+mn-lt"/>
                          <a:ea typeface="+mn-ea"/>
                          <a:cs typeface="+mn-cs"/>
                        </a:rPr>
                        <a:t>КБК соответствующих взносов (18210202000011000160 – взносы в фиксированном размере, 18210203000011000160 – взносы в размере 1% с дохода свыше 300 тыс. рублей);</a:t>
                      </a:r>
                    </a:p>
                    <a:p>
                      <a:pPr marL="342900" marR="0" indent="-34290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2050" b="0" i="0" u="none" strike="noStrike" kern="1200" baseline="0" dirty="0" smtClean="0">
                          <a:solidFill>
                            <a:srgbClr val="005AA9"/>
                          </a:solidFill>
                          <a:latin typeface="+mn-lt"/>
                          <a:ea typeface="+mn-ea"/>
                          <a:cs typeface="+mn-cs"/>
                        </a:rPr>
                        <a:t>ОКТМО по месту постановки на учет;</a:t>
                      </a:r>
                    </a:p>
                    <a:p>
                      <a:pPr marL="342900" marR="0" indent="-34290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2050" b="0" i="0" u="none" strike="noStrike" kern="1200" baseline="0" dirty="0" smtClean="0">
                          <a:solidFill>
                            <a:srgbClr val="005AA9"/>
                          </a:solidFill>
                          <a:latin typeface="+mn-lt"/>
                          <a:ea typeface="+mn-ea"/>
                          <a:cs typeface="+mn-cs"/>
                        </a:rPr>
                        <a:t>налоговый период за который производится оплата;</a:t>
                      </a:r>
                    </a:p>
                    <a:p>
                      <a:pPr marL="342900" marR="0" indent="-342900" algn="just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2050" b="0" i="0" u="none" strike="noStrike" kern="1200" baseline="0" dirty="0" smtClean="0">
                          <a:solidFill>
                            <a:srgbClr val="005AA9"/>
                          </a:solidFill>
                          <a:latin typeface="+mn-lt"/>
                          <a:ea typeface="+mn-ea"/>
                          <a:cs typeface="+mn-cs"/>
                        </a:rPr>
                        <a:t>статус налогоплательщика – 02.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3451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26220" y="1908423"/>
            <a:ext cx="3304555" cy="1144885"/>
          </a:xfrm>
        </p:spPr>
        <p:txBody>
          <a:bodyPr/>
          <a:lstStyle/>
          <a:p>
            <a:pPr algn="ctr"/>
            <a:r>
              <a:rPr lang="ru-RU" sz="3000" dirty="0" smtClean="0"/>
              <a:t>ИП без работников</a:t>
            </a:r>
            <a:endParaRPr lang="ru-RU" sz="3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Как уменьшить ПСН </a:t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>на страховые взносы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ED4219-446A-426A-A009-3E54DEF22817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  <p:sp>
        <p:nvSpPr>
          <p:cNvPr id="10" name="Объект 1"/>
          <p:cNvSpPr txBox="1">
            <a:spLocks/>
          </p:cNvSpPr>
          <p:nvPr/>
        </p:nvSpPr>
        <p:spPr bwMode="auto">
          <a:xfrm>
            <a:off x="5778748" y="1908423"/>
            <a:ext cx="424847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t" anchorCtr="0" compatLnSpc="1">
            <a:prstTxWarp prst="textNoShape">
              <a:avLst/>
            </a:prstTxWarp>
          </a:bodyPr>
          <a:lstStyle>
            <a:lvl1pPr marL="363538" indent="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3600" b="1" kern="1200">
                <a:solidFill>
                  <a:srgbClr val="005AA9"/>
                </a:solidFill>
                <a:latin typeface="+mj-lt"/>
                <a:ea typeface="+mn-ea"/>
                <a:cs typeface="+mn-cs"/>
              </a:defRPr>
            </a:lvl1pPr>
            <a:lvl2pPr marL="360363" indent="3175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2pPr>
            <a:lvl3pPr marL="628650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/>
              <a:defRPr sz="2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3pPr>
            <a:lvl4pPr marL="0" indent="360363" algn="just" defTabSz="1042988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charset="0"/>
              <a:defRPr sz="16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4pPr>
            <a:lvl5pPr marL="1435100" indent="393700" algn="l" defTabSz="1042988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8D8C90"/>
                </a:solidFill>
                <a:latin typeface="+mj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ctr">
              <a:spcBef>
                <a:spcPts val="0"/>
              </a:spcBef>
            </a:pPr>
            <a:r>
              <a:rPr lang="ru-RU" sz="3000" dirty="0" smtClean="0"/>
              <a:t>ИП имеющий работников, занятых в деятельности ПСН</a:t>
            </a:r>
            <a:endParaRPr lang="ru-RU" sz="3000" dirty="0"/>
          </a:p>
        </p:txBody>
      </p:sp>
      <p:sp>
        <p:nvSpPr>
          <p:cNvPr id="11" name="Объект 1"/>
          <p:cNvSpPr txBox="1">
            <a:spLocks/>
          </p:cNvSpPr>
          <p:nvPr/>
        </p:nvSpPr>
        <p:spPr bwMode="auto">
          <a:xfrm>
            <a:off x="810196" y="3953698"/>
            <a:ext cx="4824536" cy="1374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t" anchorCtr="0" compatLnSpc="1">
            <a:prstTxWarp prst="textNoShape">
              <a:avLst/>
            </a:prstTxWarp>
          </a:bodyPr>
          <a:lstStyle>
            <a:lvl1pPr marL="363538" indent="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3600" b="1" kern="1200">
                <a:solidFill>
                  <a:srgbClr val="005AA9"/>
                </a:solidFill>
                <a:latin typeface="+mj-lt"/>
                <a:ea typeface="+mn-ea"/>
                <a:cs typeface="+mn-cs"/>
              </a:defRPr>
            </a:lvl1pPr>
            <a:lvl2pPr marL="360363" indent="3175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2pPr>
            <a:lvl3pPr marL="628650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/>
              <a:defRPr sz="2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3pPr>
            <a:lvl4pPr marL="0" indent="360363" algn="just" defTabSz="1042988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charset="0"/>
              <a:defRPr sz="16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4pPr>
            <a:lvl5pPr marL="1435100" indent="393700" algn="l" defTabSz="1042988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8D8C90"/>
                </a:solidFill>
                <a:latin typeface="+mj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>
              <a:spcBef>
                <a:spcPts val="0"/>
              </a:spcBef>
            </a:pPr>
            <a:r>
              <a:rPr lang="ru-RU" sz="2000" b="0" dirty="0" smtClean="0"/>
              <a:t>Может уменьшить налог ПСН на сумму взносов, уплаченных в налоговом периоде </a:t>
            </a:r>
            <a:r>
              <a:rPr lang="ru-RU" sz="2000" b="0" dirty="0" smtClean="0">
                <a:solidFill>
                  <a:srgbClr val="FF0000"/>
                </a:solidFill>
              </a:rPr>
              <a:t>до 100%.</a:t>
            </a:r>
            <a:r>
              <a:rPr lang="ru-RU" sz="1400" b="0" dirty="0" smtClean="0">
                <a:solidFill>
                  <a:srgbClr val="FF0000"/>
                </a:solidFill>
              </a:rPr>
              <a:t> </a:t>
            </a:r>
            <a:endParaRPr lang="ru-RU" sz="1400" b="0" u="sng" dirty="0" smtClean="0">
              <a:solidFill>
                <a:srgbClr val="FF0000"/>
              </a:solidFill>
            </a:endParaRPr>
          </a:p>
        </p:txBody>
      </p:sp>
      <p:sp>
        <p:nvSpPr>
          <p:cNvPr id="13" name="Объект 1"/>
          <p:cNvSpPr txBox="1">
            <a:spLocks/>
          </p:cNvSpPr>
          <p:nvPr/>
        </p:nvSpPr>
        <p:spPr bwMode="auto">
          <a:xfrm>
            <a:off x="6006168" y="3927827"/>
            <a:ext cx="4052034" cy="1292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t" anchorCtr="0" compatLnSpc="1">
            <a:prstTxWarp prst="textNoShape">
              <a:avLst/>
            </a:prstTxWarp>
          </a:bodyPr>
          <a:lstStyle>
            <a:lvl1pPr marL="363538" indent="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3600" b="1" kern="1200">
                <a:solidFill>
                  <a:srgbClr val="005AA9"/>
                </a:solidFill>
                <a:latin typeface="+mj-lt"/>
                <a:ea typeface="+mn-ea"/>
                <a:cs typeface="+mn-cs"/>
              </a:defRPr>
            </a:lvl1pPr>
            <a:lvl2pPr marL="360363" indent="3175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2pPr>
            <a:lvl3pPr marL="628650" indent="-260350" algn="l" defTabSz="1042988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tabLst/>
              <a:defRPr sz="2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3pPr>
            <a:lvl4pPr marL="0" indent="360363" algn="just" defTabSz="1042988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charset="0"/>
              <a:defRPr sz="16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4pPr>
            <a:lvl5pPr marL="1435100" indent="393700" algn="l" defTabSz="1042988" rtl="0" eaLnBrk="0" fontAlgn="base" hangingPunct="0">
              <a:lnSpc>
                <a:spcPts val="1800"/>
              </a:lnSpc>
              <a:spcBef>
                <a:spcPts val="4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8D8C90"/>
                </a:solidFill>
                <a:latin typeface="+mj-lt"/>
                <a:ea typeface="+mn-ea"/>
                <a:cs typeface="+mn-cs"/>
              </a:defRPr>
            </a:lvl5pPr>
            <a:lvl6pPr marL="2868404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932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1460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988" indent="-260764" algn="l" defTabSz="104305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>
              <a:spcBef>
                <a:spcPts val="0"/>
              </a:spcBef>
            </a:pPr>
            <a:r>
              <a:rPr lang="ru-RU" sz="2000" b="0" dirty="0"/>
              <a:t>Может уменьшить налог </a:t>
            </a:r>
            <a:r>
              <a:rPr lang="ru-RU" sz="2000" b="0" dirty="0" smtClean="0"/>
              <a:t>ПСН на сумму страховых взносов, уплаченных в налоговом периоде, </a:t>
            </a:r>
            <a:r>
              <a:rPr lang="ru-RU" sz="2000" b="0" dirty="0" smtClean="0">
                <a:solidFill>
                  <a:srgbClr val="FF0000"/>
                </a:solidFill>
              </a:rPr>
              <a:t>не более чем на </a:t>
            </a:r>
            <a:r>
              <a:rPr lang="ru-RU" sz="2000" b="0" dirty="0">
                <a:solidFill>
                  <a:srgbClr val="FF0000"/>
                </a:solidFill>
              </a:rPr>
              <a:t>50</a:t>
            </a:r>
            <a:r>
              <a:rPr lang="ru-RU" sz="2000" b="0" dirty="0" smtClean="0">
                <a:solidFill>
                  <a:srgbClr val="FF0000"/>
                </a:solidFill>
              </a:rPr>
              <a:t>%.</a:t>
            </a:r>
            <a:endParaRPr lang="ru-RU" sz="2000" b="0" dirty="0">
              <a:solidFill>
                <a:srgbClr val="FF0000"/>
              </a:solidFill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8001942" y="3492599"/>
            <a:ext cx="0" cy="3481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2833440" y="3450666"/>
            <a:ext cx="0" cy="3481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810196" y="6644401"/>
            <a:ext cx="876910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04305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2"/>
                </a:solidFill>
              </a:rPr>
              <a:t>Пункт </a:t>
            </a:r>
            <a:r>
              <a:rPr lang="ru-RU" dirty="0" smtClean="0">
                <a:solidFill>
                  <a:schemeClr val="tx2"/>
                </a:solidFill>
              </a:rPr>
              <a:t>1.2 </a:t>
            </a:r>
            <a:r>
              <a:rPr lang="ru-RU" dirty="0">
                <a:solidFill>
                  <a:schemeClr val="tx2"/>
                </a:solidFill>
              </a:rPr>
              <a:t>статьи </a:t>
            </a:r>
            <a:r>
              <a:rPr lang="ru-RU" dirty="0" smtClean="0">
                <a:solidFill>
                  <a:schemeClr val="tx2"/>
                </a:solidFill>
              </a:rPr>
              <a:t>346.51 </a:t>
            </a:r>
            <a:r>
              <a:rPr lang="ru-RU" dirty="0">
                <a:solidFill>
                  <a:schemeClr val="tx2"/>
                </a:solidFill>
              </a:rPr>
              <a:t>Налогового кодекса Российской Федерации.</a:t>
            </a:r>
            <a:endParaRPr lang="ru-RU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301161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29480</TotalTime>
  <Words>1104</Words>
  <Application>Microsoft Office PowerPoint</Application>
  <PresentationFormat>Произвольный</PresentationFormat>
  <Paragraphs>124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Present_FNS2012_A4</vt:lpstr>
      <vt:lpstr>Презентация PowerPoint</vt:lpstr>
      <vt:lpstr>Порядок исчисления и уплаты авансов по НПО</vt:lpstr>
      <vt:lpstr>Порядок исчисления и уплаты авансов по УСН</vt:lpstr>
      <vt:lpstr>Представление уведомлений об исчисленных авансовых платежах и уплата УСН</vt:lpstr>
      <vt:lpstr>Как уменьшить УСН  на страховые взносы</vt:lpstr>
      <vt:lpstr>Порядок уменьшения УСН на страховые взносы</vt:lpstr>
      <vt:lpstr>Особенности уменьшения УСН на фиксированные страховые взносы при досрочной уплате</vt:lpstr>
      <vt:lpstr>Альтернативный способ уплаты страховых взносов в фиксированном размере</vt:lpstr>
      <vt:lpstr>Как уменьшить ПСН  на страховые взносы</vt:lpstr>
      <vt:lpstr>Порядок уменьшения налога по ПСН на уплаченные страховые взносы</vt:lpstr>
      <vt:lpstr>Особенности уменьшения налога по ПСН на уплаченные фиксированные страховые взносы</vt:lpstr>
      <vt:lpstr>Уведомление об уменьшении суммы налога, уплачиваемого в связи с применением патентной системы налогообложения, на сумму указанных в пункте 1.2 статьи 346.51 Налогового кодекса Российской Федерации страховых платежей (взносов) и пособий (КНД 1112021)</vt:lpstr>
      <vt:lpstr>Благодарю за внимание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Кирилл Евгеньевич Щеглов</dc:creator>
  <cp:lastModifiedBy>Василенко Олеся Александровна</cp:lastModifiedBy>
  <cp:revision>469</cp:revision>
  <cp:lastPrinted>2023-02-14T04:37:56Z</cp:lastPrinted>
  <dcterms:created xsi:type="dcterms:W3CDTF">2013-02-14T04:24:52Z</dcterms:created>
  <dcterms:modified xsi:type="dcterms:W3CDTF">2023-02-14T04:41:12Z</dcterms:modified>
</cp:coreProperties>
</file>