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8" r:id="rId3"/>
  </p:sldMasterIdLst>
  <p:notesMasterIdLst>
    <p:notesMasterId r:id="rId10"/>
  </p:notesMasterIdLst>
  <p:handoutMasterIdLst>
    <p:handoutMasterId r:id="rId11"/>
  </p:handoutMasterIdLst>
  <p:sldIdLst>
    <p:sldId id="372" r:id="rId4"/>
    <p:sldId id="529" r:id="rId5"/>
    <p:sldId id="536" r:id="rId6"/>
    <p:sldId id="533" r:id="rId7"/>
    <p:sldId id="537" r:id="rId8"/>
    <p:sldId id="540" r:id="rId9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912"/>
    <a:srgbClr val="2B953F"/>
    <a:srgbClr val="B91403"/>
    <a:srgbClr val="669900"/>
    <a:srgbClr val="F68D36"/>
    <a:srgbClr val="F5801F"/>
    <a:srgbClr val="F6903C"/>
    <a:srgbClr val="FFFFFF"/>
    <a:srgbClr val="F5F5F5"/>
    <a:srgbClr val="2B7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8417" autoAdjust="0"/>
  </p:normalViewPr>
  <p:slideViewPr>
    <p:cSldViewPr>
      <p:cViewPr>
        <p:scale>
          <a:sx n="75" d="100"/>
          <a:sy n="75" d="100"/>
        </p:scale>
        <p:origin x="-1350" y="-34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8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40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97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234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2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29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6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085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78905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2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670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7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73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81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839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6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8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8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9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58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467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24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8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100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9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7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475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1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5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05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5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8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51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41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253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55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271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9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98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27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1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5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D098E04-0D9A-4FFF-8285-F85E5F6A281D}"/>
              </a:ext>
            </a:extLst>
          </p:cNvPr>
          <p:cNvSpPr/>
          <p:nvPr/>
        </p:nvSpPr>
        <p:spPr>
          <a:xfrm>
            <a:off x="8041327" y="1170631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7D47922-63F6-44C1-9315-F6D621A4F131}"/>
              </a:ext>
            </a:extLst>
          </p:cNvPr>
          <p:cNvSpPr/>
          <p:nvPr/>
        </p:nvSpPr>
        <p:spPr>
          <a:xfrm>
            <a:off x="7499188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265833" y="-244482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284" y="6274794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ХАНТЫ-МАНСИЙСК</a:t>
            </a:r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</a:t>
            </a:r>
            <a:endParaRPr lang="ru-RU" sz="14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521167" y="2703970"/>
            <a:ext cx="7013715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3200" b="1" cap="all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Преимущества добровольного уточнения налоговых рисков</a:t>
            </a:r>
            <a:endParaRPr lang="ru-RU" sz="3200" b="1" cap="all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DDD2DFE2-36D3-4077-B310-A4A306248813}"/>
              </a:ext>
            </a:extLst>
          </p:cNvPr>
          <p:cNvSpPr/>
          <p:nvPr/>
        </p:nvSpPr>
        <p:spPr>
          <a:xfrm>
            <a:off x="8838631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C5E3CF3-F051-4B9C-B76D-79CD7C30A657}"/>
              </a:ext>
            </a:extLst>
          </p:cNvPr>
          <p:cNvSpPr/>
          <p:nvPr/>
        </p:nvSpPr>
        <p:spPr>
          <a:xfrm>
            <a:off x="9752916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B118B0D-A6FC-44CF-8F47-E55AEAFDB16A}"/>
              </a:ext>
            </a:extLst>
          </p:cNvPr>
          <p:cNvSpPr/>
          <p:nvPr/>
        </p:nvSpPr>
        <p:spPr>
          <a:xfrm>
            <a:off x="10667197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5" name="Рисунок 4" descr="Изображение выглядит как игрушка, смотрит, день рождения, т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3E9FCAF-1E2B-4013-BEA3-4C253B2A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01" y="1479286"/>
            <a:ext cx="6729047" cy="392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76470C-7B16-4ECC-AE33-11DF6391A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20646" y="2930907"/>
            <a:ext cx="683987" cy="7022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477876" y="374015"/>
            <a:ext cx="9729275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b="1" cap="all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Главный</a:t>
            </a:r>
            <a:r>
              <a:rPr lang="ru-RU" b="1" cap="all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 </a:t>
            </a:r>
            <a:r>
              <a:rPr lang="ru-RU" b="1" cap="all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государственный налоговый инспектор </a:t>
            </a:r>
            <a:r>
              <a:rPr lang="ru-RU" b="1" cap="all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отдела анализа и планирования налоговых проверок УФНС России по Ханты-Мансийскому автономному округу – Югре </a:t>
            </a:r>
          </a:p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М.В. Павлов</a:t>
            </a:r>
            <a:endParaRPr lang="ru-RU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0" y="-26590"/>
            <a:ext cx="12190413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3123291" y="-9224"/>
            <a:ext cx="909259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977341" y="0"/>
            <a:ext cx="9213072" cy="75694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cap="all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Алгоритм проведения рабочих встреч с налогоплательщиком</a:t>
            </a:r>
            <a:endParaRPr lang="ru-RU" sz="1800" b="1" cap="all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8" name="Прямая соединительная линия 327"/>
          <p:cNvCxnSpPr>
            <a:endCxn id="39" idx="1"/>
          </p:cNvCxnSpPr>
          <p:nvPr/>
        </p:nvCxnSpPr>
        <p:spPr>
          <a:xfrm flipV="1">
            <a:off x="766614" y="3500274"/>
            <a:ext cx="1147251" cy="1528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63" name="Группа 262"/>
          <p:cNvGrpSpPr/>
          <p:nvPr/>
        </p:nvGrpSpPr>
        <p:grpSpPr>
          <a:xfrm>
            <a:off x="582114" y="837506"/>
            <a:ext cx="11561764" cy="5878537"/>
            <a:chOff x="384421" y="837506"/>
            <a:chExt cx="11561764" cy="5878537"/>
          </a:xfrm>
          <a:solidFill>
            <a:schemeClr val="bg1"/>
          </a:solidFill>
        </p:grpSpPr>
        <p:sp>
          <p:nvSpPr>
            <p:cNvPr id="4" name="Блок-схема: решение 3"/>
            <p:cNvSpPr/>
            <p:nvPr/>
          </p:nvSpPr>
          <p:spPr>
            <a:xfrm>
              <a:off x="1216993" y="3943964"/>
              <a:ext cx="4667783" cy="1121006"/>
            </a:xfrm>
            <a:prstGeom prst="flowChartDecision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Блок-схема: знак завершения 8"/>
            <p:cNvSpPr/>
            <p:nvPr/>
          </p:nvSpPr>
          <p:spPr>
            <a:xfrm>
              <a:off x="384421" y="837506"/>
              <a:ext cx="5721260" cy="773094"/>
            </a:xfrm>
            <a:prstGeom prst="flowChartTerminator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Риск </a:t>
              </a:r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сформирован информационной системой </a:t>
              </a:r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ФНС </a:t>
              </a:r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России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Блок-схема: знак завершения 43"/>
            <p:cNvSpPr/>
            <p:nvPr/>
          </p:nvSpPr>
          <p:spPr>
            <a:xfrm>
              <a:off x="3793572" y="6022080"/>
              <a:ext cx="4624219" cy="693963"/>
            </a:xfrm>
            <a:prstGeom prst="flowChartTerminator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Налоговый риск урегулирован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>
              <a:stCxn id="9" idx="3"/>
              <a:endCxn id="42" idx="1"/>
            </p:cNvCxnSpPr>
            <p:nvPr/>
          </p:nvCxnSpPr>
          <p:spPr>
            <a:xfrm flipV="1">
              <a:off x="6105681" y="1211780"/>
              <a:ext cx="727936" cy="12273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9065865" y="1454224"/>
              <a:ext cx="0" cy="312752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521249" y="3645818"/>
              <a:ext cx="0" cy="302876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Прямая соединительная линия 89"/>
            <p:cNvCxnSpPr>
              <a:endCxn id="47" idx="0"/>
            </p:cNvCxnSpPr>
            <p:nvPr/>
          </p:nvCxnSpPr>
          <p:spPr>
            <a:xfrm flipH="1">
              <a:off x="9104053" y="2364587"/>
              <a:ext cx="5814" cy="552041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14" name="Группа 113"/>
            <p:cNvGrpSpPr/>
            <p:nvPr/>
          </p:nvGrpSpPr>
          <p:grpSpPr>
            <a:xfrm>
              <a:off x="5583295" y="2706293"/>
              <a:ext cx="1061012" cy="915572"/>
              <a:chOff x="5583295" y="2706293"/>
              <a:chExt cx="1061012" cy="915572"/>
            </a:xfrm>
            <a:grpFill/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 flipH="1">
                <a:off x="5583295" y="2707486"/>
                <a:ext cx="442641" cy="0"/>
              </a:xfrm>
              <a:prstGeom prst="line">
                <a:avLst/>
              </a:prstGeom>
              <a:grpFill/>
              <a:ln w="5715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Прямая соединительная линия 94"/>
              <p:cNvCxnSpPr>
                <a:stCxn id="47" idx="1"/>
              </p:cNvCxnSpPr>
              <p:nvPr/>
            </p:nvCxnSpPr>
            <p:spPr>
              <a:xfrm flipH="1">
                <a:off x="5981595" y="3598733"/>
                <a:ext cx="662712" cy="0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5997692" y="2706293"/>
                <a:ext cx="0" cy="915572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4" name="TextBox 123"/>
            <p:cNvSpPr txBox="1"/>
            <p:nvPr/>
          </p:nvSpPr>
          <p:spPr>
            <a:xfrm>
              <a:off x="6113537" y="3173700"/>
              <a:ext cx="666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atin typeface="Arial Narrow" panose="020B0606020202030204" pitchFamily="34" charset="0"/>
                  <a:cs typeface="Arial" panose="020B0604020202020204" pitchFamily="34" charset="0"/>
                </a:rPr>
                <a:t>Нет</a:t>
              </a:r>
              <a:endParaRPr lang="ru-RU" b="1" cap="all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1279782" y="3141762"/>
              <a:ext cx="666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atin typeface="Arial Narrow" panose="020B0606020202030204" pitchFamily="34" charset="0"/>
                  <a:cs typeface="Arial" panose="020B0604020202020204" pitchFamily="34" charset="0"/>
                </a:rPr>
                <a:t>Да</a:t>
              </a:r>
              <a:endParaRPr lang="ru-RU" b="1" cap="all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3" name="Группа 142"/>
            <p:cNvGrpSpPr/>
            <p:nvPr/>
          </p:nvGrpSpPr>
          <p:grpSpPr>
            <a:xfrm>
              <a:off x="11233559" y="3598731"/>
              <a:ext cx="521370" cy="1947008"/>
              <a:chOff x="11233559" y="3800506"/>
              <a:chExt cx="521370" cy="1751032"/>
            </a:xfrm>
            <a:grpFill/>
          </p:grpSpPr>
          <p:cxnSp>
            <p:nvCxnSpPr>
              <p:cNvPr id="126" name="Прямая соединительная линия 125"/>
              <p:cNvCxnSpPr>
                <a:stCxn id="47" idx="3"/>
              </p:cNvCxnSpPr>
              <p:nvPr/>
            </p:nvCxnSpPr>
            <p:spPr>
              <a:xfrm flipV="1">
                <a:off x="11563798" y="3800506"/>
                <a:ext cx="191131" cy="2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11753020" y="3800506"/>
                <a:ext cx="2" cy="1751032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7" name="Прямая соединительная линия 136"/>
              <p:cNvCxnSpPr>
                <a:stCxn id="48" idx="3"/>
              </p:cNvCxnSpPr>
              <p:nvPr/>
            </p:nvCxnSpPr>
            <p:spPr>
              <a:xfrm flipV="1">
                <a:off x="11233559" y="5526614"/>
                <a:ext cx="496602" cy="8732"/>
              </a:xfrm>
              <a:prstGeom prst="line">
                <a:avLst/>
              </a:prstGeom>
              <a:grpFill/>
              <a:ln w="57150"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5681489" y="4077866"/>
              <a:ext cx="666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atin typeface="Arial Narrow" panose="020B0606020202030204" pitchFamily="34" charset="0"/>
                  <a:cs typeface="Arial" panose="020B0604020202020204" pitchFamily="34" charset="0"/>
                </a:rPr>
                <a:t>Да</a:t>
              </a:r>
              <a:endParaRPr lang="ru-RU" b="1" cap="all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2" name="Группа 151"/>
            <p:cNvGrpSpPr/>
            <p:nvPr/>
          </p:nvGrpSpPr>
          <p:grpSpPr>
            <a:xfrm>
              <a:off x="5884776" y="4477974"/>
              <a:ext cx="300769" cy="1067763"/>
              <a:chOff x="11314433" y="4264713"/>
              <a:chExt cx="300769" cy="960288"/>
            </a:xfrm>
            <a:grpFill/>
          </p:grpSpPr>
          <p:cxnSp>
            <p:nvCxnSpPr>
              <p:cNvPr id="153" name="Прямая соединительная линия 152"/>
              <p:cNvCxnSpPr>
                <a:stCxn id="4" idx="3"/>
              </p:cNvCxnSpPr>
              <p:nvPr/>
            </p:nvCxnSpPr>
            <p:spPr>
              <a:xfrm>
                <a:off x="11314433" y="4288539"/>
                <a:ext cx="300769" cy="0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11615202" y="4264713"/>
                <a:ext cx="0" cy="960288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60" name="Прямая соединительная линия 159"/>
            <p:cNvCxnSpPr>
              <a:stCxn id="48" idx="1"/>
            </p:cNvCxnSpPr>
            <p:nvPr/>
          </p:nvCxnSpPr>
          <p:spPr>
            <a:xfrm flipH="1" flipV="1">
              <a:off x="6185545" y="5522880"/>
              <a:ext cx="432048" cy="4855"/>
            </a:xfrm>
            <a:prstGeom prst="line">
              <a:avLst/>
            </a:prstGeom>
            <a:grpFill/>
            <a:ln w="5715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" name="Блок-схема: процесс 47"/>
            <p:cNvSpPr/>
            <p:nvPr/>
          </p:nvSpPr>
          <p:spPr>
            <a:xfrm>
              <a:off x="6617593" y="5222791"/>
              <a:ext cx="4615966" cy="609887"/>
            </a:xfrm>
            <a:prstGeom prst="flowChartProcess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Уточненная налоговая декларация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84945" y="4077866"/>
              <a:ext cx="666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 cap="all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2000" dirty="0"/>
                <a:t>Нет</a:t>
              </a:r>
              <a:endParaRPr lang="ru-RU" dirty="0"/>
            </a:p>
          </p:txBody>
        </p:sp>
        <p:cxnSp>
          <p:nvCxnSpPr>
            <p:cNvPr id="193" name="Прямая соединительная линия 192"/>
            <p:cNvCxnSpPr>
              <a:endCxn id="4" idx="1"/>
            </p:cNvCxnSpPr>
            <p:nvPr/>
          </p:nvCxnSpPr>
          <p:spPr>
            <a:xfrm>
              <a:off x="783245" y="4504465"/>
              <a:ext cx="433748" cy="2"/>
            </a:xfrm>
            <a:prstGeom prst="line">
              <a:avLst/>
            </a:prstGeom>
            <a:grp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>
            <a:xfrm flipH="1">
              <a:off x="783245" y="4477976"/>
              <a:ext cx="1700" cy="1098748"/>
            </a:xfrm>
            <a:prstGeom prst="line">
              <a:avLst/>
            </a:prstGeom>
            <a:grp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6" name="Прямая соединительная линия 195"/>
            <p:cNvCxnSpPr>
              <a:endCxn id="10" idx="1"/>
            </p:cNvCxnSpPr>
            <p:nvPr/>
          </p:nvCxnSpPr>
          <p:spPr>
            <a:xfrm>
              <a:off x="555231" y="5590033"/>
              <a:ext cx="661762" cy="1"/>
            </a:xfrm>
            <a:prstGeom prst="line">
              <a:avLst/>
            </a:prstGeom>
            <a:grpFill/>
            <a:ln w="571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01" name="Группа 200"/>
            <p:cNvGrpSpPr/>
            <p:nvPr/>
          </p:nvGrpSpPr>
          <p:grpSpPr>
            <a:xfrm rot="16200000">
              <a:off x="3232433" y="5836459"/>
              <a:ext cx="543590" cy="578686"/>
              <a:chOff x="3394473" y="2399032"/>
              <a:chExt cx="693584" cy="321091"/>
            </a:xfrm>
            <a:grpFill/>
          </p:grpSpPr>
          <p:cxnSp>
            <p:nvCxnSpPr>
              <p:cNvPr id="202" name="Прямая соединительная линия 201"/>
              <p:cNvCxnSpPr/>
              <p:nvPr/>
            </p:nvCxnSpPr>
            <p:spPr>
              <a:xfrm rot="5400000" flipH="1">
                <a:off x="3741264" y="2052241"/>
                <a:ext cx="1" cy="693584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rot="5400000" flipH="1" flipV="1">
                <a:off x="3270337" y="2559577"/>
                <a:ext cx="321091" cy="1"/>
              </a:xfrm>
              <a:prstGeom prst="line">
                <a:avLst/>
              </a:prstGeom>
              <a:grpFill/>
              <a:ln w="57150"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8" name="Группа 207"/>
            <p:cNvGrpSpPr/>
            <p:nvPr/>
          </p:nvGrpSpPr>
          <p:grpSpPr>
            <a:xfrm rot="10800000">
              <a:off x="8417794" y="5825475"/>
              <a:ext cx="515193" cy="543590"/>
              <a:chOff x="3449407" y="1936849"/>
              <a:chExt cx="245183" cy="438549"/>
            </a:xfrm>
            <a:grpFill/>
          </p:grpSpPr>
          <p:cxnSp>
            <p:nvCxnSpPr>
              <p:cNvPr id="209" name="Прямая соединительная линия 208"/>
              <p:cNvCxnSpPr>
                <a:stCxn id="44" idx="3"/>
              </p:cNvCxnSpPr>
              <p:nvPr/>
            </p:nvCxnSpPr>
            <p:spPr>
              <a:xfrm rot="10800000">
                <a:off x="3449407" y="1936849"/>
                <a:ext cx="245183" cy="2"/>
              </a:xfrm>
              <a:prstGeom prst="line">
                <a:avLst/>
              </a:prstGeom>
              <a:grpFill/>
              <a:ln w="57150"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0" name="Прямая соединительная линия 209"/>
              <p:cNvCxnSpPr/>
              <p:nvPr/>
            </p:nvCxnSpPr>
            <p:spPr>
              <a:xfrm flipV="1">
                <a:off x="3460372" y="1936852"/>
                <a:ext cx="0" cy="438546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" name="Блок-схема: процесс 9"/>
            <p:cNvSpPr/>
            <p:nvPr/>
          </p:nvSpPr>
          <p:spPr>
            <a:xfrm>
              <a:off x="1216993" y="5302002"/>
              <a:ext cx="4190379" cy="576064"/>
            </a:xfrm>
            <a:prstGeom prst="flowChartProcess">
              <a:avLst/>
            </a:prstGeom>
            <a:grp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Выездная налоговая проверка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Блок-схема: решение 46"/>
            <p:cNvSpPr/>
            <p:nvPr/>
          </p:nvSpPr>
          <p:spPr>
            <a:xfrm>
              <a:off x="6644307" y="2916628"/>
              <a:ext cx="4919491" cy="1364209"/>
            </a:xfrm>
            <a:prstGeom prst="flowChartDecision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Блок-схема: процесс 38"/>
            <p:cNvSpPr/>
            <p:nvPr/>
          </p:nvSpPr>
          <p:spPr>
            <a:xfrm>
              <a:off x="1716172" y="3272069"/>
              <a:ext cx="3659324" cy="456409"/>
            </a:xfrm>
            <a:prstGeom prst="flowChartProcess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Рабочая </a:t>
              </a:r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встреча</a:t>
              </a:r>
            </a:p>
          </p:txBody>
        </p:sp>
        <p:sp>
          <p:nvSpPr>
            <p:cNvPr id="42" name="Блок-схема: процесс 41"/>
            <p:cNvSpPr/>
            <p:nvPr/>
          </p:nvSpPr>
          <p:spPr>
            <a:xfrm>
              <a:off x="6833617" y="865974"/>
              <a:ext cx="4616558" cy="691612"/>
            </a:xfrm>
            <a:prstGeom prst="flowChartProcess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Определен </a:t>
              </a:r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выгодоприобретатель</a:t>
              </a:r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6485491" y="1766977"/>
              <a:ext cx="5316678" cy="726714"/>
            </a:xfrm>
            <a:prstGeom prst="flowChartProcess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Информационное письмо о налоговых рисках</a:t>
              </a:r>
              <a:endPara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Блок-схема: процесс 42"/>
            <p:cNvSpPr/>
            <p:nvPr/>
          </p:nvSpPr>
          <p:spPr>
            <a:xfrm>
              <a:off x="1536964" y="2368047"/>
              <a:ext cx="4017740" cy="678877"/>
            </a:xfrm>
            <a:prstGeom prst="flowChartProcess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Уведомление о вызове </a:t>
              </a:r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 </a:t>
              </a:r>
              <a:r>
                <a:rPr lang="ru-RU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налоговый </a:t>
              </a:r>
              <a:r>
                <a:rPr lang="ru-RU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орган</a:t>
              </a:r>
              <a:endPara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1" name="Прямая соединительная линия 330"/>
          <p:cNvCxnSpPr/>
          <p:nvPr/>
        </p:nvCxnSpPr>
        <p:spPr>
          <a:xfrm flipH="1">
            <a:off x="752924" y="2133650"/>
            <a:ext cx="13690" cy="3456384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8" name="TextBox 337"/>
          <p:cNvSpPr txBox="1"/>
          <p:nvPr/>
        </p:nvSpPr>
        <p:spPr>
          <a:xfrm rot="16200000">
            <a:off x="-1274015" y="3629350"/>
            <a:ext cx="345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Игнорирование</a:t>
            </a:r>
            <a:endParaRPr lang="ru-RU" sz="2000" b="1" cap="all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18942" y="3045732"/>
            <a:ext cx="0" cy="240046"/>
          </a:xfrm>
          <a:prstGeom prst="lin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8" name="TextBox 257"/>
          <p:cNvSpPr txBox="1"/>
          <p:nvPr/>
        </p:nvSpPr>
        <p:spPr>
          <a:xfrm>
            <a:off x="1761474" y="3966949"/>
            <a:ext cx="404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Согласие </a:t>
            </a:r>
            <a:endParaRPr lang="ru-RU" sz="2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доводами Инспекции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66175" y="3069754"/>
            <a:ext cx="404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Согласие </a:t>
            </a:r>
            <a:endParaRPr lang="ru-RU" sz="2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доводами Инспекции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Блок-схема: процесс 138"/>
          <p:cNvSpPr/>
          <p:nvPr/>
        </p:nvSpPr>
        <p:spPr>
          <a:xfrm>
            <a:off x="11904994" y="5500021"/>
            <a:ext cx="45719" cy="45719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766614" y="2133650"/>
            <a:ext cx="5904656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Прямая соединительная линия 119"/>
          <p:cNvCxnSpPr>
            <a:endCxn id="43" idx="1"/>
          </p:cNvCxnSpPr>
          <p:nvPr/>
        </p:nvCxnSpPr>
        <p:spPr>
          <a:xfrm>
            <a:off x="752924" y="2707486"/>
            <a:ext cx="981733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9"/>
            <a:ext cx="3116722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0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25875"/>
            <a:ext cx="2184992" cy="800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926056">
              <a:buClr>
                <a:srgbClr val="4F81BD"/>
              </a:buClr>
              <a:tabLst/>
            </a:pPr>
            <a:r>
              <a:rPr lang="ru-RU" sz="1300" kern="1200" cap="all" spc="0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Преимущества добровольного уточнения налоговых рисков</a:t>
            </a:r>
            <a:endParaRPr lang="ru-RU" sz="1300" kern="1200" cap="all" spc="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4" y="-21697"/>
            <a:ext cx="12196830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marL="266700" defTabSz="1219170">
              <a:buClr>
                <a:schemeClr val="accent1"/>
              </a:buClr>
              <a:tabLst>
                <a:tab pos="347337" algn="l"/>
              </a:tabLst>
            </a:pPr>
            <a:endParaRPr lang="ru-RU" b="1" kern="800" spc="-13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9"/>
            <a:ext cx="3116722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3142878" y="-25878"/>
            <a:ext cx="904753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142877" y="-17781"/>
            <a:ext cx="904753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ПРЕИМУЩЕСТВА САМОСТОЯТЕЛЬНОГО УТОЧНЕНИЯ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РИСКОВ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348" y="1924818"/>
            <a:ext cx="10288489" cy="388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r>
              <a:rPr lang="ru-RU" sz="2400" b="1" kern="800" cap="all" spc="-13" dirty="0" err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НеназначениЕ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выездной налоговой проверки по доведенным рискам</a:t>
            </a: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endParaRPr lang="ru-RU" sz="2400" b="1" kern="800" cap="all" spc="-13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r>
              <a:rPr lang="ru-RU" sz="2400" b="1" kern="800" cap="all" spc="-13" dirty="0" err="1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Непривлечение</a:t>
            </a: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 налоговой и 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уголовной ответственности по выявленным налоговым рискам.</a:t>
            </a: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endParaRPr lang="ru-RU" sz="2400" b="1" kern="800" cap="all" spc="-13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Нет штрафов –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только пени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endParaRPr lang="ru-RU" sz="2400" b="1" kern="800" cap="all" spc="-13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defTabSz="1219170">
              <a:lnSpc>
                <a:spcPct val="114000"/>
              </a:lnSpc>
              <a:buClr>
                <a:schemeClr val="accent1"/>
              </a:buClr>
              <a:tabLst>
                <a:tab pos="347337" algn="l"/>
              </a:tabLst>
            </a:pPr>
            <a:r>
              <a:rPr lang="ru-RU" sz="2400" b="1" kern="800" cap="all" spc="-13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Равные </a:t>
            </a:r>
            <a:r>
              <a:rPr lang="ru-RU" sz="2400" b="1" kern="800" cap="all" spc="-13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условия для участников бизнеса.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94605" y="5302002"/>
            <a:ext cx="454311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94604" y="4473910"/>
            <a:ext cx="454311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94606" y="3410986"/>
            <a:ext cx="454311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94607" y="2205658"/>
            <a:ext cx="454311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25875"/>
            <a:ext cx="2184992" cy="800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926056">
              <a:buClr>
                <a:srgbClr val="4F81BD"/>
              </a:buClr>
              <a:tabLst/>
            </a:pPr>
            <a:r>
              <a:rPr lang="ru-RU" sz="1300" kern="1200" cap="all" spc="0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Преимущества добровольного уточнения налоговых рисков</a:t>
            </a:r>
            <a:endParaRPr lang="ru-RU" sz="1300" kern="1200" cap="all" spc="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4" y="-21697"/>
            <a:ext cx="12196830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9"/>
            <a:ext cx="3091249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3142878" y="-25878"/>
            <a:ext cx="904753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142877" y="-17781"/>
            <a:ext cx="904753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СЕРВИС «КАК МЕНЯ ВИДИТ НАЛОГОВАЯ»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xmlns="" id="{9FD2C2E3-3873-4122-AD3B-40E284B76F02}"/>
              </a:ext>
            </a:extLst>
          </p:cNvPr>
          <p:cNvSpPr/>
          <p:nvPr/>
        </p:nvSpPr>
        <p:spPr>
          <a:xfrm>
            <a:off x="8785176" y="774725"/>
            <a:ext cx="3405239" cy="608486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12294" r="18139" b="5111"/>
          <a:stretch/>
        </p:blipFill>
        <p:spPr bwMode="auto">
          <a:xfrm>
            <a:off x="3830113" y="832327"/>
            <a:ext cx="8018987" cy="576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39022" y="2565698"/>
            <a:ext cx="1368152" cy="50405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  <a:endCxn id="9" idx="3"/>
          </p:cNvCxnSpPr>
          <p:nvPr/>
        </p:nvCxnSpPr>
        <p:spPr>
          <a:xfrm flipH="1" flipV="1">
            <a:off x="3430911" y="2285372"/>
            <a:ext cx="1008111" cy="532354"/>
          </a:xfrm>
          <a:prstGeom prst="line">
            <a:avLst/>
          </a:prstGeom>
          <a:noFill/>
          <a:ln w="5715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334565" y="1269554"/>
            <a:ext cx="3096346" cy="203163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Показатели своей хозяйственной деятельности для самоконтроля</a:t>
            </a:r>
            <a:endParaRPr lang="ru-RU" sz="2000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39222" y="2565698"/>
            <a:ext cx="1224135" cy="504056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7" name="Прямая соединительная линия 46"/>
          <p:cNvCxnSpPr>
            <a:stCxn id="46" idx="1"/>
            <a:endCxn id="48" idx="3"/>
          </p:cNvCxnSpPr>
          <p:nvPr/>
        </p:nvCxnSpPr>
        <p:spPr>
          <a:xfrm flipH="1">
            <a:off x="3430910" y="2817726"/>
            <a:ext cx="2808312" cy="2196244"/>
          </a:xfrm>
          <a:prstGeom prst="line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Блок-схема: альтернативный процесс 47"/>
          <p:cNvSpPr/>
          <p:nvPr/>
        </p:nvSpPr>
        <p:spPr>
          <a:xfrm>
            <a:off x="334565" y="4077866"/>
            <a:ext cx="3096345" cy="1872208"/>
          </a:xfrm>
          <a:prstGeom prst="flowChartAlternateProcess">
            <a:avLst/>
          </a:pr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solidFill>
                  <a:schemeClr val="tx1"/>
                </a:solidFill>
                <a:latin typeface="Arial Narrow" panose="020B0606020202030204" pitchFamily="34" charset="0"/>
              </a:rPr>
              <a:t>Показатели хозяйственной деятельности действующего или потенциального </a:t>
            </a:r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контрагента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25875"/>
            <a:ext cx="2184992" cy="800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926056">
              <a:buClr>
                <a:srgbClr val="4F81BD"/>
              </a:buClr>
              <a:tabLst/>
            </a:pPr>
            <a:r>
              <a:rPr lang="ru-RU" sz="1300" kern="1200" cap="all" spc="0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Преимущества добровольного уточнения налоговых рисков</a:t>
            </a:r>
            <a:endParaRPr lang="ru-RU" sz="1300" kern="1200" cap="all" spc="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4" y="-21697"/>
            <a:ext cx="12196830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9"/>
            <a:ext cx="3091249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3142878" y="-25878"/>
            <a:ext cx="904753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142877" y="-17781"/>
            <a:ext cx="904753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СЕРВИС «КАК МЕНЯ ВИДИТ НАЛОГОВАЯ»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xmlns="" id="{9FD2C2E3-3873-4122-AD3B-40E284B76F02}"/>
              </a:ext>
            </a:extLst>
          </p:cNvPr>
          <p:cNvSpPr/>
          <p:nvPr/>
        </p:nvSpPr>
        <p:spPr>
          <a:xfrm>
            <a:off x="8785176" y="774725"/>
            <a:ext cx="3405239" cy="608486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27988" y="1161042"/>
            <a:ext cx="9199866" cy="5312230"/>
            <a:chOff x="1702719" y="981522"/>
            <a:chExt cx="9199866" cy="531223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702719" y="981522"/>
              <a:ext cx="9199866" cy="5312230"/>
              <a:chOff x="1702719" y="981522"/>
              <a:chExt cx="9199866" cy="531223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86" t="23196" r="21348" b="14836"/>
              <a:stretch/>
            </p:blipFill>
            <p:spPr bwMode="auto">
              <a:xfrm>
                <a:off x="1702719" y="981522"/>
                <a:ext cx="9199866" cy="53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06" t="67057" r="36167" b="29720"/>
              <a:stretch/>
            </p:blipFill>
            <p:spPr bwMode="auto">
              <a:xfrm>
                <a:off x="6743278" y="4731841"/>
                <a:ext cx="994756" cy="49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6" t="67057" r="36167" b="29720"/>
            <a:stretch/>
          </p:blipFill>
          <p:spPr bwMode="auto">
            <a:xfrm>
              <a:off x="5375125" y="4869954"/>
              <a:ext cx="504057" cy="22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Блок-схема: альтернативный процесс 30"/>
          <p:cNvSpPr/>
          <p:nvPr/>
        </p:nvSpPr>
        <p:spPr>
          <a:xfrm>
            <a:off x="78903" y="2319332"/>
            <a:ext cx="2514206" cy="1574810"/>
          </a:xfrm>
          <a:prstGeom prst="flowChartAlternateProcess">
            <a:avLst/>
          </a:pr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ПАРТНЕРЫ, СОГЛАСИВШИЕСЯ НА ОБМЕН СВЕДЕНИЯМИ</a:t>
            </a:r>
            <a:endParaRPr lang="ru-RU" sz="2000" b="1" cap="al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Прямая соединительная линия 31"/>
          <p:cNvCxnSpPr>
            <a:endCxn id="31" idx="2"/>
          </p:cNvCxnSpPr>
          <p:nvPr/>
        </p:nvCxnSpPr>
        <p:spPr>
          <a:xfrm flipH="1" flipV="1">
            <a:off x="1336006" y="3894142"/>
            <a:ext cx="1806871" cy="1155332"/>
          </a:xfrm>
          <a:prstGeom prst="line">
            <a:avLst/>
          </a:prstGeom>
          <a:noFill/>
          <a:ln w="57150" cap="rnd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25875"/>
            <a:ext cx="2184992" cy="800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926056">
              <a:buClr>
                <a:srgbClr val="4F81BD"/>
              </a:buClr>
              <a:tabLst/>
            </a:pPr>
            <a:r>
              <a:rPr lang="ru-RU" sz="1300" kern="1200" cap="all" spc="0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Преимущества добровольного уточнения налоговых рисков</a:t>
            </a:r>
            <a:endParaRPr lang="ru-RU" sz="1300" kern="1200" cap="all" spc="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265833" y="-244482"/>
            <a:ext cx="6360640" cy="69548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521167" y="3196413"/>
            <a:ext cx="7013715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3200" b="1" cap="all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Благодарю за внимание!</a:t>
            </a:r>
            <a:endParaRPr lang="ru-RU" sz="3200" b="1" cap="all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80528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26123</TotalTime>
  <Words>179</Words>
  <Application>Microsoft Office PowerPoint</Application>
  <PresentationFormat>Произвольный</PresentationFormat>
  <Paragraphs>48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Павлов Максим Владимирович</cp:lastModifiedBy>
  <cp:revision>1878</cp:revision>
  <cp:lastPrinted>2023-04-13T06:17:15Z</cp:lastPrinted>
  <dcterms:modified xsi:type="dcterms:W3CDTF">2023-09-20T12:25:28Z</dcterms:modified>
</cp:coreProperties>
</file>