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autoCompressPictures="0">
  <p:sldMasterIdLst>
    <p:sldMasterId id="2147483680" r:id="rId1"/>
    <p:sldMasterId id="2147483897" r:id="rId2"/>
    <p:sldMasterId id="2147483924" r:id="rId3"/>
  </p:sldMasterIdLst>
  <p:notesMasterIdLst>
    <p:notesMasterId r:id="rId14"/>
  </p:notesMasterIdLst>
  <p:handoutMasterIdLst>
    <p:handoutMasterId r:id="rId15"/>
  </p:handoutMasterIdLst>
  <p:sldIdLst>
    <p:sldId id="1881" r:id="rId4"/>
    <p:sldId id="1883" r:id="rId5"/>
    <p:sldId id="1879" r:id="rId6"/>
    <p:sldId id="1877" r:id="rId7"/>
    <p:sldId id="1880" r:id="rId8"/>
    <p:sldId id="1885" r:id="rId9"/>
    <p:sldId id="1886" r:id="rId10"/>
    <p:sldId id="1887" r:id="rId11"/>
    <p:sldId id="1888" r:id="rId12"/>
    <p:sldId id="1884" r:id="rId13"/>
  </p:sldIdLst>
  <p:sldSz cx="12192000" cy="6858000"/>
  <p:notesSz cx="6718300" cy="9855200"/>
  <p:embeddedFontLst>
    <p:embeddedFont>
      <p:font typeface="Open Sans" panose="020B0604020202020204" charset="0"/>
      <p:regular r:id="rId16"/>
      <p:bold r:id="rId17"/>
      <p:italic r:id="rId18"/>
      <p:boldItalic r:id="rId19"/>
    </p:embeddedFont>
    <p:embeddedFont>
      <p:font typeface="Tw Cen MT Condensed" panose="020B0604020202020204" charset="0"/>
      <p:regular r:id="rId20"/>
      <p:bold r:id="rId21"/>
    </p:embeddedFont>
    <p:embeddedFont>
      <p:font typeface="Tw Cen MT" panose="020B0604020202020204" charset="0"/>
      <p:regular r:id="rId22"/>
      <p:bold r:id="rId23"/>
      <p:italic r:id="rId24"/>
      <p:boldItalic r:id="rId25"/>
    </p:embeddedFont>
    <p:embeddedFont>
      <p:font typeface="Open Sans Light" panose="020B0604020202020204" charset="0"/>
      <p:regular r:id="rId26"/>
      <p:bold r:id="rId27"/>
      <p:italic r:id="rId28"/>
      <p:boldItalic r:id="rId29"/>
    </p:embeddedFont>
    <p:embeddedFont>
      <p:font typeface="Wingdings 3" panose="05040102010807070707" pitchFamily="18" charset="2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libri Light" panose="020F0302020204030204" pitchFamily="34" charset="0"/>
      <p:regular r:id="rId35"/>
      <p:italic r:id="rId36"/>
    </p:embeddedFont>
    <p:embeddedFont>
      <p:font typeface="Roboto Condensed" panose="020B060402020202020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70" userDrawn="1">
          <p15:clr>
            <a:srgbClr val="A4A3A4"/>
          </p15:clr>
        </p15:guide>
        <p15:guide id="2" pos="3984" userDrawn="1">
          <p15:clr>
            <a:srgbClr val="A4A3A4"/>
          </p15:clr>
        </p15:guide>
        <p15:guide id="3" orient="horz" pos="1094" userDrawn="1">
          <p15:clr>
            <a:srgbClr val="A4A3A4"/>
          </p15:clr>
        </p15:guide>
        <p15:guide id="4" pos="59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4" userDrawn="1">
          <p15:clr>
            <a:srgbClr val="A4A3A4"/>
          </p15:clr>
        </p15:guide>
        <p15:guide id="2" pos="211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A2F0"/>
    <a:srgbClr val="F7F7F7"/>
    <a:srgbClr val="F2F2F2"/>
    <a:srgbClr val="CC3300"/>
    <a:srgbClr val="F1450F"/>
    <a:srgbClr val="D8403D"/>
    <a:srgbClr val="014A8F"/>
    <a:srgbClr val="D53233"/>
    <a:srgbClr val="A568D2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756DAB-4725-4322-98EA-91CD33E87E5E}" v="24" dt="2021-11-15T16:17:55.927"/>
    <p1510:client id="{7F7A0758-CACD-4EF9-9CBF-8ECDD3D524A3}" v="114" dt="2021-11-16T13:24:51.723"/>
    <p1510:client id="{A9745F80-773D-4B43-8124-39CEB30A5B5F}" v="359" dt="2021-11-16T07:26:07.0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357" autoAdjust="0"/>
  </p:normalViewPr>
  <p:slideViewPr>
    <p:cSldViewPr snapToObjects="1">
      <p:cViewPr>
        <p:scale>
          <a:sx n="100" d="100"/>
          <a:sy n="100" d="100"/>
        </p:scale>
        <p:origin x="-906" y="-378"/>
      </p:cViewPr>
      <p:guideLst>
        <p:guide orient="horz" pos="1570"/>
        <p:guide orient="horz" pos="1094"/>
        <p:guide pos="3984"/>
        <p:guide pos="59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04"/>
        <p:guide pos="211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font" Target="fonts/font24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font" Target="fonts/font25.fntdata"/><Relationship Id="rId45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1"/>
            <a:ext cx="2911263" cy="494471"/>
          </a:xfrm>
          <a:prstGeom prst="rect">
            <a:avLst/>
          </a:prstGeom>
        </p:spPr>
        <p:txBody>
          <a:bodyPr vert="horz" lIns="90592" tIns="45296" rIns="90592" bIns="4529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05484" y="1"/>
            <a:ext cx="2911263" cy="494471"/>
          </a:xfrm>
          <a:prstGeom prst="rect">
            <a:avLst/>
          </a:prstGeom>
        </p:spPr>
        <p:txBody>
          <a:bodyPr vert="horz" lIns="90592" tIns="45296" rIns="90592" bIns="4529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360730"/>
            <a:ext cx="2911263" cy="494470"/>
          </a:xfrm>
          <a:prstGeom prst="rect">
            <a:avLst/>
          </a:prstGeom>
        </p:spPr>
        <p:txBody>
          <a:bodyPr vert="horz" lIns="90592" tIns="45296" rIns="90592" bIns="4529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05484" y="9360730"/>
            <a:ext cx="2911263" cy="494470"/>
          </a:xfrm>
          <a:prstGeom prst="rect">
            <a:avLst/>
          </a:prstGeom>
        </p:spPr>
        <p:txBody>
          <a:bodyPr vert="horz" lIns="90592" tIns="45296" rIns="90592" bIns="4529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11263" cy="492760"/>
          </a:xfrm>
          <a:prstGeom prst="rect">
            <a:avLst/>
          </a:prstGeom>
        </p:spPr>
        <p:txBody>
          <a:bodyPr vert="horz" lIns="90592" tIns="45296" rIns="90592" bIns="452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5484" y="1"/>
            <a:ext cx="2911263" cy="492760"/>
          </a:xfrm>
          <a:prstGeom prst="rect">
            <a:avLst/>
          </a:prstGeom>
        </p:spPr>
        <p:txBody>
          <a:bodyPr vert="horz" lIns="90592" tIns="45296" rIns="90592" bIns="4529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200" y="739775"/>
            <a:ext cx="6565900" cy="3694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92" tIns="45296" rIns="90592" bIns="452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1830" y="4681221"/>
            <a:ext cx="5374640" cy="4434840"/>
          </a:xfrm>
          <a:prstGeom prst="rect">
            <a:avLst/>
          </a:prstGeom>
        </p:spPr>
        <p:txBody>
          <a:bodyPr vert="horz" lIns="90592" tIns="45296" rIns="90592" bIns="452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360730"/>
            <a:ext cx="2911263" cy="492760"/>
          </a:xfrm>
          <a:prstGeom prst="rect">
            <a:avLst/>
          </a:prstGeom>
        </p:spPr>
        <p:txBody>
          <a:bodyPr vert="horz" lIns="90592" tIns="45296" rIns="90592" bIns="452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5484" y="9360730"/>
            <a:ext cx="2911263" cy="492760"/>
          </a:xfrm>
          <a:prstGeom prst="rect">
            <a:avLst/>
          </a:prstGeom>
        </p:spPr>
        <p:txBody>
          <a:bodyPr vert="horz" lIns="90592" tIns="45296" rIns="90592" bIns="4529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xmlns="" id="{EC23726F-899C-4D2F-9B92-56857361E210}"/>
              </a:ext>
            </a:extLst>
          </p:cNvPr>
          <p:cNvSpPr/>
          <p:nvPr userDrawn="1"/>
        </p:nvSpPr>
        <p:spPr>
          <a:xfrm>
            <a:off x="0" y="4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xmlns="" id="{EC23726F-899C-4D2F-9B92-56857361E210}"/>
              </a:ext>
            </a:extLst>
          </p:cNvPr>
          <p:cNvSpPr/>
          <p:nvPr userDrawn="1"/>
        </p:nvSpPr>
        <p:spPr>
          <a:xfrm>
            <a:off x="0" y="4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480D62E5-8451-4208-9507-3E7AD0EF9C38}"/>
              </a:ext>
            </a:extLst>
          </p:cNvPr>
          <p:cNvGrpSpPr/>
          <p:nvPr userDrawn="1"/>
        </p:nvGrpSpPr>
        <p:grpSpPr>
          <a:xfrm>
            <a:off x="1487488" y="-2427"/>
            <a:ext cx="2161004" cy="6860427"/>
            <a:chOff x="-820264" y="-532023"/>
            <a:chExt cx="5361218" cy="792204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6D21352B-D194-4167-AC43-55EDB61FB584}"/>
                </a:ext>
              </a:extLst>
            </p:cNvPr>
            <p:cNvSpPr/>
            <p:nvPr/>
          </p:nvSpPr>
          <p:spPr>
            <a:xfrm flipH="1">
              <a:off x="-807564" y="-532023"/>
              <a:ext cx="5348518" cy="7922045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09921CD0-BD92-4763-A017-8E467E29CA1C}"/>
                </a:ext>
              </a:extLst>
            </p:cNvPr>
            <p:cNvSpPr/>
            <p:nvPr/>
          </p:nvSpPr>
          <p:spPr>
            <a:xfrm flipH="1">
              <a:off x="-807564" y="0"/>
              <a:ext cx="4675418" cy="6925072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255EE215-328A-4B19-91D8-1102247A49B2}"/>
                </a:ext>
              </a:extLst>
            </p:cNvPr>
            <p:cNvSpPr/>
            <p:nvPr/>
          </p:nvSpPr>
          <p:spPr>
            <a:xfrm flipH="1">
              <a:off x="-807564" y="447480"/>
              <a:ext cx="4025909" cy="596304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B10562A-A89A-44D4-8730-BF90E4F5D9FA}"/>
                </a:ext>
              </a:extLst>
            </p:cNvPr>
            <p:cNvSpPr/>
            <p:nvPr/>
          </p:nvSpPr>
          <p:spPr>
            <a:xfrm flipH="1">
              <a:off x="-820263" y="959216"/>
              <a:ext cx="3334917" cy="493956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E46C9DE9-F272-46F4-8FB3-9A1460DDCE56}"/>
                </a:ext>
              </a:extLst>
            </p:cNvPr>
            <p:cNvSpPr/>
            <p:nvPr/>
          </p:nvSpPr>
          <p:spPr>
            <a:xfrm flipH="1">
              <a:off x="-820264" y="1574800"/>
              <a:ext cx="2670759" cy="370840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831A4862-7841-444C-B8FE-12132533B7D3}"/>
                </a:ext>
              </a:extLst>
            </p:cNvPr>
            <p:cNvSpPr/>
            <p:nvPr/>
          </p:nvSpPr>
          <p:spPr>
            <a:xfrm flipH="1">
              <a:off x="-817340" y="2105856"/>
              <a:ext cx="1905835" cy="264628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EB76714-25AE-4F90-82FE-C6D55649B6A7}"/>
              </a:ext>
            </a:extLst>
          </p:cNvPr>
          <p:cNvSpPr/>
          <p:nvPr userDrawn="1"/>
        </p:nvSpPr>
        <p:spPr>
          <a:xfrm>
            <a:off x="1953948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2614859-339D-4BB3-B9E4-6ED077413C82}"/>
              </a:ext>
            </a:extLst>
          </p:cNvPr>
          <p:cNvSpPr/>
          <p:nvPr userDrawn="1"/>
        </p:nvSpPr>
        <p:spPr>
          <a:xfrm>
            <a:off x="4513461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D01B58B-127A-4CDA-81CA-6317764101C0}"/>
              </a:ext>
            </a:extLst>
          </p:cNvPr>
          <p:cNvSpPr/>
          <p:nvPr userDrawn="1"/>
        </p:nvSpPr>
        <p:spPr>
          <a:xfrm>
            <a:off x="7072973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57ABB3D-5F2D-4CF0-8252-5BCFC881B854}"/>
              </a:ext>
            </a:extLst>
          </p:cNvPr>
          <p:cNvSpPr/>
          <p:nvPr userDrawn="1"/>
        </p:nvSpPr>
        <p:spPr>
          <a:xfrm>
            <a:off x="9632486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09BCE51-0B37-4543-B23A-1DF5A903BFBF}"/>
              </a:ext>
            </a:extLst>
          </p:cNvPr>
          <p:cNvSpPr/>
          <p:nvPr userDrawn="1"/>
        </p:nvSpPr>
        <p:spPr>
          <a:xfrm>
            <a:off x="1953947" y="0"/>
            <a:ext cx="2559513" cy="11442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B5CA600-1400-4437-8008-DDB6600517A8}"/>
              </a:ext>
            </a:extLst>
          </p:cNvPr>
          <p:cNvSpPr/>
          <p:nvPr userDrawn="1"/>
        </p:nvSpPr>
        <p:spPr>
          <a:xfrm>
            <a:off x="4513460" y="0"/>
            <a:ext cx="2559513" cy="114420"/>
          </a:xfrm>
          <a:prstGeom prst="rect">
            <a:avLst/>
          </a:prstGeom>
          <a:solidFill>
            <a:srgbClr val="F145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130F2A8-B2E2-461A-A7FE-66AC6B2C7DFA}"/>
              </a:ext>
            </a:extLst>
          </p:cNvPr>
          <p:cNvSpPr/>
          <p:nvPr userDrawn="1"/>
        </p:nvSpPr>
        <p:spPr>
          <a:xfrm>
            <a:off x="7072974" y="0"/>
            <a:ext cx="2559513" cy="11442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0136780-EA76-48E7-B2A0-5A002C02DF72}"/>
              </a:ext>
            </a:extLst>
          </p:cNvPr>
          <p:cNvSpPr/>
          <p:nvPr userDrawn="1"/>
        </p:nvSpPr>
        <p:spPr>
          <a:xfrm>
            <a:off x="9632487" y="0"/>
            <a:ext cx="2559513" cy="11442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4AC76C0-73B8-4046-8402-D29569F8535A}"/>
              </a:ext>
            </a:extLst>
          </p:cNvPr>
          <p:cNvSpPr txBox="1"/>
          <p:nvPr userDrawn="1"/>
        </p:nvSpPr>
        <p:spPr>
          <a:xfrm>
            <a:off x="2423592" y="415072"/>
            <a:ext cx="188457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ЦЕЛЬ ПРОЕКТА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7791FAE-D2BE-49B1-9590-6ADA1931869D}"/>
              </a:ext>
            </a:extLst>
          </p:cNvPr>
          <p:cNvSpPr txBox="1"/>
          <p:nvPr userDrawn="1"/>
        </p:nvSpPr>
        <p:spPr>
          <a:xfrm>
            <a:off x="4702569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СУЩЕСТВУЮЩАЯ СИТУАЦИЯ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E2D0D05-F5EC-4D99-917E-208301583958}"/>
              </a:ext>
            </a:extLst>
          </p:cNvPr>
          <p:cNvSpPr txBox="1"/>
          <p:nvPr userDrawn="1"/>
        </p:nvSpPr>
        <p:spPr>
          <a:xfrm>
            <a:off x="7262081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ПЛАН РЕАЛИЗАЦИИ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1F445B3-4A8A-4F96-BB0E-A1541283F662}"/>
              </a:ext>
            </a:extLst>
          </p:cNvPr>
          <p:cNvSpPr txBox="1"/>
          <p:nvPr userDrawn="1"/>
        </p:nvSpPr>
        <p:spPr>
          <a:xfrm>
            <a:off x="9821594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KPI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ПРОЕКТА</a:t>
            </a:r>
          </a:p>
        </p:txBody>
      </p:sp>
      <p:pic>
        <p:nvPicPr>
          <p:cNvPr id="16" name="Graphic 15" descr="Bullseye with solid fill">
            <a:extLst>
              <a:ext uri="{FF2B5EF4-FFF2-40B4-BE49-F238E27FC236}">
                <a16:creationId xmlns:a16="http://schemas.microsoft.com/office/drawing/2014/main" xmlns="" id="{77A8745F-41B0-46BB-BE44-D48E6AB61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4109833" y="160254"/>
            <a:ext cx="214997" cy="214997"/>
          </a:xfrm>
          <a:prstGeom prst="rect">
            <a:avLst/>
          </a:prstGeom>
        </p:spPr>
      </p:pic>
      <p:pic>
        <p:nvPicPr>
          <p:cNvPr id="17" name="Graphic 16" descr="Gantt Chart with solid fill">
            <a:extLst>
              <a:ext uri="{FF2B5EF4-FFF2-40B4-BE49-F238E27FC236}">
                <a16:creationId xmlns:a16="http://schemas.microsoft.com/office/drawing/2014/main" xmlns="" id="{D976933B-82FB-4213-9484-2BADEA6395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6668868" y="160254"/>
            <a:ext cx="214997" cy="214997"/>
          </a:xfrm>
          <a:prstGeom prst="rect">
            <a:avLst/>
          </a:prstGeom>
        </p:spPr>
      </p:pic>
      <p:pic>
        <p:nvPicPr>
          <p:cNvPr id="18" name="Graphic 17" descr="Badge Tick1 with solid fill">
            <a:extLst>
              <a:ext uri="{FF2B5EF4-FFF2-40B4-BE49-F238E27FC236}">
                <a16:creationId xmlns:a16="http://schemas.microsoft.com/office/drawing/2014/main" xmlns="" id="{3702024C-D654-4B27-BF8B-CD497DF4DCA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9202968" y="160254"/>
            <a:ext cx="214997" cy="214997"/>
          </a:xfrm>
          <a:prstGeom prst="rect">
            <a:avLst/>
          </a:prstGeom>
        </p:spPr>
      </p:pic>
      <p:pic>
        <p:nvPicPr>
          <p:cNvPr id="19" name="Graphic 18" descr="Bullseye with solid fill">
            <a:extLst>
              <a:ext uri="{FF2B5EF4-FFF2-40B4-BE49-F238E27FC236}">
                <a16:creationId xmlns:a16="http://schemas.microsoft.com/office/drawing/2014/main" xmlns="" id="{667A728E-50B8-4EC6-9F11-9F87342B8E5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11762480" y="160254"/>
            <a:ext cx="214997" cy="214997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278BA5FC-5599-4AF9-83ED-20988D677D5E}"/>
              </a:ext>
            </a:extLst>
          </p:cNvPr>
          <p:cNvSpPr/>
          <p:nvPr userDrawn="1"/>
        </p:nvSpPr>
        <p:spPr>
          <a:xfrm>
            <a:off x="4313436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A39D9F2-5472-4BC8-B2AC-1577E24B842B}"/>
              </a:ext>
            </a:extLst>
          </p:cNvPr>
          <p:cNvSpPr/>
          <p:nvPr userDrawn="1"/>
        </p:nvSpPr>
        <p:spPr>
          <a:xfrm>
            <a:off x="6872949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04BC910D-8563-4DC0-AA04-19234E296678}"/>
              </a:ext>
            </a:extLst>
          </p:cNvPr>
          <p:cNvSpPr/>
          <p:nvPr userDrawn="1"/>
        </p:nvSpPr>
        <p:spPr>
          <a:xfrm>
            <a:off x="9432461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9931CA9F-AF69-4773-AE48-483E901E0F31}"/>
              </a:ext>
            </a:extLst>
          </p:cNvPr>
          <p:cNvSpPr/>
          <p:nvPr userDrawn="1"/>
        </p:nvSpPr>
        <p:spPr>
          <a:xfrm>
            <a:off x="11991974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xmlns="" id="{BE0951C9-484F-4E9A-8471-00D15E074EEA}"/>
              </a:ext>
            </a:extLst>
          </p:cNvPr>
          <p:cNvSpPr txBox="1">
            <a:spLocks/>
          </p:cNvSpPr>
          <p:nvPr userDrawn="1"/>
        </p:nvSpPr>
        <p:spPr>
          <a:xfrm>
            <a:off x="11929138" y="6597352"/>
            <a:ext cx="262863" cy="26064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9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9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1" name="Graphic 30" descr="Badge Tick1 with solid fill">
            <a:extLst>
              <a:ext uri="{FF2B5EF4-FFF2-40B4-BE49-F238E27FC236}">
                <a16:creationId xmlns:a16="http://schemas.microsoft.com/office/drawing/2014/main" xmlns="" id="{DC6B931E-A0C8-41C2-A8C9-64A1B05898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8988655" y="160254"/>
            <a:ext cx="214997" cy="214997"/>
          </a:xfrm>
          <a:prstGeom prst="rect">
            <a:avLst/>
          </a:prstGeom>
        </p:spPr>
      </p:pic>
      <p:pic>
        <p:nvPicPr>
          <p:cNvPr id="32" name="Graphic 31" descr="Badge Tick1 with solid fill">
            <a:extLst>
              <a:ext uri="{FF2B5EF4-FFF2-40B4-BE49-F238E27FC236}">
                <a16:creationId xmlns:a16="http://schemas.microsoft.com/office/drawing/2014/main" xmlns="" id="{2D01B2CF-9438-41A8-A159-8FC50DAA2ED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8774343" y="160254"/>
            <a:ext cx="214997" cy="21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45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xmlns="" id="{EC23726F-899C-4D2F-9B92-56857361E210}"/>
              </a:ext>
            </a:extLst>
          </p:cNvPr>
          <p:cNvSpPr/>
          <p:nvPr userDrawn="1"/>
        </p:nvSpPr>
        <p:spPr>
          <a:xfrm>
            <a:off x="0" y="4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9090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F18550-DA75-40AD-838D-40238185E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9CB9F5E-02E3-4EB3-97B0-4E0F261BA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88707E-AE73-4641-B9CE-9C76867F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04D3AE9A-7544-474E-AC89-0623F667EFA7}" type="datetime1">
              <a:rPr lang="ru-RU" smtClean="0"/>
              <a:t>27.09.2023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46FBCE-69D8-4B3D-80D4-1B1B35A4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8F9E8F-D25E-4B3B-8496-DDA00493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948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B88341-41DE-46F7-B2A3-F727F4C9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3C52D5-DD68-4024-B8D1-B2E45792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BB6C82-4CFD-463E-9569-81FDE102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67016957-58FA-464C-BF4C-E16489EAF0C5}" type="datetime1">
              <a:rPr lang="ru-RU" smtClean="0"/>
              <a:t>27.09.2023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D81793-E879-43A1-A3AB-9DFD563A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6C25D8-8E5D-4AB9-9BC7-F7279FF5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515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E93D49-4D5E-49F6-B9A1-F2B237E6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174DB43-5EE4-493B-9F05-280B0EE1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F13AC3-8A23-4D25-9F4E-316DAB97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85A996EE-37A9-48BD-B37F-6C3DA9B2300E}" type="datetime1">
              <a:rPr lang="ru-RU" smtClean="0"/>
              <a:t>27.09.2023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95932B-EBD2-4187-887D-12323633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504640-42FF-4EDD-9620-D81EF932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246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47BEE1-9015-416F-8551-50EAAB8F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729130-AD31-43A6-888B-D6BD1B4BF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5A1B38C-304E-455B-961C-4288DDBB7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3182F9-CA48-471C-BBD2-0D9B82611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E9E325E-544F-4139-B9AC-BF104CA341C3}" type="datetime1">
              <a:rPr lang="ru-RU" smtClean="0"/>
              <a:t>27.09.2023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92C29EE-C475-46A2-B9F7-D29E73E8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803EDA-CCFC-4AFD-A8B1-3FB15F73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713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539A52-8089-483B-849E-BB8EC60B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7C671CA-780E-4653-8BE2-4DA884743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8418BE3-327F-4A92-BEF4-4B8F43D13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06C933A-6AEA-40A9-9DE2-D58D3E073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FB2DA71-C459-4CF7-8F01-C3ECB9E07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49826DA-93E4-4D7F-B570-566DB44B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0C6D979F-C26E-48FA-8C63-7D558CC81A5A}" type="datetime1">
              <a:rPr lang="ru-RU" smtClean="0"/>
              <a:t>27.09.2023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2BBBDF1-87AB-47D4-BAE1-FAC681FF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0A37D19-D7F7-45D7-A78B-D29BD040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976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6159C8-53FB-4337-9ACA-1A797A9A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5DAD014-94E3-414D-97C7-637FF024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72C1417-674B-4A89-B5A0-424008ED1714}" type="datetime1">
              <a:rPr lang="ru-RU" smtClean="0"/>
              <a:t>27.09.2023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EEE34FB-081D-42F5-9362-2088DD4A1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6B10B77-1486-40E2-8920-B83F8E8D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380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1C304B6-1191-486B-B62A-66A798B1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8FC9C691-A1C9-4705-BE3E-8E08BE36B4EA}" type="datetime1">
              <a:rPr lang="ru-RU" smtClean="0"/>
              <a:t>27.09.2023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D1773C8-F71C-47BF-BE44-32CD3309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218BA3A-8E56-453A-90BC-AC939B2D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978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78F41C-597D-4A67-B3C8-A87508A7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D3D920-C976-4BB0-8EF7-5ED1AD0D7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EA4A8D-D24E-4B18-B6F6-001DF6691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3AFD7C3-3010-4180-B277-3F29933E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C7B04E5E-0D63-49D9-80C3-F6F5BC41ACF1}" type="datetime1">
              <a:rPr lang="ru-RU" smtClean="0"/>
              <a:t>27.09.2023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BCED994-5AF3-469D-BD86-A8DE957F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5E2FD4C-53A7-41A7-B258-813652B4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787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0EA40A-4EF7-4746-BDDD-B10D9A3B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597341B-E8A7-4254-91ED-C5342B017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BFC824C-8913-4E9F-BAA2-15C360DCE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C978684-A31C-4D08-AED0-D586A307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FC434546-ECD2-4F87-A434-467EDBF31A68}" type="datetime1">
              <a:rPr lang="ru-RU" smtClean="0"/>
              <a:t>27.09.2023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20E5F0-30F0-498F-B4AA-3E21F6B2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88310F-1278-4ADC-800A-7609F5F9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631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8772FB-4FD3-4770-8CB8-57526CCF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C2E9DDE-DE45-4811-B62F-85CBC9C4E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A5EE89-5063-4A8A-9FE2-465658B5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5267D58-201D-4EE8-B26D-784C575F6B04}" type="datetime1">
              <a:rPr lang="ru-RU" smtClean="0"/>
              <a:t>27.09.2023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F4B979-3D45-4E35-A5BA-1C68565D3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9E3A14-4470-4CFA-ABE1-E6B374F1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19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555E9BE-16AA-4F4B-99B8-C92BFF8E4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B247810-2869-4648-8746-7D9F9AC7D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713DA9-0BE5-4A11-984B-FD89A3DBB4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3177480A-005C-4352-8594-D4318B8916B4}" type="datetime1">
              <a:rPr lang="ru-RU" smtClean="0"/>
              <a:t>27.09.2023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343CE4-4FFC-4CF7-9FFF-6357F5C2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9D47CF-1FE1-4966-9F56-974B92AA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605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703849"/>
      </p:ext>
    </p:extLst>
  </p:cSld>
  <p:clrMapOvr>
    <a:masterClrMapping/>
  </p:clrMapOvr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23381"/>
      </p:ext>
    </p:extLst>
  </p:cSld>
  <p:clrMapOvr>
    <a:masterClrMapping/>
  </p:clrMapOvr>
  <p:hf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615101"/>
      </p:ext>
    </p:extLst>
  </p:cSld>
  <p:clrMapOvr>
    <a:masterClrMapping/>
  </p:clrMapOvr>
  <p:hf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9/27/2023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06595"/>
      </p:ext>
    </p:extLst>
  </p:cSld>
  <p:clrMapOvr>
    <a:masterClrMapping/>
  </p:clrMapOvr>
  <p:hf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9/27/2023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723907"/>
      </p:ext>
    </p:extLst>
  </p:cSld>
  <p:clrMapOvr>
    <a:masterClrMapping/>
  </p:clrMapOvr>
  <p:hf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9/27/2023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223015"/>
      </p:ext>
    </p:extLst>
  </p:cSld>
  <p:clrMapOvr>
    <a:masterClrMapping/>
  </p:clrMapOvr>
  <p:hf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9/27/2023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243490"/>
      </p:ext>
    </p:extLst>
  </p:cSld>
  <p:clrMapOvr>
    <a:masterClrMapping/>
  </p:clrMapOvr>
  <p:hf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9/27/2023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88402"/>
      </p:ext>
    </p:extLst>
  </p:cSld>
  <p:clrMapOvr>
    <a:masterClrMapping/>
  </p:clrMapOvr>
  <p:hf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9/27/2023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74498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630077"/>
      </p:ext>
    </p:extLst>
  </p:cSld>
  <p:clrMapOvr>
    <a:masterClrMapping/>
  </p:clrMapOvr>
  <p:hf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35685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803374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4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4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911" r:id="rId13"/>
    <p:sldLayoutId id="2147483909" r:id="rId14"/>
    <p:sldLayoutId id="2147483752" r:id="rId15"/>
    <p:sldLayoutId id="2147483753" r:id="rId16"/>
    <p:sldLayoutId id="2147483754" r:id="rId17"/>
    <p:sldLayoutId id="2147483755" r:id="rId18"/>
    <p:sldLayoutId id="2147483774" r:id="rId19"/>
    <p:sldLayoutId id="2147483756" r:id="rId20"/>
    <p:sldLayoutId id="2147483775" r:id="rId21"/>
    <p:sldLayoutId id="2147483757" r:id="rId22"/>
    <p:sldLayoutId id="2147483776" r:id="rId23"/>
    <p:sldLayoutId id="2147483758" r:id="rId24"/>
    <p:sldLayoutId id="2147483777" r:id="rId25"/>
    <p:sldLayoutId id="2147483759" r:id="rId26"/>
    <p:sldLayoutId id="2147483778" r:id="rId27"/>
    <p:sldLayoutId id="2147483760" r:id="rId28"/>
    <p:sldLayoutId id="2147483779" r:id="rId29"/>
    <p:sldLayoutId id="2147483761" r:id="rId30"/>
    <p:sldLayoutId id="2147483780" r:id="rId31"/>
    <p:sldLayoutId id="2147483762" r:id="rId32"/>
    <p:sldLayoutId id="2147483781" r:id="rId33"/>
    <p:sldLayoutId id="2147483763" r:id="rId34"/>
    <p:sldLayoutId id="2147483782" r:id="rId35"/>
    <p:sldLayoutId id="2147483764" r:id="rId36"/>
    <p:sldLayoutId id="2147483783" r:id="rId37"/>
    <p:sldLayoutId id="2147483765" r:id="rId38"/>
    <p:sldLayoutId id="2147483784" r:id="rId39"/>
    <p:sldLayoutId id="2147483785" r:id="rId40"/>
    <p:sldLayoutId id="2147483766" r:id="rId41"/>
    <p:sldLayoutId id="2147483768" r:id="rId42"/>
    <p:sldLayoutId id="2147483786" r:id="rId43"/>
    <p:sldLayoutId id="2147483788" r:id="rId44"/>
    <p:sldLayoutId id="2147483769" r:id="rId45"/>
    <p:sldLayoutId id="2147483767" r:id="rId46"/>
    <p:sldLayoutId id="2147483787" r:id="rId47"/>
    <p:sldLayoutId id="2147483771" r:id="rId48"/>
    <p:sldLayoutId id="2147483773" r:id="rId49"/>
    <p:sldLayoutId id="2147483792" r:id="rId50"/>
    <p:sldLayoutId id="2147483793" r:id="rId51"/>
    <p:sldLayoutId id="2147483794" r:id="rId52"/>
    <p:sldLayoutId id="2147483795" r:id="rId53"/>
    <p:sldLayoutId id="2147483796" r:id="rId54"/>
    <p:sldLayoutId id="2147483797" r:id="rId55"/>
    <p:sldLayoutId id="2147483798" r:id="rId56"/>
    <p:sldLayoutId id="2147483842" r:id="rId57"/>
    <p:sldLayoutId id="2147483841" r:id="rId58"/>
    <p:sldLayoutId id="2147483843" r:id="rId59"/>
  </p:sldLayoutIdLst>
  <p:hf hdr="0" ftr="0" dt="0"/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CAAD7B6-3335-4DA9-B213-2BB9410C5445}"/>
              </a:ext>
            </a:extLst>
          </p:cNvPr>
          <p:cNvSpPr/>
          <p:nvPr userDrawn="1"/>
        </p:nvSpPr>
        <p:spPr>
          <a:xfrm>
            <a:off x="0" y="1268760"/>
            <a:ext cx="12192000" cy="5589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xmlns="" id="{12ACD30A-C3C8-4A3D-A3C1-82E334A2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0B9608F9-AD2C-4B46-A8A2-61126E257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592800"/>
            <a:ext cx="10363200" cy="42539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59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644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14.sv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3.jpg"/><Relationship Id="rId7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20.jpg"/><Relationship Id="rId5" Type="http://schemas.openxmlformats.org/officeDocument/2006/relationships/image" Target="../media/image14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22.png"/><Relationship Id="rId5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23.png"/><Relationship Id="rId5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24.jpeg"/><Relationship Id="rId5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27.png"/><Relationship Id="rId5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7BFCD55-E873-A676-9DF3-80CD8F5B52D9}"/>
              </a:ext>
            </a:extLst>
          </p:cNvPr>
          <p:cNvSpPr txBox="1"/>
          <p:nvPr/>
        </p:nvSpPr>
        <p:spPr>
          <a:xfrm>
            <a:off x="299356" y="1155560"/>
            <a:ext cx="1105322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</a:t>
            </a:r>
            <a:r>
              <a:rPr lang="ru-RU" sz="1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</a:t>
            </a:r>
            <a:endParaRPr lang="ru-RU" sz="190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EAED582-8F14-905D-46C3-3753DA8F5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869329" y="45184"/>
            <a:ext cx="1295089" cy="112355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034C396-4193-A454-5D04-4F5704B79CFA}"/>
              </a:ext>
            </a:extLst>
          </p:cNvPr>
          <p:cNvSpPr txBox="1"/>
          <p:nvPr/>
        </p:nvSpPr>
        <p:spPr>
          <a:xfrm>
            <a:off x="731404" y="2235158"/>
            <a:ext cx="9829092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Регистрация и применение контрольно-кассовой техники.</a:t>
            </a:r>
            <a:endParaRPr lang="en-US" sz="3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Пидлисный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Ярослав Иванович</a:t>
            </a:r>
          </a:p>
        </p:txBody>
      </p:sp>
    </p:spTree>
    <p:extLst>
      <p:ext uri="{BB962C8B-B14F-4D97-AF65-F5344CB8AC3E}">
        <p14:creationId xmlns:p14="http://schemas.microsoft.com/office/powerpoint/2010/main" val="132154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2EDD9F-4964-D20C-7ECC-B937AE583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560496" y="188640"/>
            <a:ext cx="1438275" cy="1247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F30D662-2C76-9B88-560C-05CC9EC58111}"/>
              </a:ext>
            </a:extLst>
          </p:cNvPr>
          <p:cNvSpPr txBox="1"/>
          <p:nvPr/>
        </p:nvSpPr>
        <p:spPr>
          <a:xfrm>
            <a:off x="83332" y="2869776"/>
            <a:ext cx="11629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ctr"/>
            <a:r>
              <a:rPr lang="ru-RU" sz="4000" dirty="0" smtClean="0"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Благодарю Вас за внимание!</a:t>
            </a:r>
            <a:endParaRPr lang="ru-RU" sz="4000" dirty="0"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332" y="4725144"/>
            <a:ext cx="107291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Телефоны для связи: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(3467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37-89-01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об. 14-62: Алексеев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Алексей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Валентинович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об. 14-64: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Пидлисный Ярослав Иванович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6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A00E94D-59FC-EEA9-2E9C-CA98D4F25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010263" y="3068960"/>
            <a:ext cx="3506609" cy="265135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2B14DB2-E227-A7A0-1D4E-F9C99A3BC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379" y="2996952"/>
            <a:ext cx="3321249" cy="28443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1CCA618-0319-979A-BA20-EE7D629CA3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9490" y="3068960"/>
            <a:ext cx="5075350" cy="315813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72519" y="253573"/>
            <a:ext cx="93250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СФЕРА И ПРАВИЛА ПРИМЕНЕНИЯ </a:t>
            </a:r>
          </a:p>
          <a:p>
            <a:pPr algn="ctr"/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КОНТРОЛЬНО-КАССОВОЙ ТЕХНИКИ</a:t>
            </a:r>
            <a:endParaRPr lang="ru-RU" b="1" cap="all" dirty="0"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7BFCD55-E873-A676-9DF3-80CD8F5B52D9}"/>
              </a:ext>
            </a:extLst>
          </p:cNvPr>
          <p:cNvSpPr txBox="1"/>
          <p:nvPr/>
        </p:nvSpPr>
        <p:spPr>
          <a:xfrm>
            <a:off x="315355" y="1340768"/>
            <a:ext cx="110532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</a:t>
            </a:r>
            <a:r>
              <a:rPr lang="ru-RU" sz="1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Согласно Федеральному закону от 22.05.2003 № 54-ФЗ (ред. От 06.03.2022) «О применении </a:t>
            </a:r>
            <a:r>
              <a:rPr lang="ru-RU" sz="19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ККТ </a:t>
            </a:r>
            <a:r>
              <a:rPr lang="ru-RU" sz="1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 осуществлении расчетов в Российской Федерации», </a:t>
            </a:r>
            <a:r>
              <a:rPr lang="ru-RU" sz="19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ККТ, </a:t>
            </a:r>
            <a:r>
              <a:rPr lang="ru-RU" sz="1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включенная в реестр </a:t>
            </a:r>
            <a:r>
              <a:rPr lang="ru-RU" sz="19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ККТ, </a:t>
            </a:r>
            <a:r>
              <a:rPr lang="ru-RU" sz="1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применяется на территории Российской Федерации в обязательном порядке всеми организациями и индивидуальными предпринимателями при осуществлении ими </a:t>
            </a:r>
            <a:r>
              <a:rPr lang="ru-RU" sz="1900" dirty="0">
                <a:latin typeface="Times New Roman" panose="02020603050405020304" pitchFamily="18" charset="0"/>
              </a:rPr>
              <a:t>расчетов</a:t>
            </a:r>
            <a:r>
              <a:rPr lang="ru-RU" sz="1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за исключением случаев, установленных настоящим Федеральным законом.</a:t>
            </a:r>
          </a:p>
          <a:p>
            <a:pPr algn="just"/>
            <a:r>
              <a:rPr lang="ru-RU" sz="1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  </a:t>
            </a:r>
            <a:endParaRPr lang="ru-RU" sz="190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EAED582-8F14-905D-46C3-3753DA8F52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869329" y="45184"/>
            <a:ext cx="1295089" cy="112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26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1464" y="324563"/>
            <a:ext cx="93250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Кто освобожден </a:t>
            </a:r>
          </a:p>
          <a:p>
            <a:pPr algn="ctr"/>
            <a:r>
              <a:rPr lang="ru-RU" b="1" cap="all" dirty="0"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от применения ККТ </a:t>
            </a:r>
          </a:p>
          <a:p>
            <a:pPr algn="ctr"/>
            <a:r>
              <a:rPr lang="ru-RU" b="1" cap="all" dirty="0"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на сегодняшний день?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73" y="2824543"/>
            <a:ext cx="2352226" cy="28211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088" y="3101039"/>
            <a:ext cx="1864671" cy="22413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6319" y="1665542"/>
            <a:ext cx="31323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специфики своей деятельности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57DE2C9-C0BA-6CAC-7684-192B6A89511E}"/>
              </a:ext>
            </a:extLst>
          </p:cNvPr>
          <p:cNvSpPr txBox="1"/>
          <p:nvPr/>
        </p:nvSpPr>
        <p:spPr>
          <a:xfrm>
            <a:off x="4367641" y="1755828"/>
            <a:ext cx="3309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Налогоплательщики применяющие ПСН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4BE17A5-798A-9EB6-A284-86E5CE2C46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1193" y="2716779"/>
            <a:ext cx="2323680" cy="28211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753FB6C3-5E28-DC08-FDE0-9CAB019E6C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6897" y="2716779"/>
            <a:ext cx="1961101" cy="224139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200B97C-140B-2E8A-0FE7-D886FA58A103}"/>
              </a:ext>
            </a:extLst>
          </p:cNvPr>
          <p:cNvSpPr txBox="1"/>
          <p:nvPr/>
        </p:nvSpPr>
        <p:spPr>
          <a:xfrm>
            <a:off x="8252758" y="1889656"/>
            <a:ext cx="3132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Самозанятые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A29649A5-6D07-8FE8-F02F-256F6DB124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7954" y="2716085"/>
            <a:ext cx="4954046" cy="281836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2B51448B-027B-0F5D-78BE-AC3367FBF9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560496" y="188640"/>
            <a:ext cx="143827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06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net\Desktop\vector-town-painting-colored-classical-decor-eps-a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3992462"/>
            <a:ext cx="7272808" cy="271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xmlns="" id="{7E949C9B-9F89-4CF8-A9AF-6A47DF56E0CF}"/>
              </a:ext>
            </a:extLst>
          </p:cNvPr>
          <p:cNvSpPr txBox="1">
            <a:spLocks/>
          </p:cNvSpPr>
          <p:nvPr/>
        </p:nvSpPr>
        <p:spPr>
          <a:xfrm>
            <a:off x="335360" y="188640"/>
            <a:ext cx="9865096" cy="18002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indent="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342900" algn="l"/>
              </a:tabLst>
              <a:defRPr sz="1800" b="1" kern="800" spc="-13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defRPr>
            </a:lvl1pPr>
            <a:lvl2pPr indent="0" algn="ctr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еще может не применять ККТ?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2CB21F1-B22F-4402-A8D1-CCB6BDB7E0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560496" y="188640"/>
            <a:ext cx="1438275" cy="12477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8983" y="1844824"/>
            <a:ext cx="1148527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sz="2500" dirty="0"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Если ваш населенный пункт находится в перечне отдаленных и труднодоступных местностей, в которых организации и индивидуальные предприниматели, осуществляющие расчеты, вправе не применять контрольно-кассовую технику при условии выдачи покупателю (клиенту) по его требованию документа, подтверждающего факт осуществления расчета между организацией или индивидуальным предпринимателем и</a:t>
            </a:r>
            <a:r>
              <a:rPr lang="en-US" sz="2500" dirty="0"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покупателем (клиентом).</a:t>
            </a:r>
            <a:endParaRPr lang="en-US" sz="2500" dirty="0"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algn="just"/>
            <a:r>
              <a:rPr lang="en-US" sz="2500" dirty="0"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(</a:t>
            </a:r>
            <a:r>
              <a:rPr lang="ru-RU" sz="2500" dirty="0"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Постановление Правительства ХМАО - Югры от 22.12.2016 N 537-п (ред. от 02.10.2020</a:t>
            </a:r>
            <a:r>
              <a:rPr lang="ru-RU" sz="2500" dirty="0" smtClean="0"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)).</a:t>
            </a:r>
            <a:endParaRPr lang="ru-RU" sz="2500" dirty="0"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2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D857E950-E109-5204-F9B0-A78243440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5780" y="4182325"/>
            <a:ext cx="3290274" cy="262219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887DC4A9-5D14-D20F-6AD7-666945154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428" y="4303095"/>
            <a:ext cx="3035720" cy="23806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71464" y="324563"/>
            <a:ext cx="93250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Нужна ли контрольно-кассовая техника для расчетов между индивидуальными предпринимателями и юридическими лицами 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2EDD9F-4964-D20C-7ECC-B937AE5830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560496" y="188640"/>
            <a:ext cx="1438275" cy="1247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F30D662-2C76-9B88-560C-05CC9EC58111}"/>
              </a:ext>
            </a:extLst>
          </p:cNvPr>
          <p:cNvSpPr txBox="1"/>
          <p:nvPr/>
        </p:nvSpPr>
        <p:spPr>
          <a:xfrm>
            <a:off x="155340" y="1660814"/>
            <a:ext cx="110172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  Контрольно-кассовая техника не применяется при осуществлении расчетов в безналичном порядке между организациями и (или) индивидуальными предпринимателями, за исключением осуществляемых ими расчетов с использованием электронного средства платежа с его предъявлением.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(п. 9 ст. 2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Федеральному закону от 22.05.2003 № 54-ФЗ (ред. 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06.03.2022) «О применении контрольно-кассовой технике при осуществлении расчетов в Российской Федерации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»).</a:t>
            </a:r>
            <a:endParaRPr lang="ru-RU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DEA47EEA-971D-DAB7-9072-4E2AE3C189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6200" y="4113888"/>
            <a:ext cx="3747658" cy="275907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B968D577-DA42-A0B9-8330-D920DF6D8A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6100" y="3977966"/>
            <a:ext cx="3089110" cy="205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3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1464" y="324563"/>
            <a:ext cx="93250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Какую онлайн кассу выбрать?</a:t>
            </a:r>
            <a:endParaRPr lang="ru-RU" b="1" cap="all" dirty="0"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2EDD9F-4964-D20C-7ECC-B937AE583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560496" y="188640"/>
            <a:ext cx="1438275" cy="1247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F30D662-2C76-9B88-560C-05CC9EC58111}"/>
              </a:ext>
            </a:extLst>
          </p:cNvPr>
          <p:cNvSpPr txBox="1"/>
          <p:nvPr/>
        </p:nvSpPr>
        <p:spPr>
          <a:xfrm>
            <a:off x="425370" y="1520788"/>
            <a:ext cx="11017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  </a:t>
            </a:r>
            <a:endParaRPr lang="ru-RU" dirty="0"/>
          </a:p>
        </p:txBody>
      </p:sp>
      <p:pic>
        <p:nvPicPr>
          <p:cNvPr id="1026" name="Picture 2" descr="C:\Users\Inet\Desktop\77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98" y="1520602"/>
            <a:ext cx="10348221" cy="469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21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1464" y="324563"/>
            <a:ext cx="93250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выбор Оператор фискальных данных и как он работает?</a:t>
            </a:r>
            <a:endParaRPr lang="ru-RU" b="1" cap="all" dirty="0"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2EDD9F-4964-D20C-7ECC-B937AE583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560496" y="188640"/>
            <a:ext cx="1438275" cy="1247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F30D662-2C76-9B88-560C-05CC9EC58111}"/>
              </a:ext>
            </a:extLst>
          </p:cNvPr>
          <p:cNvSpPr txBox="1"/>
          <p:nvPr/>
        </p:nvSpPr>
        <p:spPr>
          <a:xfrm>
            <a:off x="425370" y="1520788"/>
            <a:ext cx="11017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  </a:t>
            </a:r>
            <a:endParaRPr lang="ru-RU" dirty="0"/>
          </a:p>
        </p:txBody>
      </p:sp>
      <p:pic>
        <p:nvPicPr>
          <p:cNvPr id="2050" name="Picture 2" descr="C:\Users\Inet\Downloads\1.online-pay-desk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16" y="1155560"/>
            <a:ext cx="9386789" cy="554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23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1464" y="324563"/>
            <a:ext cx="93250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порядок регистрации ККТ</a:t>
            </a:r>
            <a:endParaRPr lang="ru-RU" b="1" cap="all" dirty="0"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2EDD9F-4964-D20C-7ECC-B937AE583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560496" y="188640"/>
            <a:ext cx="1438275" cy="1247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F30D662-2C76-9B88-560C-05CC9EC58111}"/>
              </a:ext>
            </a:extLst>
          </p:cNvPr>
          <p:cNvSpPr txBox="1"/>
          <p:nvPr/>
        </p:nvSpPr>
        <p:spPr>
          <a:xfrm>
            <a:off x="425370" y="1520788"/>
            <a:ext cx="11017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  </a:t>
            </a:r>
            <a:endParaRPr lang="ru-RU" dirty="0"/>
          </a:p>
        </p:txBody>
      </p:sp>
      <p:pic>
        <p:nvPicPr>
          <p:cNvPr id="2051" name="Picture 3" descr="C:\Users\Inet\Desktop\787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812527"/>
            <a:ext cx="8712968" cy="475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Inet\Desktop\434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5420419"/>
            <a:ext cx="828092" cy="82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7117804" y="5421138"/>
            <a:ext cx="828092" cy="82809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7" name="Picture 5" descr="C:\Users\Inet\Desktop\zelenaja-galochka-256x21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140" y="5531271"/>
            <a:ext cx="875226" cy="71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89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Соединительная линия уступом 15"/>
          <p:cNvCxnSpPr>
            <a:endCxn id="57" idx="3"/>
          </p:cNvCxnSpPr>
          <p:nvPr/>
        </p:nvCxnSpPr>
        <p:spPr>
          <a:xfrm>
            <a:off x="2252573" y="1862826"/>
            <a:ext cx="7407823" cy="1296144"/>
          </a:xfrm>
          <a:prstGeom prst="bentConnector3">
            <a:avLst>
              <a:gd name="adj1" fmla="val 103086"/>
            </a:avLst>
          </a:prstGeom>
          <a:ln w="38100">
            <a:solidFill>
              <a:srgbClr val="4FA2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271464" y="324563"/>
            <a:ext cx="93250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Порядок регистрации ККТ</a:t>
            </a:r>
            <a:endParaRPr lang="ru-RU" b="1" cap="all" dirty="0"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2EDD9F-4964-D20C-7ECC-B937AE583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560496" y="188640"/>
            <a:ext cx="1438275" cy="1247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F30D662-2C76-9B88-560C-05CC9EC58111}"/>
              </a:ext>
            </a:extLst>
          </p:cNvPr>
          <p:cNvSpPr txBox="1"/>
          <p:nvPr/>
        </p:nvSpPr>
        <p:spPr>
          <a:xfrm>
            <a:off x="425370" y="1520788"/>
            <a:ext cx="11017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  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7154" y="1520788"/>
            <a:ext cx="4104456" cy="684076"/>
          </a:xfrm>
          <a:prstGeom prst="roundRect">
            <a:avLst/>
          </a:prstGeom>
          <a:gradFill>
            <a:gsLst>
              <a:gs pos="85850">
                <a:srgbClr val="4FA2F0"/>
              </a:gs>
              <a:gs pos="0">
                <a:srgbClr val="00B0F0">
                  <a:lumMod val="100000"/>
                  <a:alpha val="94000"/>
                </a:srgbClr>
              </a:gs>
              <a:gs pos="50000">
                <a:srgbClr val="F7F7F7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033198" y="1520788"/>
            <a:ext cx="33123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dirty="0" smtClean="0"/>
              <a:t>Заявление на регистрацию ККТ</a:t>
            </a:r>
            <a:endParaRPr lang="ru-RU" sz="2100" dirty="0"/>
          </a:p>
        </p:txBody>
      </p:sp>
      <p:cxnSp>
        <p:nvCxnSpPr>
          <p:cNvPr id="19" name="Соединительная линия уступом 18"/>
          <p:cNvCxnSpPr>
            <a:endCxn id="84" idx="1"/>
          </p:cNvCxnSpPr>
          <p:nvPr/>
        </p:nvCxnSpPr>
        <p:spPr>
          <a:xfrm rot="10800000" flipV="1">
            <a:off x="2504475" y="3186263"/>
            <a:ext cx="3051467" cy="1073971"/>
          </a:xfrm>
          <a:prstGeom prst="bentConnector3">
            <a:avLst>
              <a:gd name="adj1" fmla="val 107491"/>
            </a:avLst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2" name="Соединительная линия уступом 2051"/>
          <p:cNvCxnSpPr/>
          <p:nvPr/>
        </p:nvCxnSpPr>
        <p:spPr>
          <a:xfrm rot="10800000" flipV="1">
            <a:off x="5087889" y="4233554"/>
            <a:ext cx="1511941" cy="1247673"/>
          </a:xfrm>
          <a:prstGeom prst="bentConnector3">
            <a:avLst>
              <a:gd name="adj1" fmla="val -215854"/>
            </a:avLst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Скругленный прямоугольник 56"/>
          <p:cNvSpPr/>
          <p:nvPr/>
        </p:nvSpPr>
        <p:spPr>
          <a:xfrm>
            <a:off x="5555940" y="2816932"/>
            <a:ext cx="4104456" cy="684076"/>
          </a:xfrm>
          <a:prstGeom prst="roundRect">
            <a:avLst/>
          </a:prstGeom>
          <a:gradFill>
            <a:gsLst>
              <a:gs pos="85850">
                <a:srgbClr val="4FA2F0"/>
              </a:gs>
              <a:gs pos="0">
                <a:srgbClr val="00B0F0">
                  <a:lumMod val="100000"/>
                  <a:alpha val="94000"/>
                </a:srgbClr>
              </a:gs>
              <a:gs pos="50000">
                <a:srgbClr val="F7F7F7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5555940" y="5010570"/>
            <a:ext cx="4104456" cy="757537"/>
          </a:xfrm>
          <a:prstGeom prst="roundRect">
            <a:avLst/>
          </a:prstGeom>
          <a:gradFill>
            <a:gsLst>
              <a:gs pos="85850">
                <a:srgbClr val="4FA2F0"/>
              </a:gs>
              <a:gs pos="0">
                <a:srgbClr val="00B0F0">
                  <a:lumMod val="100000"/>
                  <a:alpha val="94000"/>
                </a:srgbClr>
              </a:gs>
              <a:gs pos="50000">
                <a:srgbClr val="F7F7F7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2504474" y="3856069"/>
            <a:ext cx="4104456" cy="808331"/>
          </a:xfrm>
          <a:prstGeom prst="roundRect">
            <a:avLst/>
          </a:prstGeom>
          <a:gradFill>
            <a:gsLst>
              <a:gs pos="85850">
                <a:srgbClr val="4FA2F0"/>
              </a:gs>
              <a:gs pos="0">
                <a:srgbClr val="00B0F0">
                  <a:lumMod val="100000"/>
                  <a:alpha val="94000"/>
                </a:srgbClr>
              </a:gs>
              <a:gs pos="50000">
                <a:srgbClr val="F7F7F7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680754" y="2816932"/>
            <a:ext cx="38548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dirty="0" smtClean="0"/>
              <a:t>Получить карточку с регистрационным номером</a:t>
            </a:r>
            <a:endParaRPr lang="ru-RU" sz="2100" dirty="0"/>
          </a:p>
        </p:txBody>
      </p:sp>
      <p:sp>
        <p:nvSpPr>
          <p:cNvPr id="12" name="TextBox 11"/>
          <p:cNvSpPr txBox="1"/>
          <p:nvPr/>
        </p:nvSpPr>
        <p:spPr>
          <a:xfrm>
            <a:off x="2637154" y="3825044"/>
            <a:ext cx="3971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Ввести регистрационный номер в ККТ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773594" y="4973841"/>
            <a:ext cx="3886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Получить карточку о регистрации ККТ</a:t>
            </a:r>
            <a:endParaRPr lang="ru-RU" dirty="0"/>
          </a:p>
        </p:txBody>
      </p:sp>
      <p:sp>
        <p:nvSpPr>
          <p:cNvPr id="49" name="Прямоугольник с одним вырезанным скругленным углом 48"/>
          <p:cNvSpPr/>
          <p:nvPr/>
        </p:nvSpPr>
        <p:spPr>
          <a:xfrm>
            <a:off x="8931315" y="1582342"/>
            <a:ext cx="1440160" cy="798376"/>
          </a:xfrm>
          <a:prstGeom prst="snipRoundRect">
            <a:avLst/>
          </a:prstGeom>
          <a:gradFill>
            <a:gsLst>
              <a:gs pos="85850">
                <a:schemeClr val="bg1">
                  <a:lumMod val="85000"/>
                </a:schemeClr>
              </a:gs>
              <a:gs pos="90420">
                <a:schemeClr val="bg1">
                  <a:lumMod val="85000"/>
                </a:schemeClr>
              </a:gs>
              <a:gs pos="80831">
                <a:schemeClr val="bg1">
                  <a:lumMod val="85000"/>
                </a:schemeClr>
              </a:gs>
              <a:gs pos="0">
                <a:schemeClr val="bg1">
                  <a:lumMod val="85000"/>
                </a:schemeClr>
              </a:gs>
              <a:gs pos="50000">
                <a:srgbClr val="F7F7F7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9066330" y="1673754"/>
            <a:ext cx="117013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/>
              <a:t>1 </a:t>
            </a:r>
            <a:r>
              <a:rPr lang="ru-RU" sz="1700" b="1" dirty="0" smtClean="0"/>
              <a:t>рабочий день</a:t>
            </a:r>
            <a:endParaRPr lang="ru-RU" sz="1700" b="1" dirty="0"/>
          </a:p>
        </p:txBody>
      </p:sp>
      <p:sp>
        <p:nvSpPr>
          <p:cNvPr id="92" name="Прямоугольник с одним вырезанным скругленным углом 91"/>
          <p:cNvSpPr/>
          <p:nvPr/>
        </p:nvSpPr>
        <p:spPr>
          <a:xfrm>
            <a:off x="1532493" y="2701491"/>
            <a:ext cx="1440160" cy="798376"/>
          </a:xfrm>
          <a:prstGeom prst="snipRoundRect">
            <a:avLst/>
          </a:prstGeom>
          <a:gradFill>
            <a:gsLst>
              <a:gs pos="85850">
                <a:schemeClr val="bg1">
                  <a:lumMod val="85000"/>
                </a:schemeClr>
              </a:gs>
              <a:gs pos="90420">
                <a:schemeClr val="bg1">
                  <a:lumMod val="85000"/>
                </a:schemeClr>
              </a:gs>
              <a:gs pos="80831">
                <a:schemeClr val="bg1">
                  <a:lumMod val="85000"/>
                </a:schemeClr>
              </a:gs>
              <a:gs pos="0">
                <a:schemeClr val="bg1">
                  <a:lumMod val="85000"/>
                </a:schemeClr>
              </a:gs>
              <a:gs pos="50000">
                <a:srgbClr val="F7F7F7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TextBox 90"/>
          <p:cNvSpPr txBox="1"/>
          <p:nvPr/>
        </p:nvSpPr>
        <p:spPr>
          <a:xfrm>
            <a:off x="1667508" y="2810714"/>
            <a:ext cx="117013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/>
              <a:t>1 </a:t>
            </a:r>
            <a:r>
              <a:rPr lang="ru-RU" sz="1700" b="1" dirty="0" smtClean="0"/>
              <a:t>рабочий день</a:t>
            </a:r>
            <a:endParaRPr lang="ru-RU" sz="1700" b="1" dirty="0"/>
          </a:p>
        </p:txBody>
      </p:sp>
      <p:sp>
        <p:nvSpPr>
          <p:cNvPr id="93" name="Прямоугольник с одним вырезанным скругленным углом 92"/>
          <p:cNvSpPr/>
          <p:nvPr/>
        </p:nvSpPr>
        <p:spPr>
          <a:xfrm>
            <a:off x="9066330" y="3864081"/>
            <a:ext cx="1440160" cy="798376"/>
          </a:xfrm>
          <a:prstGeom prst="snipRoundRect">
            <a:avLst/>
          </a:prstGeom>
          <a:gradFill>
            <a:gsLst>
              <a:gs pos="85850">
                <a:schemeClr val="bg1">
                  <a:lumMod val="85000"/>
                </a:schemeClr>
              </a:gs>
              <a:gs pos="90420">
                <a:schemeClr val="bg1">
                  <a:lumMod val="85000"/>
                </a:schemeClr>
              </a:gs>
              <a:gs pos="80831">
                <a:schemeClr val="bg1">
                  <a:lumMod val="85000"/>
                </a:schemeClr>
              </a:gs>
              <a:gs pos="0">
                <a:schemeClr val="bg1">
                  <a:lumMod val="85000"/>
                </a:schemeClr>
              </a:gs>
              <a:gs pos="50000">
                <a:srgbClr val="F7F7F7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/>
          <p:cNvSpPr txBox="1"/>
          <p:nvPr/>
        </p:nvSpPr>
        <p:spPr>
          <a:xfrm>
            <a:off x="9187387" y="3986270"/>
            <a:ext cx="11980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/>
              <a:t>1</a:t>
            </a:r>
            <a:r>
              <a:rPr lang="ru-RU" sz="1500" b="1" dirty="0" smtClean="0"/>
              <a:t>0</a:t>
            </a:r>
            <a:r>
              <a:rPr lang="en-US" sz="1500" b="1" dirty="0" smtClean="0"/>
              <a:t> </a:t>
            </a:r>
            <a:r>
              <a:rPr lang="ru-RU" sz="1500" b="1" dirty="0" smtClean="0"/>
              <a:t>рабочих дней</a:t>
            </a:r>
            <a:endParaRPr lang="ru-RU" sz="1500" b="1" dirty="0"/>
          </a:p>
        </p:txBody>
      </p:sp>
      <p:pic>
        <p:nvPicPr>
          <p:cNvPr id="61" name="Picture 2" descr="F:\png-clipart-laptop-laptop-electronics-computer-PhotoRoom.png-PhotoRoo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4" y="786228"/>
            <a:ext cx="2283814" cy="171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F:\Без названия-PhotoRoom.png-PhotoRoom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0383">
            <a:off x="2913366" y="4132141"/>
            <a:ext cx="2976568" cy="297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81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Интеграл">
  <a:themeElements>
    <a:clrScheme name="Интеграл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090DCB5F-146D-478A-852A-34B16FE9F3A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167728</TotalTime>
  <Words>325</Words>
  <Application>Microsoft Office PowerPoint</Application>
  <PresentationFormat>Произвольный</PresentationFormat>
  <Paragraphs>40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23" baseType="lpstr">
      <vt:lpstr>Arial</vt:lpstr>
      <vt:lpstr>Open Sans</vt:lpstr>
      <vt:lpstr>Tw Cen MT Condensed</vt:lpstr>
      <vt:lpstr>Tw Cen MT</vt:lpstr>
      <vt:lpstr>Times New Roman</vt:lpstr>
      <vt:lpstr>Open Sans Light</vt:lpstr>
      <vt:lpstr>Wingdings 3</vt:lpstr>
      <vt:lpstr>Calibri</vt:lpstr>
      <vt:lpstr>Calibri Light</vt:lpstr>
      <vt:lpstr>Roboto Condensed</vt:lpstr>
      <vt:lpstr>1_Office Theme</vt:lpstr>
      <vt:lpstr>Custom Design</vt:lpstr>
      <vt:lpstr>Интеграл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Пидлисный Ярослав Иванович</cp:lastModifiedBy>
  <cp:revision>2002</cp:revision>
  <cp:lastPrinted>2021-11-19T08:29:02Z</cp:lastPrinted>
  <dcterms:created xsi:type="dcterms:W3CDTF">2014-10-08T23:03:32Z</dcterms:created>
  <dcterms:modified xsi:type="dcterms:W3CDTF">2023-09-27T07:31:01Z</dcterms:modified>
</cp:coreProperties>
</file>