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758" r:id="rId3"/>
  </p:sldMasterIdLst>
  <p:notesMasterIdLst>
    <p:notesMasterId r:id="rId13"/>
  </p:notesMasterIdLst>
  <p:handoutMasterIdLst>
    <p:handoutMasterId r:id="rId14"/>
  </p:handoutMasterIdLst>
  <p:sldIdLst>
    <p:sldId id="372" r:id="rId4"/>
    <p:sldId id="630" r:id="rId5"/>
    <p:sldId id="641" r:id="rId6"/>
    <p:sldId id="642" r:id="rId7"/>
    <p:sldId id="643" r:id="rId8"/>
    <p:sldId id="644" r:id="rId9"/>
    <p:sldId id="645" r:id="rId10"/>
    <p:sldId id="646" r:id="rId11"/>
    <p:sldId id="647" r:id="rId12"/>
  </p:sldIdLst>
  <p:sldSz cx="12190413" cy="6859588"/>
  <p:notesSz cx="6805613" cy="9944100"/>
  <p:defaultTextStyle>
    <a:defPPr>
      <a:defRPr lang="ru-RU"/>
    </a:defPPr>
    <a:lvl1pPr marL="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66CCFF"/>
    <a:srgbClr val="3399FF"/>
    <a:srgbClr val="009900"/>
    <a:srgbClr val="669900"/>
    <a:srgbClr val="00CCFF"/>
    <a:srgbClr val="ABF999"/>
    <a:srgbClr val="006600"/>
    <a:srgbClr val="33CCFF"/>
    <a:srgbClr val="2B95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0" autoAdjust="0"/>
    <p:restoredTop sz="96568" autoAdjust="0"/>
  </p:normalViewPr>
  <p:slideViewPr>
    <p:cSldViewPr>
      <p:cViewPr varScale="1">
        <p:scale>
          <a:sx n="48" d="100"/>
          <a:sy n="48" d="100"/>
        </p:scale>
        <p:origin x="66" y="744"/>
      </p:cViewPr>
      <p:guideLst>
        <p:guide orient="horz" pos="2160"/>
        <p:guide pos="3840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943" y="4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45174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943" y="9445174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3" y="4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5602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45174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3" y="9445174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175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979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941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257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046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967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78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8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028" indent="0" algn="ctr">
              <a:buNone/>
              <a:defRPr sz="2000"/>
            </a:lvl2pPr>
            <a:lvl3pPr marL="926056" indent="0" algn="ctr">
              <a:buNone/>
              <a:defRPr sz="1800"/>
            </a:lvl3pPr>
            <a:lvl4pPr marL="1389084" indent="0" algn="ctr">
              <a:buNone/>
              <a:defRPr sz="1700"/>
            </a:lvl4pPr>
            <a:lvl5pPr marL="1852111" indent="0" algn="ctr">
              <a:buNone/>
              <a:defRPr sz="1700"/>
            </a:lvl5pPr>
            <a:lvl6pPr marL="2315140" indent="0" algn="ctr">
              <a:buNone/>
              <a:defRPr sz="1700"/>
            </a:lvl6pPr>
            <a:lvl7pPr marL="2778169" indent="0" algn="ctr">
              <a:buNone/>
              <a:defRPr sz="1700"/>
            </a:lvl7pPr>
            <a:lvl8pPr marL="3241196" indent="0" algn="ctr">
              <a:buNone/>
              <a:defRPr sz="1700"/>
            </a:lvl8pPr>
            <a:lvl9pPr marL="3704225" indent="0" algn="ctr">
              <a:buNone/>
              <a:defRPr sz="17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74D66-3859-4348-B4DC-53BE63A492E0}" type="datetime1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A91-018D-40C5-B887-7419842A66C4}" type="datetime1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7" y="365211"/>
            <a:ext cx="2628556" cy="581318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5" cy="58131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D5B6F-04E2-46E9-B7FA-A51CD656C731}" type="datetime1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3" y="2130948"/>
            <a:ext cx="10361852" cy="147036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70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1826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71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93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1640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76148" indent="-247597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397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57101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6097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223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923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11C5-ABF0-4289-857E-2B054B24D895}" type="datetime1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219555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560650"/>
            <a:ext cx="5081454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555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650"/>
            <a:ext cx="5083570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880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462696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803798"/>
            <a:ext cx="5081454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696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798"/>
            <a:ext cx="5083570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729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520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2329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66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6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5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1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6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5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1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83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46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378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110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1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2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5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2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5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2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5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2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5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93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070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2789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31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371FC-3573-4450-8B36-DA0BDCE48B45}" type="datetime1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52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1670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27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936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87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873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181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1839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76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087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974D-C852-4B09-9CB6-4EE48A7383B7}" type="datetime1">
              <a:rPr lang="ru-RU" smtClean="0"/>
              <a:t>27.04.2024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33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2828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18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759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97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358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34671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724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6681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60932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2" y="1681557"/>
            <a:ext cx="5157117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2" y="2505656"/>
            <a:ext cx="5157117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5" y="1681557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5" y="2505656"/>
            <a:ext cx="5182513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7EC5-57B2-40A0-92A2-2C5061032DDA}" type="datetime1">
              <a:rPr lang="ru-RU" smtClean="0"/>
              <a:t>27.04.2024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100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4373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879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7773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7247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411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45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3805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4856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685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3F67-0563-4BDA-909E-1177ED3DDD08}" type="datetime1">
              <a:rPr lang="ru-RU" smtClean="0"/>
              <a:t>27.04.2024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81515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5841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1253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255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50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6271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079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9798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27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186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90F5-6495-49FC-A400-63D3B3DF8467}" type="datetime1">
              <a:rPr lang="ru-RU" smtClean="0"/>
              <a:t>27.04.2024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159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257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6645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281" y="4981747"/>
            <a:ext cx="5032464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166" y="4981747"/>
            <a:ext cx="5018977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695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5" y="2130922"/>
            <a:ext cx="10361851" cy="147036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34A1-4218-4E06-8AC1-1489EBD154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0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000C9-7E9B-4976-936F-19F0311434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3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60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60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0656-4025-4D72-8A11-D9E31C0AD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4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4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4A757-8DEB-4F54-A61C-293CF85D0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43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4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3" y="1535474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3" y="2175381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8DA1F-7C08-4747-B01B-B6AB0D988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7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13172-1218-40D6-9C20-2D14CD896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6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B417-C710-42D4-AFB4-6C7525D7BB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0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21"/>
            <a:ext cx="6814779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40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1984-3B8A-4A66-B305-BCAD03974C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8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8" y="612920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8" y="5368585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1A7B-00AC-4B8B-A522-EE1EE4F991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2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2656-5266-4E05-872F-E6E457C956FA}" type="datetime1">
              <a:rPr lang="ru-RU" smtClean="0"/>
              <a:t>27.04.2024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B9EC-0E56-44FA-8C62-E63723F6F4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8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4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5" y="274704"/>
            <a:ext cx="8025357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4344D-B227-4621-A8FB-0A2DC6E6BC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9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6C07E-BFBB-41C6-A424-CD8DEBA7E344}" type="datetime1">
              <a:rPr lang="ru-RU" smtClean="0"/>
              <a:t>27.04.2024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5" y="365211"/>
            <a:ext cx="10514231" cy="1325870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5" y="1826048"/>
            <a:ext cx="10514231" cy="4352346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E064-1071-407B-84AF-26C68D290996}" type="datetime1">
              <a:rPr lang="ru-RU" smtClean="0"/>
              <a:t>27.04.2024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260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14" indent="-231514" algn="l" defTabSz="926056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545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3" y="1219489"/>
            <a:ext cx="10361852" cy="4628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580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  <p:sldLayoutId id="2147483725" r:id="rId53"/>
    <p:sldLayoutId id="2147483726" r:id="rId54"/>
    <p:sldLayoutId id="2147483727" r:id="rId55"/>
    <p:sldLayoutId id="2147483728" r:id="rId56"/>
    <p:sldLayoutId id="2147483729" r:id="rId57"/>
    <p:sldLayoutId id="2147483730" r:id="rId58"/>
    <p:sldLayoutId id="2147483731" r:id="rId59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hf hdr="0" ftr="0" dt="0"/>
  <p:txStyles>
    <p:titleStyle>
      <a:lvl1pPr algn="ctr" defTabSz="1218936" rtl="0" eaLnBrk="1" latinLnBrk="0" hangingPunct="1">
        <a:lnSpc>
          <a:spcPct val="86000"/>
        </a:lnSpc>
        <a:spcBef>
          <a:spcPct val="0"/>
        </a:spcBef>
        <a:buNone/>
        <a:defRPr sz="2900" kern="800" spc="-54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0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218" indent="-230667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2pPr>
      <a:lvl3pPr marL="6877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>
          <a:solidFill>
            <a:schemeClr val="tx1"/>
          </a:solidFill>
          <a:latin typeface="+mn-lt"/>
          <a:ea typeface="+mn-ea"/>
          <a:cs typeface="+mn-cs"/>
        </a:defRPr>
      </a:lvl3pPr>
      <a:lvl4pPr marL="91631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4pPr>
      <a:lvl5pPr marL="11448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500" kern="800">
          <a:solidFill>
            <a:schemeClr val="tx1"/>
          </a:solidFill>
          <a:latin typeface="+mn-lt"/>
          <a:ea typeface="+mn-ea"/>
          <a:cs typeface="+mn-cs"/>
        </a:defRPr>
      </a:lvl5pPr>
      <a:lvl6pPr marL="3352072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0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1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39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2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8"/>
            <a:ext cx="10971372" cy="4527011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E636-13B4-45E8-90F1-47E871333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27.04.2024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2" y="6357824"/>
            <a:ext cx="3860297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260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271" indent="-347271" algn="l" defTabSz="9260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421" indent="-289391" algn="l" defTabSz="92605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2D098E04-0D9A-4FFF-8285-F85E5F6A281D}"/>
              </a:ext>
            </a:extLst>
          </p:cNvPr>
          <p:cNvSpPr/>
          <p:nvPr/>
        </p:nvSpPr>
        <p:spPr>
          <a:xfrm>
            <a:off x="8041327" y="1170631"/>
            <a:ext cx="4823412" cy="4825157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67D47922-63F6-44C1-9315-F6D621A4F131}"/>
              </a:ext>
            </a:extLst>
          </p:cNvPr>
          <p:cNvSpPr/>
          <p:nvPr/>
        </p:nvSpPr>
        <p:spPr>
          <a:xfrm>
            <a:off x="7499188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265833" y="-244482"/>
            <a:ext cx="6360640" cy="69548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429" y="6274794"/>
            <a:ext cx="434517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sz="1400" dirty="0" smtClean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ХАНТЫ-МАНСИЙСК</a:t>
            </a:r>
            <a:r>
              <a:rPr lang="ru-RU" sz="1400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 smtClean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  <a:ea typeface="Roboto Condensed" panose="02000000000000000000" pitchFamily="2" charset="0"/>
              </a:rPr>
              <a:t>2024</a:t>
            </a:r>
            <a:endParaRPr lang="ru-RU" sz="1400" b="1" dirty="0">
              <a:solidFill>
                <a:srgbClr val="485068">
                  <a:lumMod val="75000"/>
                </a:srgbClr>
              </a:solidFill>
              <a:latin typeface="Arial Narrow" panose="020B0606020202030204" pitchFamily="34" charset="0"/>
              <a:ea typeface="Roboto Condensed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370020" y="3048274"/>
            <a:ext cx="7013715" cy="147732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1218936"/>
            <a:r>
              <a:rPr lang="ru-RU" sz="4800" b="1" dirty="0" smtClean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Специальные налоговые </a:t>
            </a:r>
            <a:r>
              <a:rPr lang="ru-RU" sz="4800" b="1" dirty="0" err="1" smtClean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режитмы</a:t>
            </a:r>
            <a:endParaRPr lang="ru-RU" sz="4800" b="1" dirty="0">
              <a:solidFill>
                <a:srgbClr val="485068">
                  <a:lumMod val="75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DDD2DFE2-36D3-4077-B310-A4A306248813}"/>
              </a:ext>
            </a:extLst>
          </p:cNvPr>
          <p:cNvSpPr/>
          <p:nvPr/>
        </p:nvSpPr>
        <p:spPr>
          <a:xfrm>
            <a:off x="8838631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C5E3CF3-F051-4B9C-B76D-79CD7C30A657}"/>
              </a:ext>
            </a:extLst>
          </p:cNvPr>
          <p:cNvSpPr/>
          <p:nvPr/>
        </p:nvSpPr>
        <p:spPr>
          <a:xfrm>
            <a:off x="9752916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1B118B0D-A6FC-44CF-8F47-E55AEAFDB16A}"/>
              </a:ext>
            </a:extLst>
          </p:cNvPr>
          <p:cNvSpPr/>
          <p:nvPr/>
        </p:nvSpPr>
        <p:spPr>
          <a:xfrm>
            <a:off x="10667197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>
              <a:solidFill>
                <a:srgbClr val="485068"/>
              </a:solidFill>
            </a:endParaRPr>
          </a:p>
        </p:txBody>
      </p:sp>
      <p:pic>
        <p:nvPicPr>
          <p:cNvPr id="5" name="Рисунок 4" descr="Изображение выглядит как игрушка, смотрит, день рождения, торт&#10;&#10;Автоматически созданное описание">
            <a:extLst>
              <a:ext uri="{FF2B5EF4-FFF2-40B4-BE49-F238E27FC236}">
                <a16:creationId xmlns="" xmlns:a16="http://schemas.microsoft.com/office/drawing/2014/main" id="{03E9FCAF-1E2B-4013-BEA3-4C253B2AB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191" y="1522514"/>
            <a:ext cx="6729047" cy="392669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E76470C-7B16-4ECC-AE33-11DF6391A8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666394">
            <a:off x="9351349" y="3142002"/>
            <a:ext cx="683987" cy="70224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6" name="Изображение 10" descr="FNS_vizitka_for_rukovodstvo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577" y="196529"/>
            <a:ext cx="1872208" cy="194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2477876" y="374015"/>
            <a:ext cx="9729275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Старший государственный налоговый инспектор </a:t>
            </a:r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отдела налогообложения юридических</a:t>
            </a:r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 лиц</a:t>
            </a:r>
            <a:endParaRPr lang="ru-RU" b="1" dirty="0" smtClean="0">
              <a:solidFill>
                <a:srgbClr val="485068">
                  <a:lumMod val="75000"/>
                </a:srgbClr>
              </a:solidFill>
              <a:latin typeface="Roboto Condensed" panose="02000000000000000000" pitchFamily="2" charset="0"/>
            </a:endParaRPr>
          </a:p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УФНС </a:t>
            </a:r>
            <a:r>
              <a:rPr lang="ru-RU" b="1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РОССИИ </a:t>
            </a:r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ПО </a:t>
            </a:r>
            <a:r>
              <a:rPr lang="ru-RU" b="1" dirty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ХАНТЫ-МАНСИЙСКОМУ АВТОНОМНОМУ ОКРУГУ – ЮГРЕ </a:t>
            </a:r>
          </a:p>
          <a:p>
            <a:pPr defTabSz="1218936"/>
            <a:r>
              <a:rPr lang="ru-RU" b="1" dirty="0" smtClean="0">
                <a:solidFill>
                  <a:srgbClr val="485068">
                    <a:lumMod val="75000"/>
                  </a:srgbClr>
                </a:solidFill>
                <a:latin typeface="Roboto Condensed" panose="02000000000000000000" pitchFamily="2" charset="0"/>
              </a:rPr>
              <a:t>Н.О. Тимошенко</a:t>
            </a:r>
            <a:endParaRPr lang="ru-RU" b="1" dirty="0">
              <a:solidFill>
                <a:srgbClr val="485068">
                  <a:lumMod val="75000"/>
                </a:srgbClr>
              </a:solidFill>
              <a:latin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34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Специальные налоговые режимы</a:t>
            </a: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92086" y="4275887"/>
            <a:ext cx="1713648" cy="1800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360000" algn="just"/>
            <a:endParaRPr lang="ru-RU" sz="1600" i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err="1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Спец.режимы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2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7102016" y="1083059"/>
            <a:ext cx="2520280" cy="115212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</a:t>
            </a:r>
            <a:r>
              <a:rPr lang="ru-RU" dirty="0" smtClean="0"/>
              <a:t> предприниматели</a:t>
            </a:r>
            <a:endParaRPr lang="ru-RU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964641" y="2045563"/>
            <a:ext cx="3024336" cy="864096"/>
          </a:xfrm>
          <a:prstGeom prst="roundRect">
            <a:avLst/>
          </a:prstGeom>
          <a:solidFill>
            <a:srgbClr val="504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</a:t>
            </a:r>
            <a:r>
              <a:rPr lang="ru-RU" dirty="0" smtClean="0"/>
              <a:t> система налогообложения</a:t>
            </a:r>
            <a:endParaRPr lang="ru-RU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3945156" y="2982086"/>
            <a:ext cx="3024336" cy="936104"/>
          </a:xfrm>
          <a:prstGeom prst="roundRect">
            <a:avLst/>
          </a:prstGeom>
          <a:solidFill>
            <a:srgbClr val="504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Единый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сельскохозяйственный</a:t>
            </a:r>
            <a:r>
              <a:rPr lang="ru-RU" dirty="0" smtClean="0"/>
              <a:t> налог</a:t>
            </a:r>
            <a:endParaRPr lang="ru-RU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905500" y="5823361"/>
            <a:ext cx="3024336" cy="864096"/>
          </a:xfrm>
          <a:prstGeom prst="roundRect">
            <a:avLst/>
          </a:prstGeom>
          <a:solidFill>
            <a:srgbClr val="504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Автоматизированная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упрощенная</a:t>
            </a:r>
            <a:r>
              <a:rPr lang="ru-RU" dirty="0" smtClean="0"/>
              <a:t> система налогообложения</a:t>
            </a:r>
            <a:endParaRPr lang="ru-RU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3920496" y="4832442"/>
            <a:ext cx="3024336" cy="885750"/>
          </a:xfrm>
          <a:prstGeom prst="roundRect">
            <a:avLst/>
          </a:prstGeom>
          <a:solidFill>
            <a:srgbClr val="504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 на профессиональный доход</a:t>
            </a:r>
            <a:endParaRPr lang="ru-RU" dirty="0"/>
          </a:p>
        </p:txBody>
      </p:sp>
      <p:cxnSp>
        <p:nvCxnSpPr>
          <p:cNvPr id="79" name="Прямая соединительная линия 78"/>
          <p:cNvCxnSpPr/>
          <p:nvPr/>
        </p:nvCxnSpPr>
        <p:spPr>
          <a:xfrm>
            <a:off x="2538388" y="2110233"/>
            <a:ext cx="0" cy="43313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 flipV="1">
            <a:off x="2524863" y="6438001"/>
            <a:ext cx="1380636" cy="141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>
            <a:endCxn id="76" idx="1"/>
          </p:cNvCxnSpPr>
          <p:nvPr/>
        </p:nvCxnSpPr>
        <p:spPr>
          <a:xfrm>
            <a:off x="2538388" y="3450138"/>
            <a:ext cx="14067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>
            <a:endCxn id="75" idx="1"/>
          </p:cNvCxnSpPr>
          <p:nvPr/>
        </p:nvCxnSpPr>
        <p:spPr>
          <a:xfrm>
            <a:off x="2538388" y="2477611"/>
            <a:ext cx="142625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>
            <a:stCxn id="74" idx="2"/>
          </p:cNvCxnSpPr>
          <p:nvPr/>
        </p:nvCxnSpPr>
        <p:spPr>
          <a:xfrm>
            <a:off x="8362156" y="2235187"/>
            <a:ext cx="0" cy="42587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>
            <a:off x="8263024" y="694898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endCxn id="78" idx="3"/>
          </p:cNvCxnSpPr>
          <p:nvPr/>
        </p:nvCxnSpPr>
        <p:spPr>
          <a:xfrm flipH="1">
            <a:off x="6944832" y="5275317"/>
            <a:ext cx="14173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 flipH="1">
            <a:off x="6929836" y="6493894"/>
            <a:ext cx="14323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>
            <a:endCxn id="76" idx="3"/>
          </p:cNvCxnSpPr>
          <p:nvPr/>
        </p:nvCxnSpPr>
        <p:spPr>
          <a:xfrm flipH="1">
            <a:off x="6969492" y="3450138"/>
            <a:ext cx="13926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>
            <a:endCxn id="75" idx="3"/>
          </p:cNvCxnSpPr>
          <p:nvPr/>
        </p:nvCxnSpPr>
        <p:spPr>
          <a:xfrm flipH="1">
            <a:off x="6988977" y="2477611"/>
            <a:ext cx="137317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Скругленный прямоугольник 88"/>
          <p:cNvSpPr/>
          <p:nvPr/>
        </p:nvSpPr>
        <p:spPr>
          <a:xfrm>
            <a:off x="3945156" y="4052351"/>
            <a:ext cx="3024336" cy="648072"/>
          </a:xfrm>
          <a:prstGeom prst="roundRect">
            <a:avLst/>
          </a:prstGeom>
          <a:solidFill>
            <a:srgbClr val="504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Патентная</a:t>
            </a:r>
            <a:r>
              <a:rPr lang="ru-RU" dirty="0" smtClean="0"/>
              <a:t> система налогообложения</a:t>
            </a:r>
            <a:endParaRPr lang="ru-RU" dirty="0"/>
          </a:p>
        </p:txBody>
      </p:sp>
      <p:cxnSp>
        <p:nvCxnSpPr>
          <p:cNvPr id="90" name="Прямая со стрелкой 89"/>
          <p:cNvCxnSpPr/>
          <p:nvPr/>
        </p:nvCxnSpPr>
        <p:spPr>
          <a:xfrm flipH="1">
            <a:off x="6929836" y="4455907"/>
            <a:ext cx="143232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Скругленный прямоугольник 90"/>
          <p:cNvSpPr/>
          <p:nvPr/>
        </p:nvSpPr>
        <p:spPr>
          <a:xfrm>
            <a:off x="1403330" y="1063769"/>
            <a:ext cx="2448272" cy="115212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Юридические лица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5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Налоговые ставки по специальным налоговым режимам</a:t>
            </a: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err="1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Спец.режимы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3</a:t>
            </a:r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8263024" y="694898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312798"/>
              </p:ext>
            </p:extLst>
          </p:nvPr>
        </p:nvGraphicFramePr>
        <p:xfrm>
          <a:off x="622598" y="1074042"/>
          <a:ext cx="11089232" cy="55804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7846"/>
                <a:gridCol w="3781245"/>
                <a:gridCol w="1541584"/>
                <a:gridCol w="1912441"/>
                <a:gridCol w="1636116"/>
              </a:tblGrid>
              <a:tr h="953729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Режим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Объект налогообложения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Основные ставки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Возможность снижения ставки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каникулы (ставка 0%)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9571">
                <a:tc rowSpan="2"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УСН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99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  <a:p>
                      <a:pPr algn="ctr"/>
                      <a:r>
                        <a:rPr lang="ru-RU" sz="1700" b="1" dirty="0" smtClean="0">
                          <a:solidFill>
                            <a:srgbClr val="0099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 1%</a:t>
                      </a:r>
                      <a:endParaRPr lang="ru-RU" sz="1700" b="1" dirty="0">
                        <a:solidFill>
                          <a:srgbClr val="0099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99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1700" b="1" dirty="0">
                        <a:solidFill>
                          <a:srgbClr val="0099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9571">
                <a:tc vMerge="1">
                  <a:txBody>
                    <a:bodyPr/>
                    <a:lstStyle/>
                    <a:p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уменьшенные на величину расходов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99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  <a:p>
                      <a:pPr algn="ctr"/>
                      <a:r>
                        <a:rPr lang="ru-RU" sz="1700" b="1" dirty="0" smtClean="0">
                          <a:solidFill>
                            <a:srgbClr val="0099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 5%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99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6269"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ЕСХН</a:t>
                      </a:r>
                      <a:endParaRPr lang="ru-RU" sz="17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уменьшенные на величину расходов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 0%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39253"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Патентная </a:t>
                      </a:r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система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потенциально возможный доход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99CC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5628">
                <a:tc rowSpan="2"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НПД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r>
                        <a:rPr lang="ru-RU" sz="17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от физических лиц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6269">
                <a:tc vMerge="1">
                  <a:txBody>
                    <a:bodyPr/>
                    <a:lstStyle/>
                    <a:p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юридических лиц и ИП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4753">
                <a:tc rowSpan="2"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АУСН</a:t>
                      </a:r>
                      <a:endParaRPr lang="ru-RU" sz="17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99571">
                <a:tc vMerge="1"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доходы, уменьшенные на величину расходов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20%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7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6156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Ставки УСН</a:t>
            </a: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err="1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Спец.режимы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4</a:t>
            </a:r>
          </a:p>
          <a:p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8263024" y="694898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1443998"/>
              </p:ext>
            </p:extLst>
          </p:nvPr>
        </p:nvGraphicFramePr>
        <p:xfrm>
          <a:off x="796956" y="846480"/>
          <a:ext cx="10397577" cy="5392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3677"/>
                <a:gridCol w="2498643"/>
                <a:gridCol w="3385257"/>
              </a:tblGrid>
              <a:tr h="1241250"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налогообложения</a:t>
                      </a:r>
                      <a:r>
                        <a:rPr lang="ru-RU" sz="20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«доходы»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 налогообложения «доходы, уменьшенные на величину расходов»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52588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доходе до 150 млн.</a:t>
                      </a:r>
                      <a:r>
                        <a:rPr lang="ru-RU" sz="20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руб.* и численности работников до 100 человек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99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6%</a:t>
                      </a:r>
                      <a:endParaRPr lang="ru-RU" sz="2000" dirty="0">
                        <a:solidFill>
                          <a:srgbClr val="0099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99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15% (минимальный</a:t>
                      </a:r>
                      <a:r>
                        <a:rPr lang="ru-RU" sz="2000" baseline="0" dirty="0" smtClean="0">
                          <a:solidFill>
                            <a:srgbClr val="0099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налог 1% от доходов)</a:t>
                      </a:r>
                      <a:endParaRPr lang="ru-RU" sz="2000" dirty="0">
                        <a:solidFill>
                          <a:srgbClr val="0099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9913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Вышеуказанная ставка, может быть</a:t>
                      </a:r>
                      <a:r>
                        <a:rPr lang="ru-RU" sz="20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снижена законом субъекта Российской Федерации в зависимости от категорий налогоплательщиков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99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1% до 6%</a:t>
                      </a:r>
                      <a:endParaRPr lang="ru-RU" sz="2000" dirty="0">
                        <a:solidFill>
                          <a:srgbClr val="0099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99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5% до 15%</a:t>
                      </a:r>
                      <a:endParaRPr lang="ru-RU" sz="2000" dirty="0">
                        <a:solidFill>
                          <a:srgbClr val="0099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97915"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доходе от 150 млн.</a:t>
                      </a:r>
                      <a:r>
                        <a:rPr lang="ru-RU" sz="20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руб. до 200 млн. руб.* и численности работников от 100 человек до 130 человек (начиная с квартала, в котором допущено превышение)</a:t>
                      </a:r>
                      <a:endParaRPr lang="ru-RU" sz="200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99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8%</a:t>
                      </a:r>
                      <a:endParaRPr lang="ru-RU" sz="2000" dirty="0">
                        <a:solidFill>
                          <a:srgbClr val="0099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99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ru-RU" sz="2000" dirty="0">
                        <a:solidFill>
                          <a:srgbClr val="0099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Заголовок 2"/>
          <p:cNvSpPr txBox="1">
            <a:spLocks/>
          </p:cNvSpPr>
          <p:nvPr/>
        </p:nvSpPr>
        <p:spPr bwMode="auto">
          <a:xfrm>
            <a:off x="455835" y="6342431"/>
            <a:ext cx="8856984" cy="468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3" tIns="52152" rIns="104303" bIns="52152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1600" b="0" dirty="0" smtClean="0">
                <a:solidFill>
                  <a:schemeClr val="tx1"/>
                </a:solidFill>
                <a:latin typeface="+mn-lt"/>
              </a:rPr>
              <a:t>* - </a:t>
            </a:r>
            <a:r>
              <a:rPr lang="ru-RU" sz="16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дохода ежегодно корректируется на коэффициент-дефлятор</a:t>
            </a:r>
            <a:endPara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394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Коэффициент – дефлятор по УСН </a:t>
            </a:r>
            <a:endParaRPr lang="ru-RU" sz="3000" cap="all" spc="200" dirty="0" smtClean="0">
              <a:solidFill>
                <a:srgbClr val="627272"/>
              </a:solidFill>
              <a:latin typeface="Segoe UI Light"/>
            </a:endParaRPr>
          </a:p>
          <a:p>
            <a:pPr algn="ctr" defTabSz="1234948">
              <a:defRPr/>
            </a:pPr>
            <a:r>
              <a:rPr lang="ru-RU" sz="3000" cap="all" spc="200" dirty="0" smtClean="0">
                <a:solidFill>
                  <a:srgbClr val="627272"/>
                </a:solidFill>
                <a:latin typeface="Segoe UI Light"/>
              </a:rPr>
              <a:t>на </a:t>
            </a: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2024 год</a:t>
            </a: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err="1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Спец.режимы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rgbClr val="0070C0"/>
                </a:solidFill>
                <a:latin typeface="Arial Narrow" panose="020B0606020202030204" pitchFamily="34" charset="0"/>
              </a:rPr>
              <a:t>5</a:t>
            </a:r>
            <a:endParaRPr lang="ru-RU" sz="1400" b="1" dirty="0" smtClean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8263024" y="694898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Надпись 2"/>
          <p:cNvSpPr txBox="1">
            <a:spLocks noChangeArrowheads="1"/>
          </p:cNvSpPr>
          <p:nvPr/>
        </p:nvSpPr>
        <p:spPr bwMode="auto">
          <a:xfrm>
            <a:off x="450156" y="1476375"/>
            <a:ext cx="10036084" cy="3744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342900" indent="-342900" algn="just" defTabSz="1008126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altLang="ru-RU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defTabSz="1008126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предельный доход, позволяющий применять УСН без применения повышенных ставок, – 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более 1</a:t>
            </a:r>
            <a:r>
              <a:rPr lang="en-US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99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 млн. рублей 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(150 млн. рублей * 1,</a:t>
            </a:r>
            <a:r>
              <a:rPr lang="en-US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329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); </a:t>
            </a:r>
          </a:p>
          <a:p>
            <a:pPr marL="342900" indent="-342900" algn="just" defTabSz="1008126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доход, при достижении которого утрачивается право применения 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УСН, 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2</a:t>
            </a:r>
            <a:r>
              <a:rPr lang="en-US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65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млн. рублей </a:t>
            </a: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 млн. рублей*1,</a:t>
            </a:r>
            <a:r>
              <a:rPr lang="en-US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329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342900" indent="-342900" algn="just" defTabSz="1008126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предельный доход для перехода на УСН -  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более 14</a:t>
            </a:r>
            <a:r>
              <a:rPr lang="en-US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млн. рублей 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(112,5 млн. рублей*1,</a:t>
            </a:r>
            <a:r>
              <a:rPr lang="en-US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329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endParaRPr lang="ru-RU" alt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622598" y="5662040"/>
            <a:ext cx="9863642" cy="981311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Основание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>
              <a:lnSpc>
                <a:spcPct val="110000"/>
              </a:lnSpc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Минэкономразвития России № 730 от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23.10.2023</a:t>
            </a:r>
          </a:p>
          <a:p>
            <a:pPr algn="just">
              <a:lnSpc>
                <a:spcPct val="110000"/>
              </a:lnSpc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i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091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126955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3000" cap="all" spc="200" dirty="0" smtClean="0">
                <a:solidFill>
                  <a:srgbClr val="627272"/>
                </a:solidFill>
                <a:latin typeface="Segoe UI Light"/>
              </a:rPr>
              <a:t>Ставки для плательщиков </a:t>
            </a: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УСН </a:t>
            </a:r>
            <a:endParaRPr lang="ru-RU" sz="3000" cap="all" spc="200" dirty="0" smtClean="0">
              <a:solidFill>
                <a:srgbClr val="627272"/>
              </a:solidFill>
              <a:latin typeface="Segoe UI Light"/>
            </a:endParaRPr>
          </a:p>
          <a:p>
            <a:pPr algn="ctr" defTabSz="1234948">
              <a:defRPr/>
            </a:pPr>
            <a:r>
              <a:rPr lang="ru-RU" sz="3000" cap="all" spc="200" dirty="0" smtClean="0">
                <a:solidFill>
                  <a:srgbClr val="627272"/>
                </a:solidFill>
                <a:latin typeface="Segoe UI Light"/>
              </a:rPr>
              <a:t>с </a:t>
            </a:r>
            <a:r>
              <a:rPr lang="ru-RU" sz="3000" cap="all" spc="200" dirty="0">
                <a:solidFill>
                  <a:srgbClr val="627272"/>
                </a:solidFill>
                <a:latin typeface="Segoe UI Light"/>
              </a:rPr>
              <a:t>объектом «доходы»</a:t>
            </a:r>
          </a:p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err="1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Спец.режимы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rgbClr val="0070C0"/>
                </a:solidFill>
                <a:latin typeface="Arial Narrow" panose="020B0606020202030204" pitchFamily="34" charset="0"/>
              </a:rPr>
              <a:t>6</a:t>
            </a:r>
            <a:endParaRPr lang="ru-RU" sz="1400" b="1" dirty="0" smtClean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8263024" y="694898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308731"/>
              </p:ext>
            </p:extLst>
          </p:nvPr>
        </p:nvGraphicFramePr>
        <p:xfrm>
          <a:off x="624914" y="1371740"/>
          <a:ext cx="10582860" cy="5204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519"/>
                <a:gridCol w="6939579"/>
                <a:gridCol w="2499762"/>
              </a:tblGrid>
              <a:tr h="526967"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Ставка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Кто</a:t>
                      </a:r>
                      <a:r>
                        <a:rPr lang="ru-RU" sz="1800" b="1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применяет</a:t>
                      </a:r>
                      <a:endParaRPr lang="ru-RU" sz="18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72523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Социальные предприятия, социально ориентированные некоммерческие</a:t>
                      </a:r>
                      <a:r>
                        <a:rPr lang="ru-RU" sz="1800" b="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предприятия, религиозные организации (на налоговые периоды 2018 - 2026 годов)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налоговые периоды 2018 - 2026 годов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72523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Правообладатели программ для электронных вычислительных машин, включенных в единый реестр российских программ для электронных вычислительных машин и баз данных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налоговые периоды 2022 - 2024 годов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34280">
                <a:tc>
                  <a:txBody>
                    <a:bodyPr/>
                    <a:lstStyle/>
                    <a:p>
                      <a:pPr algn="l"/>
                      <a:r>
                        <a:rPr lang="en-US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Налогоплательщики</a:t>
                      </a:r>
                      <a:r>
                        <a:rPr lang="ru-RU" sz="1800" b="0" kern="12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 2</a:t>
                      </a: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пунктам основных видов экономической деятельности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ставка 1 % установлена на 2023 год, на 2024 год ставка установлена 4 %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29983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4%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Налогоплательщики</a:t>
                      </a:r>
                      <a:r>
                        <a:rPr lang="ru-RU" sz="1800" b="0" kern="1200" baseline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 14</a:t>
                      </a: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пунктам основных видов экономической деятельности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налоговые периоды 2023 - 2024 годов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29983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5% </a:t>
                      </a:r>
                      <a:endParaRPr lang="ru-RU" sz="18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Налогоплательщики по 9 пунктам основных видов экономической деятельности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налоговые периоды 2019 - 2024 годов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9178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1269552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Open Sans Light"/>
              </a:rPr>
              <a:t>ЛЬГОТЫ ДЛЯ ВПЕРВЫЕ ЗАРЕГИСТРИРОВАННЫХ ИП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err="1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Спец.режимы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rgbClr val="0070C0"/>
                </a:solidFill>
                <a:latin typeface="Arial Narrow" panose="020B0606020202030204" pitchFamily="34" charset="0"/>
              </a:rPr>
              <a:t>6</a:t>
            </a:r>
            <a:endParaRPr lang="ru-RU" sz="1400" b="1" dirty="0" smtClean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8263024" y="694898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Надпись 2"/>
          <p:cNvSpPr txBox="1">
            <a:spLocks noChangeArrowheads="1"/>
          </p:cNvSpPr>
          <p:nvPr/>
        </p:nvSpPr>
        <p:spPr bwMode="auto">
          <a:xfrm>
            <a:off x="1043268" y="882880"/>
            <a:ext cx="9115148" cy="397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1008126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6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Установлена ставка 0 %</a:t>
            </a:r>
            <a:endParaRPr lang="ru-RU" altLang="ru-RU" sz="2600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Надпись 2"/>
          <p:cNvSpPr txBox="1">
            <a:spLocks noChangeArrowheads="1"/>
          </p:cNvSpPr>
          <p:nvPr/>
        </p:nvSpPr>
        <p:spPr bwMode="auto">
          <a:xfrm>
            <a:off x="622598" y="1422372"/>
            <a:ext cx="1022513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08126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УСН - по 31 группе видов предпринимательской деятельности, в том 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числе:</a:t>
            </a:r>
          </a:p>
          <a:p>
            <a:pPr defTabSz="1008126"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растениеводство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животноводство, охота и предоставление соответствующих услуг в этих областях;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лесоводство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лесозаготовки;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рыболовство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рыбоводство;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пищевых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продуктов;</a:t>
            </a:r>
          </a:p>
          <a:p>
            <a:pPr marL="342900" indent="-342900">
              <a:buFontTx/>
              <a:buChar char="-"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древесины и производство изделий из дерева и пробки, кроме мебели, производство изделий из соломки и материалов для плетения.</a:t>
            </a:r>
          </a:p>
        </p:txBody>
      </p:sp>
      <p:sp>
        <p:nvSpPr>
          <p:cNvPr id="19" name="Надпись 2"/>
          <p:cNvSpPr txBox="1">
            <a:spLocks noChangeArrowheads="1"/>
          </p:cNvSpPr>
          <p:nvPr/>
        </p:nvSpPr>
        <p:spPr bwMode="auto">
          <a:xfrm>
            <a:off x="479044" y="5208143"/>
            <a:ext cx="10368690" cy="1625288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</a:p>
          <a:p>
            <a:pPr algn="just">
              <a:lnSpc>
                <a:spcPct val="110000"/>
              </a:lnSpc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ХМАО -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Югры от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20.02.2015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14-оз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установлении на территории Ханты-Мансийского автономного округа – Югры налоговой ставки в размере 0 процентов по упрощенной системе налогообложения и патентной системе налогообложения».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358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Open Sans Light"/>
              </a:rPr>
              <a:t>УСЛОВИЯ ПРИМЕНЕНИЯ СТАВКИ 0%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err="1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Спец.режимы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rgbClr val="0070C0"/>
                </a:solidFill>
                <a:latin typeface="Arial Narrow" panose="020B0606020202030204" pitchFamily="34" charset="0"/>
              </a:rPr>
              <a:t>6</a:t>
            </a:r>
            <a:endParaRPr lang="ru-RU" sz="1400" b="1" dirty="0" smtClean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8263024" y="694898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47" y="2182843"/>
            <a:ext cx="513680" cy="51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838" y="2987930"/>
            <a:ext cx="513680" cy="51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47" y="3825725"/>
            <a:ext cx="513680" cy="51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Надпись 2"/>
          <p:cNvSpPr txBox="1">
            <a:spLocks noChangeArrowheads="1"/>
          </p:cNvSpPr>
          <p:nvPr/>
        </p:nvSpPr>
        <p:spPr bwMode="auto">
          <a:xfrm>
            <a:off x="1628412" y="2182843"/>
            <a:ext cx="9003297" cy="250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08126" fontAlgn="auto">
              <a:spcBef>
                <a:spcPts val="0"/>
              </a:spcBef>
              <a:spcAft>
                <a:spcPts val="1200"/>
              </a:spcAft>
            </a:pP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двух первых налоговых периодов с момента регистрации ИП;</a:t>
            </a:r>
          </a:p>
          <a:p>
            <a:pPr defTabSz="1008126" fontAlgn="auto">
              <a:spcBef>
                <a:spcPts val="0"/>
              </a:spcBef>
              <a:spcAft>
                <a:spcPts val="1200"/>
              </a:spcAft>
            </a:pP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действует до 01.01.2025;</a:t>
            </a:r>
          </a:p>
          <a:p>
            <a:pPr defTabSz="1008126" fontAlgn="auto">
              <a:spcBef>
                <a:spcPts val="0"/>
              </a:spcBef>
              <a:spcAft>
                <a:spcPts val="1200"/>
              </a:spcAft>
            </a:pP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 </a:t>
            </a:r>
            <a:r>
              <a:rPr lang="ru-RU" alt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 средняя численность работников за налоговый период – не более 50 человек.</a:t>
            </a:r>
            <a:endParaRPr lang="ru-RU" altLang="ru-RU" sz="19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Надпись 2"/>
          <p:cNvSpPr txBox="1">
            <a:spLocks noChangeArrowheads="1"/>
          </p:cNvSpPr>
          <p:nvPr/>
        </p:nvSpPr>
        <p:spPr bwMode="auto">
          <a:xfrm>
            <a:off x="762818" y="4875800"/>
            <a:ext cx="9868891" cy="1826091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Основание: </a:t>
            </a:r>
          </a:p>
          <a:p>
            <a:pPr algn="just">
              <a:lnSpc>
                <a:spcPct val="110000"/>
              </a:lnSpc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Закон ХМАО -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Югры от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20.02.2015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№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14-оз </a:t>
            </a: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«Об установлении на территории Ханты-Мансийского автономного округа – Югры налоговой ставки в размере 0 процентов по упрощенной системе налогообложения и патентной системе налогообложения».</a:t>
            </a:r>
            <a:endParaRPr lang="ru-RU" altLang="ru-RU" sz="2000" dirty="0">
              <a:solidFill>
                <a:schemeClr val="bg2">
                  <a:lumMod val="2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487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>
            <a:extLst>
              <a:ext uri="{FF2B5EF4-FFF2-40B4-BE49-F238E27FC236}">
                <a16:creationId xmlns:a16="http://schemas.microsoft.com/office/drawing/2014/main" xmlns="" id="{EABBF177-B906-4130-81D0-CDC9F01E8134}"/>
              </a:ext>
            </a:extLst>
          </p:cNvPr>
          <p:cNvSpPr/>
          <p:nvPr/>
        </p:nvSpPr>
        <p:spPr>
          <a:xfrm>
            <a:off x="51629" y="16963"/>
            <a:ext cx="2925712" cy="774722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 defTabSz="1234711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8" y="-819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855273" y="3"/>
            <a:ext cx="9335140" cy="80865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Open Sans Light"/>
              </a:rPr>
              <a:t>ПОРЯДОК ПРИМЕНЕНИЯ ПОНИЖЕННЫХ СТАВОК ПО УСН</a:t>
            </a:r>
            <a:b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Open Sans Light"/>
              </a:rPr>
            </a:b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Open Sans Light"/>
              </a:rPr>
              <a:t> (ПО ВИДАМ ДЕЯТЕЛЬНОСТИ)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Open Sans Light"/>
            </a:endParaRPr>
          </a:p>
        </p:txBody>
      </p:sp>
      <p:sp>
        <p:nvSpPr>
          <p:cNvPr id="60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3"/>
            <a:ext cx="6644955" cy="7747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7337" algn="l"/>
              </a:tabLst>
            </a:pPr>
            <a:endParaRPr lang="ru-RU" sz="1600" b="1" dirty="0">
              <a:solidFill>
                <a:schemeClr val="tx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2598" y="5157986"/>
            <a:ext cx="223267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28413" y="1917626"/>
            <a:ext cx="2096616" cy="10441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3"/>
            <a:ext cx="2184992" cy="82642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r>
              <a:rPr lang="ru-RU" sz="3200" dirty="0" err="1" smtClean="0">
                <a:solidFill>
                  <a:prstClr val="black">
                    <a:lumMod val="50000"/>
                  </a:prstClr>
                </a:solidFill>
                <a:latin typeface="Arial Narrow" panose="020B0606020202030204" pitchFamily="34" charset="0"/>
              </a:rPr>
              <a:t>Спец.режимы</a:t>
            </a:r>
            <a:endParaRPr lang="ru-RU" sz="3200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pic>
        <p:nvPicPr>
          <p:cNvPr id="28" name="Picture 28" descr="https://img-fotki.yandex.ru/get/5505/200418627.78/0_11df9f_c6cae5c0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673026" cy="57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1"/>
          <p:cNvSpPr txBox="1"/>
          <p:nvPr/>
        </p:nvSpPr>
        <p:spPr>
          <a:xfrm>
            <a:off x="11734254" y="6438001"/>
            <a:ext cx="313642" cy="26389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rgbClr val="0070C0"/>
                </a:solidFill>
                <a:latin typeface="Arial Narrow" panose="020B0606020202030204" pitchFamily="34" charset="0"/>
              </a:rPr>
              <a:t>6</a:t>
            </a:r>
            <a:endParaRPr lang="ru-RU" sz="1400" b="1" dirty="0" smtClean="0">
              <a:solidFill>
                <a:srgbClr val="0070C0"/>
              </a:solidFill>
              <a:latin typeface="Arial Narrow" panose="020B0606020202030204" pitchFamily="34" charset="0"/>
            </a:endParaRPr>
          </a:p>
          <a:p>
            <a:endParaRPr lang="ru-RU" sz="14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84" name="Прямая со стрелкой 83"/>
          <p:cNvCxnSpPr/>
          <p:nvPr/>
        </p:nvCxnSpPr>
        <p:spPr>
          <a:xfrm>
            <a:off x="8263024" y="6948983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67" y="1949049"/>
            <a:ext cx="513680" cy="51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93" y="3009597"/>
            <a:ext cx="513680" cy="51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Z:\Мои документы\success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67" y="3839669"/>
            <a:ext cx="513680" cy="51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Надпись 2"/>
          <p:cNvSpPr txBox="1">
            <a:spLocks noChangeArrowheads="1"/>
          </p:cNvSpPr>
          <p:nvPr/>
        </p:nvSpPr>
        <p:spPr bwMode="auto">
          <a:xfrm>
            <a:off x="762818" y="4875800"/>
            <a:ext cx="9868891" cy="1826091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Основание: </a:t>
            </a:r>
          </a:p>
          <a:p>
            <a:pPr algn="just">
              <a:lnSpc>
                <a:spcPct val="110000"/>
              </a:lnSpc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Закон ХМАО -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Югры от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20.02.2015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№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14-оз </a:t>
            </a:r>
          </a:p>
          <a:p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«Об установлении на территории Ханты-Мансийского автономного округа – Югры налоговой ставки в размере 0 процентов по упрощенной системе налогообложения и патентной системе налогообложения».</a:t>
            </a:r>
            <a:endParaRPr lang="ru-RU" altLang="ru-RU" sz="2000" dirty="0">
              <a:solidFill>
                <a:schemeClr val="bg2">
                  <a:lumMod val="2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30277" y="1917626"/>
            <a:ext cx="9658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льготный вид деятельности должен относиться к основному виду, соответствующему присвоенному в установленном порядке коду Общероссийского классификатора видов экономической деятельности;</a:t>
            </a:r>
          </a:p>
        </p:txBody>
      </p:sp>
      <p:sp>
        <p:nvSpPr>
          <p:cNvPr id="18" name="Надпись 2"/>
          <p:cNvSpPr txBox="1">
            <a:spLocks noChangeArrowheads="1"/>
          </p:cNvSpPr>
          <p:nvPr/>
        </p:nvSpPr>
        <p:spPr bwMode="auto">
          <a:xfrm>
            <a:off x="1530277" y="2988543"/>
            <a:ext cx="8784976" cy="6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defTabSz="1008126" fontAlgn="auto">
              <a:spcBef>
                <a:spcPts val="0"/>
              </a:spcBef>
              <a:spcAft>
                <a:spcPts val="1200"/>
              </a:spcAft>
            </a:pPr>
            <a:r>
              <a:rPr lang="ru-RU" altLang="ru-RU" dirty="0" smtClean="0">
                <a:solidFill>
                  <a:schemeClr val="bg2">
                    <a:lumMod val="2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доходы от видов деятельности, по которым предусмотрена пониженная ставка, должны составлять не менее 70 процентов от всех доходов налогоплательщика;</a:t>
            </a:r>
          </a:p>
        </p:txBody>
      </p:sp>
      <p:sp>
        <p:nvSpPr>
          <p:cNvPr id="19" name="Надпись 2"/>
          <p:cNvSpPr txBox="1">
            <a:spLocks noChangeArrowheads="1"/>
          </p:cNvSpPr>
          <p:nvPr/>
        </p:nvSpPr>
        <p:spPr bwMode="auto">
          <a:xfrm>
            <a:off x="1514485" y="3825725"/>
            <a:ext cx="8763396" cy="958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defTabSz="1008126" fontAlgn="auto">
              <a:spcBef>
                <a:spcPts val="0"/>
              </a:spcBef>
              <a:spcAft>
                <a:spcPts val="1200"/>
              </a:spcAft>
            </a:pPr>
            <a:r>
              <a:rPr lang="ru-RU" altLang="ru-RU" dirty="0" smtClean="0">
                <a:solidFill>
                  <a:schemeClr val="bg2">
                    <a:lumMod val="2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применение пониженной ставки носит заявительный характер (ставка указывается налогоплательщиком самостоятельно в налоговой декларации).</a:t>
            </a:r>
          </a:p>
          <a:p>
            <a:pPr defTabSz="1008126" fontAlgn="auto">
              <a:lnSpc>
                <a:spcPct val="115000"/>
              </a:lnSpc>
              <a:spcBef>
                <a:spcPts val="0"/>
              </a:spcBef>
              <a:spcAft>
                <a:spcPts val="1103"/>
              </a:spcAft>
            </a:pPr>
            <a:endParaRPr lang="ru-RU" altLang="ru-RU" sz="2400" dirty="0">
              <a:solidFill>
                <a:prstClr val="black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664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38720</TotalTime>
  <Words>788</Words>
  <Application>Microsoft Office PowerPoint</Application>
  <PresentationFormat>Произвольный</PresentationFormat>
  <Paragraphs>149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21" baseType="lpstr">
      <vt:lpstr>Arial</vt:lpstr>
      <vt:lpstr>Arial Narrow</vt:lpstr>
      <vt:lpstr>Calibri</vt:lpstr>
      <vt:lpstr>Calibri Light</vt:lpstr>
      <vt:lpstr>Open Sans</vt:lpstr>
      <vt:lpstr>Open Sans Light</vt:lpstr>
      <vt:lpstr>Roboto Condensed</vt:lpstr>
      <vt:lpstr>Segoe UI Light</vt:lpstr>
      <vt:lpstr>Times New Roman</vt:lpstr>
      <vt:lpstr>Специальное оформление</vt:lpstr>
      <vt:lpstr>Office Theme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Сафронова Анна Анатольевна</cp:lastModifiedBy>
  <cp:revision>2355</cp:revision>
  <cp:lastPrinted>2024-04-26T12:00:19Z</cp:lastPrinted>
  <dcterms:modified xsi:type="dcterms:W3CDTF">2024-04-27T06:49:48Z</dcterms:modified>
</cp:coreProperties>
</file>