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970" r:id="rId1"/>
    <p:sldMasterId id="2147483987" r:id="rId2"/>
    <p:sldMasterId id="2147484043" r:id="rId3"/>
  </p:sldMasterIdLst>
  <p:notesMasterIdLst>
    <p:notesMasterId r:id="rId16"/>
  </p:notesMasterIdLst>
  <p:sldIdLst>
    <p:sldId id="443" r:id="rId4"/>
    <p:sldId id="458" r:id="rId5"/>
    <p:sldId id="460" r:id="rId6"/>
    <p:sldId id="444" r:id="rId7"/>
    <p:sldId id="455" r:id="rId8"/>
    <p:sldId id="459" r:id="rId9"/>
    <p:sldId id="457" r:id="rId10"/>
    <p:sldId id="451" r:id="rId11"/>
    <p:sldId id="456" r:id="rId12"/>
    <p:sldId id="454" r:id="rId13"/>
    <p:sldId id="449" r:id="rId14"/>
    <p:sldId id="452" r:id="rId15"/>
  </p:sldIdLst>
  <p:sldSz cx="9906000" cy="6858000" type="A4"/>
  <p:notesSz cx="6797675" cy="9926638"/>
  <p:defaultTextStyle>
    <a:defPPr>
      <a:defRPr lang="ru-RU"/>
    </a:defPPr>
    <a:lvl1pPr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1pPr>
    <a:lvl2pPr marL="341313" indent="1127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2pPr>
    <a:lvl3pPr marL="684213" indent="2270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3pPr>
    <a:lvl4pPr marL="1027113" indent="3413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4pPr>
    <a:lvl5pPr marL="1370013" indent="4556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5pPr>
    <a:lvl6pPr marL="22860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6pPr>
    <a:lvl7pPr marL="27432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7pPr>
    <a:lvl8pPr marL="32004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8pPr>
    <a:lvl9pPr marL="36576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2A1"/>
    <a:srgbClr val="FFE5E5"/>
    <a:srgbClr val="FFBEBD"/>
    <a:srgbClr val="FFA2A1"/>
    <a:srgbClr val="FFBEC7"/>
    <a:srgbClr val="FFBEBE"/>
    <a:srgbClr val="FCA1A2"/>
    <a:srgbClr val="FFC7C7"/>
    <a:srgbClr val="FCC7C7"/>
    <a:srgbClr val="FCB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29" autoAdjust="0"/>
  </p:normalViewPr>
  <p:slideViewPr>
    <p:cSldViewPr>
      <p:cViewPr>
        <p:scale>
          <a:sx n="100" d="100"/>
          <a:sy n="100" d="100"/>
        </p:scale>
        <p:origin x="-1674" y="-46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711200" y="744538"/>
            <a:ext cx="537527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0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06463" y="4715951"/>
            <a:ext cx="4984750" cy="4466987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>
                <a:sym typeface="Noteworthy Bold" charset="0"/>
              </a:rPr>
              <a:t>Click to edit Master text styles</a:t>
            </a:r>
          </a:p>
          <a:p>
            <a:pPr lvl="1"/>
            <a:r>
              <a:rPr lang="ru-RU" noProof="0" smtClean="0">
                <a:sym typeface="Noteworthy Bold" charset="0"/>
              </a:rPr>
              <a:t>Second level</a:t>
            </a:r>
          </a:p>
          <a:p>
            <a:pPr lvl="2"/>
            <a:r>
              <a:rPr lang="ru-RU" noProof="0" smtClean="0">
                <a:sym typeface="Noteworthy Bold" charset="0"/>
              </a:rPr>
              <a:t>Third level</a:t>
            </a:r>
          </a:p>
          <a:p>
            <a:pPr lvl="3"/>
            <a:r>
              <a:rPr lang="ru-RU" noProof="0" smtClean="0">
                <a:sym typeface="Noteworthy Bold" charset="0"/>
              </a:rPr>
              <a:t>Fourth level</a:t>
            </a:r>
          </a:p>
          <a:p>
            <a:pPr lvl="4"/>
            <a:r>
              <a:rPr lang="ru-RU" noProof="0" smtClean="0">
                <a:sym typeface="Noteworthy Bold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7914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1pPr>
    <a:lvl2pPr marL="3413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2pPr>
    <a:lvl3pPr marL="6842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3pPr>
    <a:lvl4pPr marL="10271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4pPr>
    <a:lvl5pPr marL="13700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5pPr>
    <a:lvl6pPr marL="2285855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6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98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69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3726741"/>
            <a:ext cx="84201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85900" y="522879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78" b="0">
                <a:solidFill>
                  <a:schemeClr val="bg1"/>
                </a:solidFill>
                <a:latin typeface="+mj-lt"/>
              </a:defRPr>
            </a:lvl1pPr>
            <a:lvl2pPr marL="451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2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3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5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6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9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19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92" y="1037861"/>
            <a:ext cx="8193039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3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3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36" y="273109"/>
            <a:ext cx="3259006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3222"/>
            </a:lvl1pPr>
            <a:lvl2pPr>
              <a:defRPr sz="2778"/>
            </a:lvl2pPr>
            <a:lvl3pPr>
              <a:defRPr sz="2333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36" y="1435104"/>
            <a:ext cx="3259006" cy="4691063"/>
          </a:xfrm>
        </p:spPr>
        <p:txBody>
          <a:bodyPr/>
          <a:lstStyle>
            <a:lvl1pPr marL="0" indent="0">
              <a:buNone/>
              <a:defRPr sz="1444"/>
            </a:lvl1pPr>
            <a:lvl2pPr marL="451321" indent="0">
              <a:buNone/>
              <a:defRPr sz="1222"/>
            </a:lvl2pPr>
            <a:lvl3pPr marL="902637" indent="0">
              <a:buNone/>
              <a:defRPr sz="1000"/>
            </a:lvl3pPr>
            <a:lvl4pPr marL="1353949" indent="0">
              <a:buNone/>
              <a:defRPr sz="889"/>
            </a:lvl4pPr>
            <a:lvl5pPr marL="1805264" indent="0">
              <a:buNone/>
              <a:defRPr sz="889"/>
            </a:lvl5pPr>
            <a:lvl6pPr marL="2256586" indent="0">
              <a:buNone/>
              <a:defRPr sz="889"/>
            </a:lvl6pPr>
            <a:lvl7pPr marL="2707908" indent="0">
              <a:buNone/>
              <a:defRPr sz="889"/>
            </a:lvl7pPr>
            <a:lvl8pPr marL="3159223" indent="0">
              <a:buNone/>
              <a:defRPr sz="889"/>
            </a:lvl8pPr>
            <a:lvl9pPr marL="3610545" indent="0">
              <a:buNone/>
              <a:defRPr sz="88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69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22"/>
            </a:lvl1pPr>
            <a:lvl2pPr marL="451321" indent="0">
              <a:buNone/>
              <a:defRPr sz="2778"/>
            </a:lvl2pPr>
            <a:lvl3pPr marL="902637" indent="0">
              <a:buNone/>
              <a:defRPr sz="2333"/>
            </a:lvl3pPr>
            <a:lvl4pPr marL="1353949" indent="0">
              <a:buNone/>
              <a:defRPr sz="2000"/>
            </a:lvl4pPr>
            <a:lvl5pPr marL="1805264" indent="0">
              <a:buNone/>
              <a:defRPr sz="2000"/>
            </a:lvl5pPr>
            <a:lvl6pPr marL="2256586" indent="0">
              <a:buNone/>
              <a:defRPr sz="2000"/>
            </a:lvl6pPr>
            <a:lvl7pPr marL="2707908" indent="0">
              <a:buNone/>
              <a:defRPr sz="2000"/>
            </a:lvl7pPr>
            <a:lvl8pPr marL="3159223" indent="0">
              <a:buNone/>
              <a:defRPr sz="2000"/>
            </a:lvl8pPr>
            <a:lvl9pPr marL="3610545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87"/>
            <a:ext cx="5943600" cy="804863"/>
          </a:xfrm>
        </p:spPr>
        <p:txBody>
          <a:bodyPr/>
          <a:lstStyle>
            <a:lvl1pPr marL="0" indent="0">
              <a:buNone/>
              <a:defRPr sz="1444"/>
            </a:lvl1pPr>
            <a:lvl2pPr marL="451321" indent="0">
              <a:buNone/>
              <a:defRPr sz="1222"/>
            </a:lvl2pPr>
            <a:lvl3pPr marL="902637" indent="0">
              <a:buNone/>
              <a:defRPr sz="1000"/>
            </a:lvl3pPr>
            <a:lvl4pPr marL="1353949" indent="0">
              <a:buNone/>
              <a:defRPr sz="889"/>
            </a:lvl4pPr>
            <a:lvl5pPr marL="1805264" indent="0">
              <a:buNone/>
              <a:defRPr sz="889"/>
            </a:lvl5pPr>
            <a:lvl6pPr marL="2256586" indent="0">
              <a:buNone/>
              <a:defRPr sz="889"/>
            </a:lvl6pPr>
            <a:lvl7pPr marL="2707908" indent="0">
              <a:buNone/>
              <a:defRPr sz="889"/>
            </a:lvl7pPr>
            <a:lvl8pPr marL="3159223" indent="0">
              <a:buNone/>
              <a:defRPr sz="889"/>
            </a:lvl8pPr>
            <a:lvl9pPr marL="3610545" indent="0">
              <a:buNone/>
              <a:defRPr sz="88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5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594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83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5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794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49" y="489551"/>
            <a:ext cx="7955978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83849" y="1599675"/>
            <a:ext cx="7955978" cy="483645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754" y="6041605"/>
            <a:ext cx="672068" cy="63209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72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7"/>
            <a:ext cx="9904280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718"/>
            <a:ext cx="84201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338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994" y="5126357"/>
            <a:ext cx="1000918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15975" eaLnBrk="1" hangingPunct="1">
              <a:defRPr/>
            </a:pPr>
            <a:endParaRPr lang="ru-RU" smtClean="0">
              <a:solidFill>
                <a:prstClr val="black"/>
              </a:solidFill>
              <a:ea typeface="+mn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12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066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12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2" y="501070"/>
            <a:ext cx="7949392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2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9906000" cy="685719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685044" y="1247808"/>
            <a:ext cx="6611456" cy="4773480"/>
          </a:xfrm>
        </p:spPr>
        <p:txBody>
          <a:bodyPr anchor="t">
            <a:normAutofit/>
          </a:bodyPr>
          <a:lstStyle>
            <a:lvl1pPr algn="l">
              <a:lnSpc>
                <a:spcPts val="5990"/>
              </a:lnSpc>
              <a:defRPr sz="5222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5184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12" y="1012536"/>
            <a:ext cx="7930747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12" y="3429723"/>
            <a:ext cx="7930747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31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94" y="1606873"/>
            <a:ext cx="392249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3"/>
            <a:ext cx="3948639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571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71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09" y="1606872"/>
            <a:ext cx="398098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209" y="2174876"/>
            <a:ext cx="398098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3" y="1606872"/>
            <a:ext cx="3886810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3" y="2188098"/>
            <a:ext cx="3886810" cy="42480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323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08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781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44" y="5873116"/>
            <a:ext cx="613966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518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5"/>
            <a:ext cx="3259006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4"/>
            <a:ext cx="3259006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80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67"/>
            <a:ext cx="59436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07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43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83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5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193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7"/>
            <a:ext cx="9904280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705"/>
            <a:ext cx="84201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067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1851" indent="2761">
              <a:defRPr>
                <a:latin typeface="+mj-lt"/>
              </a:defRPr>
            </a:lvl2pPr>
            <a:lvl3pPr marL="544017" indent="-225303">
              <a:tabLst/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9"/>
            <a:ext cx="1000586" cy="376853"/>
          </a:xfrm>
          <a:prstGeom prst="rect">
            <a:avLst/>
          </a:prstGeom>
          <a:noFill/>
        </p:spPr>
        <p:txBody>
          <a:bodyPr wrap="square" lIns="79126" tIns="39564" rIns="79126" bIns="39564" rtlCol="0">
            <a:noAutofit/>
          </a:bodyPr>
          <a:lstStyle/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sz="1778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21" y="745118"/>
            <a:ext cx="8177692" cy="1261535"/>
          </a:xfrm>
        </p:spPr>
        <p:txBody>
          <a:bodyPr/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477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994" y="5126357"/>
            <a:ext cx="1000918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15975" eaLnBrk="1" hangingPunct="1">
              <a:defRPr/>
            </a:pPr>
            <a:endParaRPr lang="ru-RU" smtClean="0">
              <a:solidFill>
                <a:prstClr val="black"/>
              </a:solidFill>
              <a:ea typeface="+mn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01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612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01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2" y="501070"/>
            <a:ext cx="7949392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801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01" y="1012522"/>
            <a:ext cx="7930747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01" y="3429723"/>
            <a:ext cx="7930747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66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94" y="1606873"/>
            <a:ext cx="392249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3"/>
            <a:ext cx="3948639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5086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71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98" y="1606872"/>
            <a:ext cx="398098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98" y="2174876"/>
            <a:ext cx="398098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3" y="1606872"/>
            <a:ext cx="3886810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3" y="2188098"/>
            <a:ext cx="3886810" cy="42480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987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9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789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37" y="5873116"/>
            <a:ext cx="613966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831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5"/>
            <a:ext cx="3259006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4"/>
            <a:ext cx="3259006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4480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53"/>
            <a:ext cx="59436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74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5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1851" indent="2761">
              <a:defRPr>
                <a:latin typeface="+mj-lt"/>
              </a:defRPr>
            </a:lvl2pPr>
            <a:lvl3pPr marL="544017" indent="-225303">
              <a:tabLst/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9"/>
            <a:ext cx="1000586" cy="376853"/>
          </a:xfrm>
          <a:prstGeom prst="rect">
            <a:avLst/>
          </a:prstGeom>
          <a:noFill/>
        </p:spPr>
        <p:txBody>
          <a:bodyPr wrap="square" lIns="79126" tIns="39564" rIns="79126" bIns="39564" rtlCol="0">
            <a:noAutofit/>
          </a:bodyPr>
          <a:lstStyle/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sz="1778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210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75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2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3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559"/>
            <a:ext cx="9905998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4591" indent="0">
              <a:defRPr>
                <a:latin typeface="+mj-lt"/>
              </a:defRPr>
            </a:lvl2pPr>
            <a:lvl3pPr marL="544017" indent="-225303"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 marL="124189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5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906000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4591" indent="0">
              <a:defRPr>
                <a:latin typeface="+mj-lt"/>
              </a:defRPr>
            </a:lvl2pPr>
            <a:lvl3pPr marL="544017" indent="-225303"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 marL="124189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4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967" y="1970917"/>
            <a:ext cx="6214912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15967" y="470730"/>
            <a:ext cx="62149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1321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2pPr>
            <a:lvl3pPr marL="902637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3pPr>
            <a:lvl4pPr marL="1353949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4pPr>
            <a:lvl5pPr marL="1805264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5pPr>
            <a:lvl6pPr marL="2256586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6pPr>
            <a:lvl7pPr marL="2707908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7pPr>
            <a:lvl8pPr marL="3159223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8pPr>
            <a:lvl9pPr marL="3610545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087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32" y="745115"/>
            <a:ext cx="8748579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2123" y="2006604"/>
            <a:ext cx="3951540" cy="4275667"/>
          </a:xfrm>
        </p:spPr>
        <p:txBody>
          <a:bodyPr/>
          <a:lstStyle>
            <a:lvl1pPr>
              <a:defRPr sz="2778"/>
            </a:lvl1pPr>
            <a:lvl2pPr>
              <a:defRPr sz="2333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2006604"/>
            <a:ext cx="3977879" cy="4275667"/>
          </a:xfrm>
        </p:spPr>
        <p:txBody>
          <a:bodyPr/>
          <a:lstStyle>
            <a:lvl1pPr>
              <a:defRPr sz="2778"/>
            </a:lvl1pPr>
            <a:lvl2pPr>
              <a:defRPr sz="2333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2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4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11" y="1535167"/>
            <a:ext cx="4376871" cy="639761"/>
          </a:xfrm>
        </p:spPr>
        <p:txBody>
          <a:bodyPr anchor="b"/>
          <a:lstStyle>
            <a:lvl1pPr marL="0" indent="0">
              <a:buNone/>
              <a:defRPr sz="2333" b="1"/>
            </a:lvl1pPr>
            <a:lvl2pPr marL="451321" indent="0">
              <a:buNone/>
              <a:defRPr sz="2000" b="1"/>
            </a:lvl2pPr>
            <a:lvl3pPr marL="902637" indent="0">
              <a:buNone/>
              <a:defRPr sz="1778" b="1"/>
            </a:lvl3pPr>
            <a:lvl4pPr marL="1353949" indent="0">
              <a:buNone/>
              <a:defRPr sz="1556" b="1"/>
            </a:lvl4pPr>
            <a:lvl5pPr marL="1805264" indent="0">
              <a:buNone/>
              <a:defRPr sz="1556" b="1"/>
            </a:lvl5pPr>
            <a:lvl6pPr marL="2256586" indent="0">
              <a:buNone/>
              <a:defRPr sz="1556" b="1"/>
            </a:lvl6pPr>
            <a:lvl7pPr marL="2707908" indent="0">
              <a:buNone/>
              <a:defRPr sz="1556" b="1"/>
            </a:lvl7pPr>
            <a:lvl8pPr marL="3159223" indent="0">
              <a:buNone/>
              <a:defRPr sz="1556" b="1"/>
            </a:lvl8pPr>
            <a:lvl9pPr marL="3610545" indent="0">
              <a:buNone/>
              <a:defRPr sz="155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11" y="2174875"/>
            <a:ext cx="4376871" cy="3951288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778"/>
            </a:lvl3pPr>
            <a:lvl4pPr>
              <a:defRPr sz="1556"/>
            </a:lvl4pPr>
            <a:lvl5pPr>
              <a:defRPr sz="1556"/>
            </a:lvl5pPr>
            <a:lvl6pPr>
              <a:defRPr sz="1556"/>
            </a:lvl6pPr>
            <a:lvl7pPr>
              <a:defRPr sz="1556"/>
            </a:lvl7pPr>
            <a:lvl8pPr>
              <a:defRPr sz="1556"/>
            </a:lvl8pPr>
            <a:lvl9pPr>
              <a:defRPr sz="15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200" y="1535167"/>
            <a:ext cx="4378589" cy="639761"/>
          </a:xfrm>
        </p:spPr>
        <p:txBody>
          <a:bodyPr anchor="b"/>
          <a:lstStyle>
            <a:lvl1pPr marL="0" indent="0">
              <a:buNone/>
              <a:defRPr sz="2333" b="1"/>
            </a:lvl1pPr>
            <a:lvl2pPr marL="451321" indent="0">
              <a:buNone/>
              <a:defRPr sz="2000" b="1"/>
            </a:lvl2pPr>
            <a:lvl3pPr marL="902637" indent="0">
              <a:buNone/>
              <a:defRPr sz="1778" b="1"/>
            </a:lvl3pPr>
            <a:lvl4pPr marL="1353949" indent="0">
              <a:buNone/>
              <a:defRPr sz="1556" b="1"/>
            </a:lvl4pPr>
            <a:lvl5pPr marL="1805264" indent="0">
              <a:buNone/>
              <a:defRPr sz="1556" b="1"/>
            </a:lvl5pPr>
            <a:lvl6pPr marL="2256586" indent="0">
              <a:buNone/>
              <a:defRPr sz="1556" b="1"/>
            </a:lvl6pPr>
            <a:lvl7pPr marL="2707908" indent="0">
              <a:buNone/>
              <a:defRPr sz="1556" b="1"/>
            </a:lvl7pPr>
            <a:lvl8pPr marL="3159223" indent="0">
              <a:buNone/>
              <a:defRPr sz="1556" b="1"/>
            </a:lvl8pPr>
            <a:lvl9pPr marL="3610545" indent="0">
              <a:buNone/>
              <a:defRPr sz="155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200" y="2174875"/>
            <a:ext cx="4378589" cy="3951288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778"/>
            </a:lvl3pPr>
            <a:lvl4pPr>
              <a:defRPr sz="1556"/>
            </a:lvl4pPr>
            <a:lvl5pPr>
              <a:defRPr sz="1556"/>
            </a:lvl5pPr>
            <a:lvl6pPr>
              <a:defRPr sz="1556"/>
            </a:lvl6pPr>
            <a:lvl7pPr>
              <a:defRPr sz="1556"/>
            </a:lvl7pPr>
            <a:lvl8pPr>
              <a:defRPr sz="1556"/>
            </a:lvl8pPr>
            <a:lvl9pPr>
              <a:defRPr sz="15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1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563"/>
            <a:ext cx="9905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0" y="745099"/>
            <a:ext cx="8268759" cy="1234645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2173" y="1988839"/>
            <a:ext cx="8268758" cy="4293427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384"/>
            <a:ext cx="23114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70" y="6356384"/>
            <a:ext cx="31369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3804" y="5864229"/>
            <a:ext cx="545551" cy="684776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2086"/>
              </a:lnSpc>
              <a:defRPr sz="2333">
                <a:solidFill>
                  <a:schemeClr val="bg1"/>
                </a:solidFill>
                <a:latin typeface="+mn-lt"/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ea typeface="+mn-ea"/>
                <a:cs typeface="Arial" panose="020B0604020202020204" pitchFamily="34" charset="0"/>
              </a:rPr>
              <a:pPr defTabSz="902637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46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  <p:sldLayoutId id="2147483983" r:id="rId13"/>
    <p:sldLayoutId id="2147483984" r:id="rId14"/>
    <p:sldLayoutId id="2147483985" r:id="rId15"/>
    <p:sldLayoutId id="2147483986" r:id="rId16"/>
  </p:sldLayoutIdLst>
  <p:hf hdr="0" dt="0"/>
  <p:txStyles>
    <p:titleStyle>
      <a:lvl1pPr algn="l" defTabSz="902637" rtl="0" eaLnBrk="1" latinLnBrk="0" hangingPunct="1">
        <a:spcBef>
          <a:spcPct val="0"/>
        </a:spcBef>
        <a:buNone/>
        <a:defRPr sz="4222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4591" indent="0" algn="l" defTabSz="902637" rtl="0" eaLnBrk="1" latinLnBrk="0" hangingPunct="1">
        <a:spcBef>
          <a:spcPct val="20000"/>
        </a:spcBef>
        <a:buFont typeface="+mj-lt"/>
        <a:buNone/>
        <a:defRPr sz="2667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4591" indent="0" algn="l" defTabSz="902637" rtl="0" eaLnBrk="1" latinLnBrk="0" hangingPunct="1">
        <a:spcBef>
          <a:spcPct val="20000"/>
        </a:spcBef>
        <a:buFont typeface="Arial" pitchFamily="34" charset="0"/>
        <a:buNone/>
        <a:defRPr sz="222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16835" indent="-225303" algn="l" defTabSz="902637" rtl="0" eaLnBrk="1" latinLnBrk="0" hangingPunct="1">
        <a:spcBef>
          <a:spcPct val="20000"/>
        </a:spcBef>
        <a:buFont typeface="Arial" pitchFamily="34" charset="0"/>
        <a:buChar char="•"/>
        <a:defRPr sz="222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1851" algn="just" defTabSz="902637" rtl="0" eaLnBrk="1" latinLnBrk="0" hangingPunct="1">
        <a:lnSpc>
          <a:spcPts val="2110"/>
        </a:lnSpc>
        <a:spcBef>
          <a:spcPts val="444"/>
        </a:spcBef>
        <a:buFont typeface="Arial" pitchFamily="34" charset="0"/>
        <a:buNone/>
        <a:tabLst/>
        <a:defRPr sz="177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41895" indent="0" algn="l" defTabSz="902637" rtl="0" eaLnBrk="1" latinLnBrk="0" hangingPunct="1">
        <a:lnSpc>
          <a:spcPts val="2000"/>
        </a:lnSpc>
        <a:spcBef>
          <a:spcPts val="444"/>
        </a:spcBef>
        <a:buFont typeface="Arial" pitchFamily="34" charset="0"/>
        <a:buNone/>
        <a:defRPr sz="1556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82249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3565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4883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6199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1pPr>
      <a:lvl2pPr marL="451321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2pPr>
      <a:lvl3pPr marL="902637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353949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05264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56586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707908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159223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610545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973" y="489586"/>
            <a:ext cx="7955756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973" y="1600204"/>
            <a:ext cx="7955756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986"/>
            <a:ext cx="23114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70" y="6356986"/>
            <a:ext cx="31369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8611" y="6040756"/>
            <a:ext cx="670719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5975"/>
            <a:fld id="{4013B3F9-4A5B-420F-BFD2-4FE8E87344A7}" type="slidenum">
              <a:rPr lang="ru-RU" altLang="ru-RU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defTabSz="815975"/>
              <a:t>‹#›</a:t>
            </a:fld>
            <a:endParaRPr lang="ru-RU" altLang="ru-RU">
              <a:solidFill>
                <a:prstClr val="white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3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973" y="489586"/>
            <a:ext cx="7955756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973" y="1600204"/>
            <a:ext cx="7955756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986"/>
            <a:ext cx="23114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62" y="6356986"/>
            <a:ext cx="31369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8600" y="6040756"/>
            <a:ext cx="670719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5975"/>
            <a:fld id="{4013B3F9-4A5B-420F-BFD2-4FE8E87344A7}" type="slidenum">
              <a:rPr lang="ru-RU" altLang="ru-RU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defTabSz="815975"/>
              <a:t>‹#›</a:t>
            </a:fld>
            <a:endParaRPr lang="ru-RU" altLang="ru-RU">
              <a:solidFill>
                <a:prstClr val="white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42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76769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уведомлений и сроки уплаты НДФЛ в 2023 году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1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995686"/>
              </p:ext>
            </p:extLst>
          </p:nvPr>
        </p:nvGraphicFramePr>
        <p:xfrm>
          <a:off x="625760" y="1700808"/>
          <a:ext cx="8661204" cy="3724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165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520987967"/>
                    </a:ext>
                  </a:extLst>
                </a:gridCol>
                <a:gridCol w="2948727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117652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 удержания НДФЛ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перечисления НДФЛ </a:t>
                      </a:r>
                    </a:p>
                    <a:p>
                      <a:pPr algn="ctr"/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(п. 6 ст. 226 НК РФ в ред. 263-ФЗ)</a:t>
                      </a:r>
                      <a:endParaRPr lang="ru-RU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уведомления </a:t>
                      </a:r>
                    </a:p>
                    <a:p>
                      <a:pPr algn="ctr"/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(п. 9 ст. 58 НК РФ в ред. 263-ФЗ)</a:t>
                      </a:r>
                      <a:endParaRPr lang="ru-RU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23 числа предшествующего месяца по 22 число текущего месяца</a:t>
                      </a:r>
                      <a:endParaRPr lang="ru-RU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28-го числа текущего месяца</a:t>
                      </a:r>
                      <a:endParaRPr lang="ru-RU" sz="17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25-го числа текущего месяца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800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23 числа прошлого месяца по 9 число текущего месяца</a:t>
                      </a:r>
                      <a:endParaRPr lang="ru-RU" sz="1700" b="0" u="non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026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12-го числа текущего месяца</a:t>
                      </a:r>
                      <a:endParaRPr lang="ru-RU" sz="17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7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9026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ДОСРОЧНОЕ</a:t>
                      </a:r>
                      <a:r>
                        <a:rPr lang="ru-RU" sz="17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УВЕДОМЛЕНИЕ</a:t>
                      </a:r>
                    </a:p>
                    <a:p>
                      <a:pPr marL="0" marR="0" indent="0" algn="ctr" defTabSz="9026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Внесены изменения Федеральным законом от 29.05.2023 № 196-ФЗ</a:t>
                      </a:r>
                      <a:r>
                        <a:rPr lang="ru-RU" sz="12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</a:tr>
              <a:tr h="666886">
                <a:tc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23 по 31 декабря</a:t>
                      </a:r>
                      <a:endParaRPr lang="ru-RU" sz="17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gridSpan="2"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позднее 29.12.2023</a:t>
                      </a:r>
                      <a:endParaRPr lang="ru-RU" sz="1700" b="1" kern="120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85189" y="1268760"/>
            <a:ext cx="454234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14.07.2022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263-ФЗ</a:t>
            </a:r>
            <a:endParaRPr lang="ru-RU" sz="16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6253" y="5232341"/>
            <a:ext cx="716443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!</a:t>
            </a: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Расчетный период для НДФЛ считается </a:t>
            </a:r>
            <a:endParaRPr lang="en-US" sz="1500" b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23-го числа текущего месяца  </a:t>
            </a: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22-е число следующего месяца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0910" y="6017171"/>
            <a:ext cx="863512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2023 года отменен п.</a:t>
            </a:r>
            <a:r>
              <a:rPr lang="en-US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 ст. 226 НК РФ, запрещающий налоговым агентам уплачивать НДФЛ из </a:t>
            </a:r>
          </a:p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собственных средств. Перечислять НДФЛ на ЕНС можно до удержания налога.  </a:t>
            </a:r>
            <a:endParaRPr lang="ru-RU" sz="1500" b="1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457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260648"/>
            <a:ext cx="7948625" cy="504056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КБК для учета обязательств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10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2122722"/>
              </p:ext>
            </p:extLst>
          </p:nvPr>
        </p:nvGraphicFramePr>
        <p:xfrm>
          <a:off x="488504" y="836712"/>
          <a:ext cx="8928992" cy="5598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4736"/>
                <a:gridCol w="2304256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взносы, исчисленные с сумм выплат и иных вознаграждений в пользу физических лиц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182 1 02 01000 01 1000 160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703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Взносы, уплачиваемые организациями угольной промышленности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182 1 02 09000 06 1000 160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407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Взносы, уплачиваемые организациями, использующими труд членов летных экипажей воздушных судов гражданской авиации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182 1 02 08000 06 1000 160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 1 части 1 статьи 30 Федерального закона от 28 декабря 2013 года № 400-ФЗ "О страховых пенсиях")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182 1 02 04010 01 1010 160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зависимости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 1 части 1 статьи 30 Федерального закона от 28 декабря 2013 года № 400-ФЗ "О страховых пенсиях")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182 1 02 04010 01 1020 160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(пункты 2 - 18 части 1 статьи 30 </a:t>
                      </a: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Федерального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закона от 28 декабря 2013 года № 400-ФЗ «О страховых пенсиях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182 1 02 04020 01 1010 160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зависимости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(пункты 2 - 18 части 1 статьи 30 Федерального закона от 28 декабря 2013 года № 400-ФЗ «О страховых пенсиях»)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182 1 02 04020 01 1020 160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на обязательное социальное страхование на случай временной нетрудоспособности и в связи с материнством с выплат в пользу прокуроров, сотрудников Следственного комитета Российской Федерации, судей федеральных судов, мировых судей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182 1 02 10000 01 1000 160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11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на обязательное медицинское страхование с выплат в пользу прокуроров, сотрудников Следственного комитета Российской Федерации, судей федеральных судов, мировых судей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182 1 02 11000 01 1000 160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484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0326" y="501073"/>
            <a:ext cx="8565350" cy="695679"/>
          </a:xfrm>
        </p:spPr>
        <p:txBody>
          <a:bodyPr/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взносы в фиксированном размере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ИП (лиц, осуществляющих частную практику) и КФХ за 2023 год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11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7299100"/>
              </p:ext>
            </p:extLst>
          </p:nvPr>
        </p:nvGraphicFramePr>
        <p:xfrm>
          <a:off x="704528" y="2132856"/>
          <a:ext cx="8856984" cy="2305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="" xmlns:a16="http://schemas.microsoft.com/office/drawing/2014/main" val="36282665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520987967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585538658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платежа</a:t>
                      </a:r>
                      <a:r>
                        <a:rPr lang="ru-RU" sz="19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r>
                        <a:rPr lang="ru-RU" sz="19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уплате за 2023 год 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уплаты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="" xmlns:a16="http://schemas.microsoft.com/office/drawing/2014/main" val="2587723348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Фиксированный взнос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45 842 руб.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позднее </a:t>
                      </a:r>
                    </a:p>
                    <a:p>
                      <a:pPr algn="ctr"/>
                      <a:r>
                        <a:rPr lang="ru-RU" sz="1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текущего года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="" xmlns:a16="http://schemas.microsoft.com/office/drawing/2014/main" val="2014601227"/>
                  </a:ext>
                </a:extLst>
              </a:tr>
              <a:tr h="73881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 на ОПС за 2023 год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дохода более 300 000 руб.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1 % с суммы превышения (</a:t>
                      </a:r>
                      <a:r>
                        <a:rPr lang="en-US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max </a:t>
                      </a:r>
                      <a:r>
                        <a:rPr lang="ru-RU" sz="1400" b="1" kern="120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сумма 257 </a:t>
                      </a:r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061 руб. на 2023 год)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01.07.2024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="" xmlns:a16="http://schemas.microsoft.com/office/drawing/2014/main" val="3698400979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0267" y="1268760"/>
            <a:ext cx="87057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Введен единый фиксированный тариф по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взносам на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ОПС и ОМС для плательщиков,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производящих выплаты и иные вознаграждения физическим лицам: </a:t>
            </a:r>
            <a:b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2023 год он определен в размере 45 842 рублей</a:t>
            </a:r>
            <a:r>
              <a:rPr lang="ru-RU" sz="1400" dirty="0">
                <a:solidFill>
                  <a:srgbClr val="405965"/>
                </a:solidFill>
                <a:latin typeface="Open Sans"/>
                <a:ea typeface="+mn-ea"/>
                <a:cs typeface="Arial" panose="020B0604020202020204" pitchFamily="34" charset="0"/>
              </a:rPr>
              <a:t>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0552" y="5661248"/>
            <a:ext cx="7992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2400" b="1" u="sng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Уведомления </a:t>
            </a:r>
            <a:r>
              <a:rPr lang="ru-RU" sz="2400" b="1" u="sng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 исчисленных суммах </a:t>
            </a:r>
          </a:p>
          <a:p>
            <a:pPr algn="ctr" defTabSz="815975"/>
            <a:r>
              <a:rPr lang="ru-RU" sz="2400" b="1" u="sng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фиксированных взносов не представляются</a:t>
            </a:r>
            <a:r>
              <a:rPr lang="ru-RU" sz="2400" b="1" u="sng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endParaRPr lang="ru-RU" sz="2400" b="1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8504" y="4581128"/>
            <a:ext cx="8712968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3056" fontAlgn="auto">
              <a:spcAft>
                <a:spcPts val="0"/>
              </a:spcAft>
            </a:pPr>
            <a:r>
              <a:rPr lang="ru-RU" sz="18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официальном сайте ФНС России в сервисе </a:t>
            </a:r>
            <a:endParaRPr lang="ru-RU" sz="1800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налогов и пошлин» </a:t>
            </a:r>
            <a:endParaRPr lang="ru-RU" sz="1800" b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8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</a:t>
            </a:r>
            <a:r>
              <a:rPr lang="ru-RU" sz="18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уплачивать фиксированные страховые </a:t>
            </a:r>
            <a:r>
              <a:rPr lang="ru-RU" sz="18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взносы.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8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«Жизненные ситуации» – вкладка «Уплата фиксированных страховых взносов»</a:t>
            </a:r>
            <a:endParaRPr lang="ru-RU" sz="1800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7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0"/>
            <a:ext cx="8598316" cy="854100"/>
          </a:xfrm>
        </p:spPr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уведомлений и сроки уплаты имущественных налогов юридических лиц в 2023-2024 году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12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256293"/>
              </p:ext>
            </p:extLst>
          </p:nvPr>
        </p:nvGraphicFramePr>
        <p:xfrm>
          <a:off x="560509" y="1628799"/>
          <a:ext cx="8496949" cy="3960440"/>
        </p:xfrm>
        <a:graphic>
          <a:graphicData uri="http://schemas.openxmlformats.org/drawingml/2006/table">
            <a:tbl>
              <a:tblPr firstRow="1" bandRow="1"/>
              <a:tblGrid>
                <a:gridCol w="1986849"/>
                <a:gridCol w="1986849"/>
                <a:gridCol w="2232034"/>
                <a:gridCol w="2291217"/>
              </a:tblGrid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предоставления декларации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уплаты 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подачи уведомления 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организаций*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25.02.2024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год - 28 февраля,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 - 28 апреля,     2 квартал - 28 июля,         3 квартал - 28 октября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DF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- 25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февраля (уведомление по НИО по</a:t>
                      </a:r>
                      <a:r>
                        <a:rPr lang="ru-RU" sz="1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кадастровой стоимости; по НИО по среднегодовой стоимости предоставляется только декларация)</a:t>
                      </a:r>
                      <a:r>
                        <a:rPr lang="ru-RU" sz="17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</a:p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квартал - 25 апреля,      2 квартал - 25 июля,        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r>
                        <a:rPr lang="ru-RU" sz="1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квартал</a:t>
                      </a:r>
                      <a:r>
                        <a:rPr lang="ru-RU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DF4"/>
                    </a:solidFill>
                  </a:tcPr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992560" y="5661248"/>
            <a:ext cx="7948625" cy="8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декларация по налогу на имущество организаций  представляется только при определении налоговой базы исходя из среднегодовой стоимости имущества</a:t>
            </a:r>
            <a:b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87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260648"/>
            <a:ext cx="7948625" cy="854100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Досрочное уведомление по НДФЛ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2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92560" y="1196752"/>
            <a:ext cx="7930747" cy="4829254"/>
          </a:xfrm>
        </p:spPr>
        <p:txBody>
          <a:bodyPr/>
          <a:lstStyle/>
          <a:p>
            <a:r>
              <a:rPr lang="ru-RU" sz="2400" dirty="0" smtClean="0"/>
              <a:t>Так , например, до </a:t>
            </a:r>
            <a:r>
              <a:rPr lang="ru-RU" sz="2400" dirty="0" smtClean="0"/>
              <a:t>12.11.2023 можно было </a:t>
            </a:r>
            <a:r>
              <a:rPr lang="ru-RU" sz="2400" dirty="0"/>
              <a:t>предоставить уведомление по сумме НДФЛ, удержанной с </a:t>
            </a:r>
            <a:r>
              <a:rPr lang="ru-RU" sz="2400" dirty="0" smtClean="0"/>
              <a:t>23.10.2023 </a:t>
            </a:r>
            <a:r>
              <a:rPr lang="ru-RU" sz="2400" dirty="0"/>
              <a:t>по </a:t>
            </a:r>
            <a:r>
              <a:rPr lang="ru-RU" sz="2400" dirty="0" smtClean="0"/>
              <a:t>09.11.2023</a:t>
            </a:r>
            <a:endParaRPr lang="ru-RU" sz="2400" dirty="0" smtClean="0"/>
          </a:p>
          <a:p>
            <a:endParaRPr lang="ru-RU" sz="2400" u="sng" dirty="0"/>
          </a:p>
          <a:p>
            <a:r>
              <a:rPr lang="ru-RU" sz="2400" u="sng" dirty="0"/>
              <a:t>До </a:t>
            </a:r>
            <a:r>
              <a:rPr lang="ru-RU" sz="2400" u="sng" dirty="0" smtClean="0"/>
              <a:t>27.11.2023 </a:t>
            </a:r>
            <a:r>
              <a:rPr lang="ru-RU" sz="2400" u="sng" dirty="0"/>
              <a:t>необходимо предоставить уведомление по сумме НДФЛ, удержанной с </a:t>
            </a:r>
            <a:r>
              <a:rPr lang="ru-RU" sz="2400" u="sng" dirty="0" smtClean="0"/>
              <a:t>23.10.2023 </a:t>
            </a:r>
            <a:r>
              <a:rPr lang="ru-RU" sz="2400" u="sng" dirty="0"/>
              <a:t>по </a:t>
            </a:r>
            <a:r>
              <a:rPr lang="ru-RU" sz="2400" u="sng" dirty="0" smtClean="0"/>
              <a:t>22.11.2023</a:t>
            </a:r>
            <a:endParaRPr lang="ru-RU" sz="2400" u="sng" dirty="0" smtClean="0"/>
          </a:p>
          <a:p>
            <a:endParaRPr lang="ru-RU" sz="2400" u="sng" dirty="0" smtClean="0"/>
          </a:p>
          <a:p>
            <a:r>
              <a:rPr lang="ru-RU" sz="2400" u="sng" dirty="0" smtClean="0"/>
              <a:t>В </a:t>
            </a:r>
            <a:r>
              <a:rPr lang="ru-RU" sz="2400" u="sng" dirty="0"/>
              <a:t>основном уведомлении указывается общая сумма с учетом досрочного уведомления</a:t>
            </a:r>
          </a:p>
          <a:p>
            <a:endParaRPr lang="ru-RU" sz="1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29.05.2023 № 196-ФЗ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67583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260648"/>
            <a:ext cx="7948625" cy="854100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448566-8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3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92560" y="1196752"/>
            <a:ext cx="7930747" cy="4829254"/>
          </a:xfrm>
        </p:spPr>
        <p:txBody>
          <a:bodyPr/>
          <a:lstStyle/>
          <a:p>
            <a:pPr algn="just"/>
            <a:r>
              <a:rPr lang="ru-RU" sz="2400" b="0" dirty="0"/>
              <a:t>С 01.01.2024 надо будет платить НДФЛ и подавать уведомления дважды в месяц. </a:t>
            </a:r>
            <a:endParaRPr lang="ru-RU" sz="2400" b="0" dirty="0" smtClean="0"/>
          </a:p>
          <a:p>
            <a:pPr algn="just"/>
            <a:endParaRPr lang="ru-RU" sz="2400" b="0" dirty="0" smtClean="0"/>
          </a:p>
          <a:p>
            <a:pPr algn="just"/>
            <a:r>
              <a:rPr lang="ru-RU" sz="2400" b="0" dirty="0" smtClean="0"/>
              <a:t>По </a:t>
            </a:r>
            <a:r>
              <a:rPr lang="ru-RU" sz="2400" b="0" dirty="0"/>
              <a:t>НДФЛ, удержанному с 1 по 22 число, уведомление подают 25 числа, налог платят 28 числа текущего месяца. </a:t>
            </a:r>
            <a:endParaRPr lang="ru-RU" sz="2400" b="0" dirty="0" smtClean="0"/>
          </a:p>
          <a:p>
            <a:pPr algn="just"/>
            <a:endParaRPr lang="ru-RU" sz="2400" b="0" dirty="0" smtClean="0"/>
          </a:p>
          <a:p>
            <a:pPr algn="just"/>
            <a:r>
              <a:rPr lang="ru-RU" sz="2400" b="0" dirty="0" smtClean="0"/>
              <a:t>По </a:t>
            </a:r>
            <a:r>
              <a:rPr lang="ru-RU" sz="2400" b="0" dirty="0"/>
              <a:t>НДФЛ, удержанному с 23 по последнее число месяца, уведомление подают 3 числа, а налог платят 5 числа следующего месяца. </a:t>
            </a:r>
            <a:endParaRPr lang="ru-RU" sz="2400" b="0" dirty="0"/>
          </a:p>
          <a:p>
            <a:pPr algn="just"/>
            <a:endParaRPr lang="ru-RU" sz="1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9977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508462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представления расчета 6-НДФЛ в 2023 году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4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39341"/>
              </p:ext>
            </p:extLst>
          </p:nvPr>
        </p:nvGraphicFramePr>
        <p:xfrm>
          <a:off x="2000672" y="985704"/>
          <a:ext cx="5919799" cy="2415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008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3719791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5626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представления 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2023 года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79231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1 квартал, полугодие,</a:t>
                      </a:r>
                      <a:b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месяцев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25-го числа месяца, следующего за отчетным периодом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2014601227"/>
                  </a:ext>
                </a:extLst>
              </a:tr>
              <a:tr h="97704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Годовой 6-НДФЛ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25-го февраля года, следующего за истекшим периодом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74754"/>
              </p:ext>
            </p:extLst>
          </p:nvPr>
        </p:nvGraphicFramePr>
        <p:xfrm>
          <a:off x="767816" y="3861048"/>
          <a:ext cx="8281447" cy="2758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372"/>
                <a:gridCol w="2939588"/>
                <a:gridCol w="3129487"/>
              </a:tblGrid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Отчетный период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Стр. 110 и 140 разд. 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разделе 1  отражается н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алог,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удержанный за период: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</a:tr>
              <a:tr h="35356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квартал 2023 года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01.01.2023 - 31.03.2023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– 22 марта 2023 года</a:t>
                      </a:r>
                    </a:p>
                  </a:txBody>
                  <a:tcPr marL="89154" marR="89154" marT="54864" marB="54864" anchor="ctr"/>
                </a:tc>
              </a:tr>
              <a:tr h="3692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полугодие 2023 года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01.01.2023 – 30.06.2023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– 22 июня 2023 года</a:t>
                      </a:r>
                    </a:p>
                  </a:txBody>
                  <a:tcPr marL="89154" marR="89154" marT="54864" marB="54864" anchor="ctr"/>
                </a:tc>
              </a:tr>
              <a:tr h="42928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месяцев 2023 года</a:t>
                      </a:r>
                    </a:p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(срок предоставления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позднее 25.10.2023</a:t>
                      </a:r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01.01.2023 – 30.09.2023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– 22 сентября 2023 года</a:t>
                      </a:r>
                    </a:p>
                  </a:txBody>
                  <a:tcPr marL="89154" marR="89154" marT="54864" marB="54864" anchor="ctr"/>
                </a:tc>
              </a:tr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01.01.2023 – 31.12.2023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– 29 декабря 2023 года</a:t>
                      </a:r>
                    </a:p>
                  </a:txBody>
                  <a:tcPr marL="89154" marR="89154" marT="54864" marB="54864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2531" y="3421431"/>
            <a:ext cx="8372019" cy="33747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6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 заполнить в 2023 году расчет 6-НДФЛ</a:t>
            </a:r>
            <a:endParaRPr lang="ru-RU" sz="1600" b="1" dirty="0">
              <a:solidFill>
                <a:srgbClr val="005AA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36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платежных поручениях и уведомлениях в части НДФЛ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5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4615302"/>
              </p:ext>
            </p:extLst>
          </p:nvPr>
        </p:nvGraphicFramePr>
        <p:xfrm>
          <a:off x="560512" y="1196752"/>
          <a:ext cx="8784976" cy="5500881"/>
        </p:xfrm>
        <a:graphic>
          <a:graphicData uri="http://schemas.openxmlformats.org/drawingml/2006/table">
            <a:tbl>
              <a:tblPr/>
              <a:tblGrid>
                <a:gridCol w="1107350"/>
                <a:gridCol w="1768135"/>
                <a:gridCol w="1184798"/>
                <a:gridCol w="1771760"/>
                <a:gridCol w="1328820"/>
                <a:gridCol w="1624113"/>
              </a:tblGrid>
              <a:tr h="6234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уведомлении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платежном поручении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3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периода/номер месяца (квартала)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февраль                           март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25.01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25.03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01.01-22.01                 23.01-22.02                 23.02-22.03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     21/02                      21/03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февраль                 март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МС.01.ГГГГ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МС.02.ГГГГ</a:t>
                      </a:r>
                      <a:b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МС.03.ГГГГ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1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май                                   июнь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25.05  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23.03-22.04                23.04-22.05                  23.05-22.06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       31/02                   31/03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май                  июнь 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МС.04.ГГГГ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МС.05.ГГГГ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МС.06.ГГГГ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8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              август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сентябрь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 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25.08  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25.09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23.06-22.07                23.07-22.08                 23.08-22.09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33/02                      33/03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    август                 сентябрь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МС.07.ГГГГ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МС.08.ГГГГ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МС.09.ГГГГ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71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                   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 декабрь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27.11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25.12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позднее последнего рабочего дня года 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23.09-22.10    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23.10-22.11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23.11-22.12 23.12-31.12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34/03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34/04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декабрь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МС.10.ГГГГ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МС.11.ГГГГ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МС.12.ГГГГ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15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1368152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уведомлениях в части НДФЛ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физическими лицами, зарегистрированными в качестве индивидуальных предпринимателей, нотариусов, занимающихся частной практикой, адвокатов, учредивших адвокатские кабинеты, и других лиц, занимающихся частной практикой в соответствии со статьей 227 Налогового кодекса Российской Федерации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6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1427517"/>
              </p:ext>
            </p:extLst>
          </p:nvPr>
        </p:nvGraphicFramePr>
        <p:xfrm>
          <a:off x="704528" y="2204864"/>
          <a:ext cx="8568952" cy="4119877"/>
        </p:xfrm>
        <a:graphic>
          <a:graphicData uri="http://schemas.openxmlformats.org/drawingml/2006/table">
            <a:tbl>
              <a:tblPr/>
              <a:tblGrid>
                <a:gridCol w="1713790"/>
                <a:gridCol w="2565426"/>
                <a:gridCol w="1719050"/>
                <a:gridCol w="2570686"/>
              </a:tblGrid>
              <a:tr h="6234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уведомлении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3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периода/номер месяца (квартала)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Допускается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1 квартал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1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 квартал                                                  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8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                                        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33/04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780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КБК 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обязательств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НДФЛ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7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687590"/>
              </p:ext>
            </p:extLst>
          </p:nvPr>
        </p:nvGraphicFramePr>
        <p:xfrm>
          <a:off x="890588" y="1196752"/>
          <a:ext cx="8166868" cy="5060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98516"/>
                <a:gridCol w="3168352"/>
              </a:tblGrid>
              <a:tr h="79208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выплат,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источником которых является налоговый агент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182 1 01 02010 01 1000 110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отношении доходов в виде процента (купона, дисконта) от обращающихся облигаций российских организаций,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182 1 01 02070 01 1000 110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1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налоговой базы, превышающей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000 000 рублей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182 1 01 02080 01 1000 110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348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доходов в виде дивидендов 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5 000 000 рублей)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182 1 01 02130 01 1000 110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771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доходов в виде дивидендов (свыше 5 000 000 рублей)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182 1 01 02140 01 1000 110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618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уведомлений и сроки уплаты страховых взносов в 2023 году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8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20957" y="1439092"/>
            <a:ext cx="4542346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14.07.2022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263-ФЗ</a:t>
            </a:r>
            <a:endParaRPr lang="ru-RU" sz="16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1960510"/>
              </p:ext>
            </p:extLst>
          </p:nvPr>
        </p:nvGraphicFramePr>
        <p:xfrm>
          <a:off x="648233" y="1862945"/>
          <a:ext cx="8393510" cy="3364241"/>
        </p:xfrm>
        <a:graphic>
          <a:graphicData uri="http://schemas.openxmlformats.org/drawingml/2006/table">
            <a:tbl>
              <a:tblPr firstRow="1" bandRow="1"/>
              <a:tblGrid>
                <a:gridCol w="2880320"/>
                <a:gridCol w="2715354"/>
                <a:gridCol w="2797836"/>
              </a:tblGrid>
              <a:tr h="9983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предоставления РСВ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уплаты страховых взносов 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подачи уведомления 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626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1 квартал 2023 года – 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апреля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28-го числа следующего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месяца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25-го числа месяца, в котором установлен срок уплаты страховых взносов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626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6 месяцев 2023 года – 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июля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55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За  9 месяцев 2023 года – 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rtl="0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25 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октября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8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За 2023 год – </a:t>
                      </a:r>
                      <a:endParaRPr lang="ru-RU" sz="18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rtl="0" fontAlgn="ctr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25 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января</a:t>
                      </a:r>
                    </a:p>
                  </a:txBody>
                  <a:tcPr marL="7597" marR="7597" marT="759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4528" y="5373216"/>
            <a:ext cx="8280920" cy="122413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Уведомление не представляется в месяцы, на которые выпадает срок представления Расчета по страховым взносам</a:t>
            </a:r>
          </a:p>
        </p:txBody>
      </p:sp>
    </p:spTree>
    <p:extLst>
      <p:ext uri="{BB962C8B-B14F-4D97-AF65-F5344CB8AC3E}">
        <p14:creationId xmlns:p14="http://schemas.microsoft.com/office/powerpoint/2010/main" val="1373204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платежных поручениях и уведомлениях в части страховых взносов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9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562113"/>
              </p:ext>
            </p:extLst>
          </p:nvPr>
        </p:nvGraphicFramePr>
        <p:xfrm>
          <a:off x="704528" y="1196752"/>
          <a:ext cx="8640960" cy="5400600"/>
        </p:xfrm>
        <a:graphic>
          <a:graphicData uri="http://schemas.openxmlformats.org/drawingml/2006/table">
            <a:tbl>
              <a:tblPr/>
              <a:tblGrid>
                <a:gridCol w="1152128"/>
                <a:gridCol w="1724656"/>
                <a:gridCol w="1155664"/>
                <a:gridCol w="1728192"/>
                <a:gridCol w="1296144"/>
                <a:gridCol w="1584176"/>
              </a:tblGrid>
              <a:tr h="6234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уведомлении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платежном поручении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3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периода/номер месяца (квартала)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февраль                           март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25.02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25.03     не позднее 25.04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февраль                           март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     21/02                      21/03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февраль                 март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МС.01.ГГГГ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МС.02.ГГГГ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МС.03.ГГГГ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1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май                                   июнь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25.05    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25.06       не позднее 25.07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май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      июнь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       31/02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31/03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май                  июнь 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МС.04.ГГГГ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МС.05.ГГГГ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МС.06.ГГГГ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8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август                              сентябрь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25.08      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25.09       не позднее 25.10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август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 сентябрь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33/02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33/03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август                 сентябрь    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МС.07.ГГГГ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МС.08.ГГГГ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МС.09.ГГГГ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1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ноябрь                              декабрь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27.11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25.12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не позднее 25.01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ноябрь                              декабрь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34/02                     34/03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</a:t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декабрь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МС.10.ГГГГ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МС.11.ГГГГ</a:t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МС.12.ГГГГ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54366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22783</TotalTime>
  <Words>1294</Words>
  <Application>Microsoft Office PowerPoint</Application>
  <PresentationFormat>Лист A4 (210x297 мм)</PresentationFormat>
  <Paragraphs>245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Present_FNS2012_16-9</vt:lpstr>
      <vt:lpstr>1_Present_FNS2012_A4</vt:lpstr>
      <vt:lpstr>4_Present_FNS2012_A4</vt:lpstr>
      <vt:lpstr> Порядок представления уведомлений и сроки уплаты НДФЛ в 2023 году  </vt:lpstr>
      <vt:lpstr> Досрочное уведомление по НДФЛ </vt:lpstr>
      <vt:lpstr> Законопроект № 448566-8 </vt:lpstr>
      <vt:lpstr> Сроки представления расчета 6-НДФЛ в 2023 году  </vt:lpstr>
      <vt:lpstr> Периоды и коды, указываемые в платежных поручениях и уведомлениях в части НДФЛ </vt:lpstr>
      <vt:lpstr> Периоды и коды, указываемые в уведомлениях в части НДФЛ физическими лицами, зарегистрированными в качестве индивидуальных предпринимателей, нотариусов, занимающихся частной практикой, адвокатов, учредивших адвокатские кабинеты, и других лиц, занимающихся частной практикой в соответствии со статьей 227 Налогового кодекса Российской Федерации </vt:lpstr>
      <vt:lpstr> Перечень КБК для учета обязательств по НДФЛ </vt:lpstr>
      <vt:lpstr> Порядок представления уведомлений и сроки уплаты страховых взносов в 2023 году  </vt:lpstr>
      <vt:lpstr> Периоды и коды, указываемые в платежных поручениях и уведомлениях в части страховых взносов </vt:lpstr>
      <vt:lpstr> Перечень КБК для учета обязательств по СВ </vt:lpstr>
      <vt:lpstr> Страховые взносы в фиксированном размере  для ИП (лиц, осуществляющих частную практику) и КФХ за 2023 год </vt:lpstr>
      <vt:lpstr> Порядок представления уведомлений и сроки уплаты имущественных налогов юридических лиц в 2023-2024 году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Факторный анализ причин снижения доначислений по выездным налоговым проверкам</dc:title>
  <dc:creator>Калугин Андрей Александрович</dc:creator>
  <cp:lastModifiedBy>Куклина Ксения Александровна</cp:lastModifiedBy>
  <cp:revision>589</cp:revision>
  <cp:lastPrinted>2023-08-22T06:47:21Z</cp:lastPrinted>
  <dcterms:modified xsi:type="dcterms:W3CDTF">2023-11-23T07:04:56Z</dcterms:modified>
</cp:coreProperties>
</file>