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2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  <p:sldMasterId id="2147483758" r:id="rId3"/>
  </p:sldMasterIdLst>
  <p:notesMasterIdLst>
    <p:notesMasterId r:id="rId10"/>
  </p:notesMasterIdLst>
  <p:handoutMasterIdLst>
    <p:handoutMasterId r:id="rId11"/>
  </p:handoutMasterIdLst>
  <p:sldIdLst>
    <p:sldId id="372" r:id="rId4"/>
    <p:sldId id="542" r:id="rId5"/>
    <p:sldId id="533" r:id="rId6"/>
    <p:sldId id="557" r:id="rId7"/>
    <p:sldId id="558" r:id="rId8"/>
    <p:sldId id="541" r:id="rId9"/>
  </p:sldIdLst>
  <p:sldSz cx="12190413" cy="6859588"/>
  <p:notesSz cx="6805613" cy="9944100"/>
  <p:defaultTextStyle>
    <a:defPPr>
      <a:defRPr lang="ru-RU"/>
    </a:defPPr>
    <a:lvl1pPr marL="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B91403"/>
    <a:srgbClr val="F68D36"/>
    <a:srgbClr val="1E1979"/>
    <a:srgbClr val="D0D8E8"/>
    <a:srgbClr val="421585"/>
    <a:srgbClr val="95B3D7"/>
    <a:srgbClr val="F5801F"/>
    <a:srgbClr val="F6903C"/>
    <a:srgbClr val="2B95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77" autoAdjust="0"/>
    <p:restoredTop sz="96982" autoAdjust="0"/>
  </p:normalViewPr>
  <p:slideViewPr>
    <p:cSldViewPr>
      <p:cViewPr varScale="1">
        <p:scale>
          <a:sx n="77" d="100"/>
          <a:sy n="77" d="100"/>
        </p:scale>
        <p:origin x="60" y="240"/>
      </p:cViewPr>
      <p:guideLst>
        <p:guide orient="horz" pos="2160"/>
        <p:guide pos="3840"/>
        <p:guide orient="horz" pos="21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18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11690F-F914-41DB-8828-D2E6AC7543F6}" type="doc">
      <dgm:prSet loTypeId="urn:microsoft.com/office/officeart/2008/layout/VerticalCurvedList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95A5FA8-AD8F-4D00-92E8-D0A826A8640E}">
      <dgm:prSet phldrT="[Текст]" custT="1"/>
      <dgm:spPr>
        <a:solidFill>
          <a:schemeClr val="bg2">
            <a:alpha val="15000"/>
          </a:schemeClr>
        </a:solidFill>
      </dgm:spPr>
      <dgm:t>
        <a:bodyPr/>
        <a:lstStyle/>
        <a:p>
          <a:pPr algn="l"/>
          <a:endParaRPr lang="ru-RU" sz="1600" b="0" dirty="0" smtClean="0">
            <a:latin typeface="Arial Narrow" panose="020B0606020202030204" pitchFamily="34" charset="0"/>
            <a:cs typeface="Calibri" panose="020F0502020204030204" pitchFamily="34" charset="0"/>
          </a:endParaRPr>
        </a:p>
        <a:p>
          <a:pPr algn="l"/>
          <a:endParaRPr lang="ru-RU" sz="1600" b="0" dirty="0" smtClean="0">
            <a:latin typeface="Arial Narrow" panose="020B0606020202030204" pitchFamily="34" charset="0"/>
            <a:cs typeface="Calibri" panose="020F0502020204030204" pitchFamily="34" charset="0"/>
          </a:endParaRPr>
        </a:p>
        <a:p>
          <a:pPr algn="l"/>
          <a:r>
            <a:rPr lang="ru-RU" sz="1600" b="0" dirty="0" smtClean="0">
              <a:latin typeface="Arial Narrow" panose="020B0606020202030204" pitchFamily="34" charset="0"/>
              <a:cs typeface="Calibri" panose="020F0502020204030204" pitchFamily="34" charset="0"/>
            </a:rPr>
            <a:t>СВЕДЕНИЯ О НАЛИЧИИ (ОТСУТСТВИИ) ЗАДОЛЖЕННОСТИ В РАЗМЕРЕ ОТРИЦАТЕЛЬНОГО САЛЬДО ЕНС (</a:t>
          </a:r>
          <a:r>
            <a:rPr lang="ru-RU" sz="1600" dirty="0" smtClean="0">
              <a:latin typeface="Arial Narrow" panose="020B0606020202030204" pitchFamily="34" charset="0"/>
            </a:rPr>
            <a:t>КНД 1120518) – </a:t>
          </a:r>
        </a:p>
        <a:p>
          <a:pPr algn="l"/>
          <a:r>
            <a:rPr lang="ru-RU" sz="1600" dirty="0" smtClean="0">
              <a:latin typeface="Arial Narrow" panose="020B0606020202030204" pitchFamily="34" charset="0"/>
            </a:rPr>
            <a:t>(5 РАБОЧИХ ДНЕЙ) </a:t>
          </a:r>
          <a:endParaRPr lang="ru-RU" sz="1600" b="0" dirty="0" smtClean="0">
            <a:latin typeface="Arial Narrow" panose="020B0606020202030204" pitchFamily="34" charset="0"/>
            <a:cs typeface="Calibri" panose="020F0502020204030204" pitchFamily="34" charset="0"/>
          </a:endParaRPr>
        </a:p>
        <a:p>
          <a:pPr algn="l">
            <a:buFont typeface="Symbol" panose="05050102010706020507" pitchFamily="18" charset="2"/>
            <a:buNone/>
          </a:pPr>
          <a:r>
            <a:rPr lang="ru-RU" sz="1600" b="0" dirty="0" smtClean="0">
              <a:latin typeface="Arial Narrow" panose="020B0606020202030204" pitchFamily="34" charset="0"/>
              <a:cs typeface="Calibri" panose="020F0502020204030204" pitchFamily="34" charset="0"/>
            </a:rPr>
            <a:t> </a:t>
          </a:r>
          <a:endParaRPr lang="ru-RU" sz="1600" b="0" dirty="0">
            <a:latin typeface="Arial Narrow" panose="020B0606020202030204" pitchFamily="34" charset="0"/>
            <a:cs typeface="Calibri" panose="020F0502020204030204" pitchFamily="34" charset="0"/>
          </a:endParaRPr>
        </a:p>
      </dgm:t>
    </dgm:pt>
    <dgm:pt modelId="{D61FF9AD-3B6C-4261-A58C-007FBD62AD75}" type="parTrans" cxnId="{9D87393E-6FF5-4952-81FC-DFABB8D91F6B}">
      <dgm:prSet/>
      <dgm:spPr/>
      <dgm:t>
        <a:bodyPr/>
        <a:lstStyle/>
        <a:p>
          <a:endParaRPr lang="ru-RU" sz="2400"/>
        </a:p>
      </dgm:t>
    </dgm:pt>
    <dgm:pt modelId="{E80D8187-3049-4993-B75E-E7581C1D91B0}" type="sibTrans" cxnId="{9D87393E-6FF5-4952-81FC-DFABB8D91F6B}">
      <dgm:prSet/>
      <dgm:spPr/>
      <dgm:t>
        <a:bodyPr/>
        <a:lstStyle/>
        <a:p>
          <a:endParaRPr lang="ru-RU" sz="2400"/>
        </a:p>
      </dgm:t>
    </dgm:pt>
    <dgm:pt modelId="{EEC0CE99-FF8C-420B-9B8A-24C76544177E}">
      <dgm:prSet phldrT="[Текст]" custT="1"/>
      <dgm:spPr>
        <a:solidFill>
          <a:schemeClr val="bg2">
            <a:alpha val="15000"/>
          </a:schemeClr>
        </a:solidFill>
      </dgm:spPr>
      <dgm:t>
        <a:bodyPr/>
        <a:lstStyle/>
        <a:p>
          <a:pPr>
            <a:buFont typeface="Symbol" panose="05050102010706020507" pitchFamily="18" charset="2"/>
            <a:buNone/>
          </a:pPr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СПРАВКА О ПРИНАДЛЕЖНОСТИ СУММ ДЕНЕЖНЫХ СРЕДСТВ ЕНС, ПЕРЕЧИСЛЕННЫХ В КАЧЕСТВЕ ЕНП (5 РАБОЧИХ ДНЕЙ)  - КНД 1120502</a:t>
          </a:r>
        </a:p>
        <a:p>
          <a:r>
            <a:rPr lang="ru-RU" sz="1600" b="0" dirty="0" smtClean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- КНД </a:t>
          </a:r>
          <a:r>
            <a:rPr lang="ru-RU" sz="1600" b="0" dirty="0" smtClean="0">
              <a:solidFill>
                <a:srgbClr val="0070C0"/>
              </a:solidFill>
              <a:latin typeface="Arial Narrow" panose="020B0606020202030204" pitchFamily="34" charset="0"/>
              <a:cs typeface="Calibri" panose="020F0502020204030204" pitchFamily="34" charset="0"/>
            </a:rPr>
            <a:t>1120525 </a:t>
          </a:r>
          <a:r>
            <a:rPr lang="ru-RU" sz="1600" b="0" dirty="0" smtClean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АГРЕГИРОВАННАЯ</a:t>
          </a:r>
          <a:endParaRPr lang="ru-RU" sz="1600" b="0" dirty="0">
            <a:solidFill>
              <a:srgbClr val="F68D36"/>
            </a:solidFill>
            <a:latin typeface="Arial Narrow" panose="020B0606020202030204" pitchFamily="34" charset="0"/>
            <a:cs typeface="Calibri" panose="020F0502020204030204" pitchFamily="34" charset="0"/>
          </a:endParaRPr>
        </a:p>
      </dgm:t>
    </dgm:pt>
    <dgm:pt modelId="{12F766D5-4C53-492E-A713-39440C42C030}" type="parTrans" cxnId="{B45B773D-CA3F-470F-AA0F-C9FA36C53FFD}">
      <dgm:prSet/>
      <dgm:spPr/>
      <dgm:t>
        <a:bodyPr/>
        <a:lstStyle/>
        <a:p>
          <a:endParaRPr lang="ru-RU" sz="2400"/>
        </a:p>
      </dgm:t>
    </dgm:pt>
    <dgm:pt modelId="{1944AF95-8295-43E1-A978-5868D4E36BE0}" type="sibTrans" cxnId="{B45B773D-CA3F-470F-AA0F-C9FA36C53FFD}">
      <dgm:prSet/>
      <dgm:spPr/>
      <dgm:t>
        <a:bodyPr/>
        <a:lstStyle/>
        <a:p>
          <a:endParaRPr lang="ru-RU" sz="2400"/>
        </a:p>
      </dgm:t>
    </dgm:pt>
    <dgm:pt modelId="{0297FBEC-ABB4-44B7-85BB-526B84A46BE1}">
      <dgm:prSet custT="1"/>
      <dgm:spPr>
        <a:solidFill>
          <a:schemeClr val="bg2">
            <a:alpha val="15000"/>
          </a:schemeClr>
        </a:solidFill>
      </dgm:spPr>
      <dgm:t>
        <a:bodyPr/>
        <a:lstStyle/>
        <a:p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СПРАВКА О НАЛИЧИИ ПО СОСТОЯНИЮ НА ДАТУ ФОРМИРОВАНИЯ +/- ИЛИ «0» САЛЬДО </a:t>
          </a:r>
        </a:p>
        <a:p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(5 РАБОЧИХ ДНЕЙ)</a:t>
          </a:r>
          <a:endParaRPr lang="ru-RU" sz="1600" b="0" dirty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1E3944E-718F-431B-8723-8EE729ED31BD}" type="parTrans" cxnId="{1887F6CB-CC1A-499B-BFBD-FB364CF57C14}">
      <dgm:prSet/>
      <dgm:spPr/>
      <dgm:t>
        <a:bodyPr/>
        <a:lstStyle/>
        <a:p>
          <a:endParaRPr lang="ru-RU" sz="2400"/>
        </a:p>
      </dgm:t>
    </dgm:pt>
    <dgm:pt modelId="{26B92418-187B-4A2C-A8BA-3B58513E02AA}" type="sibTrans" cxnId="{1887F6CB-CC1A-499B-BFBD-FB364CF57C14}">
      <dgm:prSet/>
      <dgm:spPr/>
      <dgm:t>
        <a:bodyPr/>
        <a:lstStyle/>
        <a:p>
          <a:endParaRPr lang="ru-RU" sz="2400"/>
        </a:p>
      </dgm:t>
    </dgm:pt>
    <dgm:pt modelId="{C8AFA537-5A56-420D-B4DC-080BF97D4363}">
      <dgm:prSet phldrT="[Текст]" custT="1"/>
      <dgm:spPr>
        <a:solidFill>
          <a:schemeClr val="bg2">
            <a:alpha val="15000"/>
          </a:schemeClr>
        </a:solidFill>
      </dgm:spPr>
      <dgm:t>
        <a:bodyPr/>
        <a:lstStyle/>
        <a:p>
          <a:pPr>
            <a:buFont typeface="Symbol" panose="05050102010706020507" pitchFamily="18" charset="2"/>
            <a:buNone/>
          </a:pPr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СПРАВКА ОБ ИСПОЛНЕНИИ ОБЯЗАННОСТИ ПО УПЛАТЕ НАЛОГОВ </a:t>
          </a:r>
        </a:p>
        <a:p>
          <a:pPr>
            <a:buFont typeface="Symbol" panose="05050102010706020507" pitchFamily="18" charset="2"/>
            <a:buNone/>
          </a:pPr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(10 РАБОЧИХ ДНЕЙ)</a:t>
          </a:r>
          <a:endParaRPr lang="ru-RU" sz="1600" b="0" dirty="0">
            <a:latin typeface="Arial Narrow" panose="020B0606020202030204" pitchFamily="34" charset="0"/>
            <a:cs typeface="Calibri" panose="020F0502020204030204" pitchFamily="34" charset="0"/>
          </a:endParaRPr>
        </a:p>
      </dgm:t>
    </dgm:pt>
    <dgm:pt modelId="{A9B02BAB-4CF9-440F-8E36-30D55FAEF3C6}" type="sibTrans" cxnId="{869B53FE-45D6-4EF5-A6FE-B797645122AE}">
      <dgm:prSet/>
      <dgm:spPr/>
      <dgm:t>
        <a:bodyPr/>
        <a:lstStyle/>
        <a:p>
          <a:endParaRPr lang="ru-RU" sz="2400"/>
        </a:p>
      </dgm:t>
    </dgm:pt>
    <dgm:pt modelId="{475D0F42-C5CF-45A1-9E8B-D719A15C4C30}" type="parTrans" cxnId="{869B53FE-45D6-4EF5-A6FE-B797645122AE}">
      <dgm:prSet/>
      <dgm:spPr/>
      <dgm:t>
        <a:bodyPr/>
        <a:lstStyle/>
        <a:p>
          <a:endParaRPr lang="ru-RU" sz="2400"/>
        </a:p>
      </dgm:t>
    </dgm:pt>
    <dgm:pt modelId="{6037882F-D337-4598-AEEA-9BE8FD9FFBC1}">
      <dgm:prSet custT="1"/>
      <dgm:spPr>
        <a:solidFill>
          <a:schemeClr val="bg2">
            <a:alpha val="15000"/>
          </a:schemeClr>
        </a:solidFill>
      </dgm:spPr>
      <dgm:t>
        <a:bodyPr/>
        <a:lstStyle/>
        <a:p>
          <a:r>
            <a:rPr lang="ru-RU" sz="12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1.</a:t>
          </a:r>
        </a:p>
        <a:p>
          <a:endParaRPr lang="ru-RU" sz="1600" b="0" dirty="0" smtClean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АКТ ПРИНАДЛЕЖНОСТИ СУММ ДЕНЕЖНЫХ СРЕДСТВ ЕНС – </a:t>
          </a:r>
        </a:p>
        <a:p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(5 РАБОЧИХ ДНЕЙ) </a:t>
          </a:r>
        </a:p>
        <a:p>
          <a:r>
            <a:rPr lang="ru-RU" sz="1600" b="0" dirty="0" smtClean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+ АКТ СВЕРКИ РАСЧЕТОВ ПО НАЛОГАМ ДО 01.01.2023  </a:t>
          </a:r>
        </a:p>
        <a:p>
          <a:endParaRPr lang="ru-RU" sz="1200" b="0" dirty="0" smtClean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endParaRPr lang="ru-RU" sz="1200" b="0" dirty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F34DE474-512E-4C2F-8EBE-5585DC51733F}" type="parTrans" cxnId="{A12482B4-F132-4AA3-AA99-6338C72F16BA}">
      <dgm:prSet/>
      <dgm:spPr/>
      <dgm:t>
        <a:bodyPr/>
        <a:lstStyle/>
        <a:p>
          <a:endParaRPr lang="ru-RU"/>
        </a:p>
      </dgm:t>
    </dgm:pt>
    <dgm:pt modelId="{5CA35B49-5D5F-4A26-8282-07FD6E544F1B}" type="sibTrans" cxnId="{A12482B4-F132-4AA3-AA99-6338C72F16BA}">
      <dgm:prSet/>
      <dgm:spPr/>
      <dgm:t>
        <a:bodyPr/>
        <a:lstStyle/>
        <a:p>
          <a:endParaRPr lang="ru-RU"/>
        </a:p>
      </dgm:t>
    </dgm:pt>
    <dgm:pt modelId="{AFB3770A-E358-4020-884C-01DECBDDFBB3}" type="pres">
      <dgm:prSet presAssocID="{0611690F-F914-41DB-8828-D2E6AC7543F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1D86919-5D7D-4F59-80B0-B43BA97A52CC}" type="pres">
      <dgm:prSet presAssocID="{0611690F-F914-41DB-8828-D2E6AC7543F6}" presName="Name1" presStyleCnt="0"/>
      <dgm:spPr/>
    </dgm:pt>
    <dgm:pt modelId="{6227010C-3A9A-408A-B963-04660CF2D182}" type="pres">
      <dgm:prSet presAssocID="{0611690F-F914-41DB-8828-D2E6AC7543F6}" presName="cycle" presStyleCnt="0"/>
      <dgm:spPr/>
    </dgm:pt>
    <dgm:pt modelId="{13B0BDF2-C47E-4C43-BF34-366E85269848}" type="pres">
      <dgm:prSet presAssocID="{0611690F-F914-41DB-8828-D2E6AC7543F6}" presName="srcNode" presStyleLbl="node1" presStyleIdx="0" presStyleCnt="5"/>
      <dgm:spPr/>
    </dgm:pt>
    <dgm:pt modelId="{24827409-67BB-4498-95F7-F9905A5E6781}" type="pres">
      <dgm:prSet presAssocID="{0611690F-F914-41DB-8828-D2E6AC7543F6}" presName="conn" presStyleLbl="parChTrans1D2" presStyleIdx="0" presStyleCnt="1" custScaleX="105163" custScaleY="122305" custLinFactNeighborX="-721" custLinFactNeighborY="827"/>
      <dgm:spPr/>
      <dgm:t>
        <a:bodyPr/>
        <a:lstStyle/>
        <a:p>
          <a:endParaRPr lang="ru-RU"/>
        </a:p>
      </dgm:t>
    </dgm:pt>
    <dgm:pt modelId="{7E75387A-D47D-4838-9ED1-AC42764772D5}" type="pres">
      <dgm:prSet presAssocID="{0611690F-F914-41DB-8828-D2E6AC7543F6}" presName="extraNode" presStyleLbl="node1" presStyleIdx="0" presStyleCnt="5"/>
      <dgm:spPr/>
    </dgm:pt>
    <dgm:pt modelId="{E299F5D3-ADB3-4275-94AE-878CF6CA92FA}" type="pres">
      <dgm:prSet presAssocID="{0611690F-F914-41DB-8828-D2E6AC7543F6}" presName="dstNode" presStyleLbl="node1" presStyleIdx="0" presStyleCnt="5"/>
      <dgm:spPr/>
    </dgm:pt>
    <dgm:pt modelId="{B0206BBC-E2F0-4D7C-862E-523C51A0E17B}" type="pres">
      <dgm:prSet presAssocID="{C8AFA537-5A56-420D-B4DC-080BF97D4363}" presName="text_1" presStyleLbl="node1" presStyleIdx="0" presStyleCnt="5" custScaleY="135113" custLinFactNeighborX="140" custLinFactNeighborY="-7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C7C3B-EC2B-46E5-9637-BDF58192647E}" type="pres">
      <dgm:prSet presAssocID="{C8AFA537-5A56-420D-B4DC-080BF97D4363}" presName="accent_1" presStyleCnt="0"/>
      <dgm:spPr/>
    </dgm:pt>
    <dgm:pt modelId="{186632D7-976D-4CF3-BB95-07A17971E8DD}" type="pres">
      <dgm:prSet presAssocID="{C8AFA537-5A56-420D-B4DC-080BF97D4363}" presName="accentRepeatNode" presStyleLbl="solidFgAcc1" presStyleIdx="0" presStyleCnt="5"/>
      <dgm:spPr/>
      <dgm:t>
        <a:bodyPr/>
        <a:lstStyle/>
        <a:p>
          <a:endParaRPr lang="ru-RU"/>
        </a:p>
      </dgm:t>
    </dgm:pt>
    <dgm:pt modelId="{F0B2EF44-5F27-4FBB-B905-382986EC37EA}" type="pres">
      <dgm:prSet presAssocID="{F95A5FA8-AD8F-4D00-92E8-D0A826A8640E}" presName="text_2" presStyleLbl="node1" presStyleIdx="1" presStyleCnt="5" custScaleY="215820" custLinFactNeighborX="-214" custLinFactNeighborY="-123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2E87E-1E0B-4BF4-9688-9AB27920347D}" type="pres">
      <dgm:prSet presAssocID="{F95A5FA8-AD8F-4D00-92E8-D0A826A8640E}" presName="accent_2" presStyleCnt="0"/>
      <dgm:spPr/>
    </dgm:pt>
    <dgm:pt modelId="{5C57E3E7-050B-4AB8-928C-A22BF6ADCFFD}" type="pres">
      <dgm:prSet presAssocID="{F95A5FA8-AD8F-4D00-92E8-D0A826A8640E}" presName="accentRepeatNode" presStyleLbl="solidFgAcc1" presStyleIdx="1" presStyleCnt="5"/>
      <dgm:spPr/>
      <dgm:t>
        <a:bodyPr/>
        <a:lstStyle/>
        <a:p>
          <a:endParaRPr lang="ru-RU"/>
        </a:p>
      </dgm:t>
    </dgm:pt>
    <dgm:pt modelId="{49A507EB-923D-4AD6-8B3C-AE5200657BA8}" type="pres">
      <dgm:prSet presAssocID="{EEC0CE99-FF8C-420B-9B8A-24C76544177E}" presName="text_3" presStyleLbl="node1" presStyleIdx="2" presStyleCnt="5" custScaleY="170147" custLinFactNeighborX="536" custLinFactNeighborY="18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2D9C98-8D24-40C7-83A3-B7F7FF4D503A}" type="pres">
      <dgm:prSet presAssocID="{EEC0CE99-FF8C-420B-9B8A-24C76544177E}" presName="accent_3" presStyleCnt="0"/>
      <dgm:spPr/>
    </dgm:pt>
    <dgm:pt modelId="{521EEF24-124D-4757-B517-677A32090FD5}" type="pres">
      <dgm:prSet presAssocID="{EEC0CE99-FF8C-420B-9B8A-24C76544177E}" presName="accentRepeatNode" presStyleLbl="solidFgAcc1" presStyleIdx="2" presStyleCnt="5"/>
      <dgm:spPr/>
      <dgm:t>
        <a:bodyPr/>
        <a:lstStyle/>
        <a:p>
          <a:endParaRPr lang="ru-RU"/>
        </a:p>
      </dgm:t>
    </dgm:pt>
    <dgm:pt modelId="{15A53A9A-8D0D-4BCC-809B-C5D64778B0CD}" type="pres">
      <dgm:prSet presAssocID="{0297FBEC-ABB4-44B7-85BB-526B84A46BE1}" presName="text_4" presStyleLbl="node1" presStyleIdx="3" presStyleCnt="5" custScaleY="129874" custLinFactNeighborX="-91" custLinFactNeighborY="23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B0860-3204-4B20-AFD2-4CD67C9F6734}" type="pres">
      <dgm:prSet presAssocID="{0297FBEC-ABB4-44B7-85BB-526B84A46BE1}" presName="accent_4" presStyleCnt="0"/>
      <dgm:spPr/>
    </dgm:pt>
    <dgm:pt modelId="{27923BDC-D79D-44E9-ADED-43F50D3E131F}" type="pres">
      <dgm:prSet presAssocID="{0297FBEC-ABB4-44B7-85BB-526B84A46BE1}" presName="accentRepeatNode" presStyleLbl="solidFgAcc1" presStyleIdx="3" presStyleCnt="5"/>
      <dgm:spPr/>
      <dgm:t>
        <a:bodyPr/>
        <a:lstStyle/>
        <a:p>
          <a:endParaRPr lang="ru-RU"/>
        </a:p>
      </dgm:t>
    </dgm:pt>
    <dgm:pt modelId="{C46EF1CD-B138-40D1-A1F1-75AB0737ADAB}" type="pres">
      <dgm:prSet presAssocID="{6037882F-D337-4598-AEEA-9BE8FD9FFBC1}" presName="text_5" presStyleLbl="node1" presStyleIdx="4" presStyleCnt="5" custScaleY="129874" custLinFactNeighborX="-91" custLinFactNeighborY="23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DFAC2A-312A-4E81-B5C2-872C9B79F0E9}" type="pres">
      <dgm:prSet presAssocID="{6037882F-D337-4598-AEEA-9BE8FD9FFBC1}" presName="accent_5" presStyleCnt="0"/>
      <dgm:spPr/>
    </dgm:pt>
    <dgm:pt modelId="{4803CC1B-07D3-4926-BD61-6B3240448128}" type="pres">
      <dgm:prSet presAssocID="{6037882F-D337-4598-AEEA-9BE8FD9FFBC1}" presName="accentRepeatNode" presStyleLbl="solidFgAcc1" presStyleIdx="4" presStyleCnt="5"/>
      <dgm:spPr/>
    </dgm:pt>
  </dgm:ptLst>
  <dgm:cxnLst>
    <dgm:cxn modelId="{02090FE5-B331-4FE7-892D-F039638FABE1}" type="presOf" srcId="{6037882F-D337-4598-AEEA-9BE8FD9FFBC1}" destId="{C46EF1CD-B138-40D1-A1F1-75AB0737ADAB}" srcOrd="0" destOrd="0" presId="urn:microsoft.com/office/officeart/2008/layout/VerticalCurvedList"/>
    <dgm:cxn modelId="{9D87393E-6FF5-4952-81FC-DFABB8D91F6B}" srcId="{0611690F-F914-41DB-8828-D2E6AC7543F6}" destId="{F95A5FA8-AD8F-4D00-92E8-D0A826A8640E}" srcOrd="1" destOrd="0" parTransId="{D61FF9AD-3B6C-4261-A58C-007FBD62AD75}" sibTransId="{E80D8187-3049-4993-B75E-E7581C1D91B0}"/>
    <dgm:cxn modelId="{10AE76C4-282D-4F5A-81A2-5A431221C05E}" type="presOf" srcId="{EEC0CE99-FF8C-420B-9B8A-24C76544177E}" destId="{49A507EB-923D-4AD6-8B3C-AE5200657BA8}" srcOrd="0" destOrd="0" presId="urn:microsoft.com/office/officeart/2008/layout/VerticalCurvedList"/>
    <dgm:cxn modelId="{E3C3AB65-70AD-47CE-9CA5-5C300525AFC0}" type="presOf" srcId="{C8AFA537-5A56-420D-B4DC-080BF97D4363}" destId="{B0206BBC-E2F0-4D7C-862E-523C51A0E17B}" srcOrd="0" destOrd="0" presId="urn:microsoft.com/office/officeart/2008/layout/VerticalCurvedList"/>
    <dgm:cxn modelId="{1887F6CB-CC1A-499B-BFBD-FB364CF57C14}" srcId="{0611690F-F914-41DB-8828-D2E6AC7543F6}" destId="{0297FBEC-ABB4-44B7-85BB-526B84A46BE1}" srcOrd="3" destOrd="0" parTransId="{01E3944E-718F-431B-8723-8EE729ED31BD}" sibTransId="{26B92418-187B-4A2C-A8BA-3B58513E02AA}"/>
    <dgm:cxn modelId="{1BF68825-BD15-4B7B-A448-618F828B2EB4}" type="presOf" srcId="{A9B02BAB-4CF9-440F-8E36-30D55FAEF3C6}" destId="{24827409-67BB-4498-95F7-F9905A5E6781}" srcOrd="0" destOrd="0" presId="urn:microsoft.com/office/officeart/2008/layout/VerticalCurvedList"/>
    <dgm:cxn modelId="{869B53FE-45D6-4EF5-A6FE-B797645122AE}" srcId="{0611690F-F914-41DB-8828-D2E6AC7543F6}" destId="{C8AFA537-5A56-420D-B4DC-080BF97D4363}" srcOrd="0" destOrd="0" parTransId="{475D0F42-C5CF-45A1-9E8B-D719A15C4C30}" sibTransId="{A9B02BAB-4CF9-440F-8E36-30D55FAEF3C6}"/>
    <dgm:cxn modelId="{A12482B4-F132-4AA3-AA99-6338C72F16BA}" srcId="{0611690F-F914-41DB-8828-D2E6AC7543F6}" destId="{6037882F-D337-4598-AEEA-9BE8FD9FFBC1}" srcOrd="4" destOrd="0" parTransId="{F34DE474-512E-4C2F-8EBE-5585DC51733F}" sibTransId="{5CA35B49-5D5F-4A26-8282-07FD6E544F1B}"/>
    <dgm:cxn modelId="{8DEA6625-3AFD-4DDC-86B1-3A314CEE8464}" type="presOf" srcId="{F95A5FA8-AD8F-4D00-92E8-D0A826A8640E}" destId="{F0B2EF44-5F27-4FBB-B905-382986EC37EA}" srcOrd="0" destOrd="0" presId="urn:microsoft.com/office/officeart/2008/layout/VerticalCurvedList"/>
    <dgm:cxn modelId="{8F6366A4-B620-4DE2-9916-57E2C613BD10}" type="presOf" srcId="{0297FBEC-ABB4-44B7-85BB-526B84A46BE1}" destId="{15A53A9A-8D0D-4BCC-809B-C5D64778B0CD}" srcOrd="0" destOrd="0" presId="urn:microsoft.com/office/officeart/2008/layout/VerticalCurvedList"/>
    <dgm:cxn modelId="{CCF0F97D-8EA7-4638-9A37-972E551B9E40}" type="presOf" srcId="{0611690F-F914-41DB-8828-D2E6AC7543F6}" destId="{AFB3770A-E358-4020-884C-01DECBDDFBB3}" srcOrd="0" destOrd="0" presId="urn:microsoft.com/office/officeart/2008/layout/VerticalCurvedList"/>
    <dgm:cxn modelId="{B45B773D-CA3F-470F-AA0F-C9FA36C53FFD}" srcId="{0611690F-F914-41DB-8828-D2E6AC7543F6}" destId="{EEC0CE99-FF8C-420B-9B8A-24C76544177E}" srcOrd="2" destOrd="0" parTransId="{12F766D5-4C53-492E-A713-39440C42C030}" sibTransId="{1944AF95-8295-43E1-A978-5868D4E36BE0}"/>
    <dgm:cxn modelId="{EA692CA7-8EAB-461B-B2DA-A8EA7055ECAB}" type="presParOf" srcId="{AFB3770A-E358-4020-884C-01DECBDDFBB3}" destId="{E1D86919-5D7D-4F59-80B0-B43BA97A52CC}" srcOrd="0" destOrd="0" presId="urn:microsoft.com/office/officeart/2008/layout/VerticalCurvedList"/>
    <dgm:cxn modelId="{CB6961A4-A6BA-4F2E-AFD3-A7F550B73DDB}" type="presParOf" srcId="{E1D86919-5D7D-4F59-80B0-B43BA97A52CC}" destId="{6227010C-3A9A-408A-B963-04660CF2D182}" srcOrd="0" destOrd="0" presId="urn:microsoft.com/office/officeart/2008/layout/VerticalCurvedList"/>
    <dgm:cxn modelId="{1D0AE059-98AE-47DE-8449-DF24EAF52BE3}" type="presParOf" srcId="{6227010C-3A9A-408A-B963-04660CF2D182}" destId="{13B0BDF2-C47E-4C43-BF34-366E85269848}" srcOrd="0" destOrd="0" presId="urn:microsoft.com/office/officeart/2008/layout/VerticalCurvedList"/>
    <dgm:cxn modelId="{CB32489D-FCD6-48A5-806A-E01B0886CB72}" type="presParOf" srcId="{6227010C-3A9A-408A-B963-04660CF2D182}" destId="{24827409-67BB-4498-95F7-F9905A5E6781}" srcOrd="1" destOrd="0" presId="urn:microsoft.com/office/officeart/2008/layout/VerticalCurvedList"/>
    <dgm:cxn modelId="{0036F835-AE78-4173-9A42-7D9125C4D286}" type="presParOf" srcId="{6227010C-3A9A-408A-B963-04660CF2D182}" destId="{7E75387A-D47D-4838-9ED1-AC42764772D5}" srcOrd="2" destOrd="0" presId="urn:microsoft.com/office/officeart/2008/layout/VerticalCurvedList"/>
    <dgm:cxn modelId="{253DC4CA-3287-4DBC-8C75-1C962445A39B}" type="presParOf" srcId="{6227010C-3A9A-408A-B963-04660CF2D182}" destId="{E299F5D3-ADB3-4275-94AE-878CF6CA92FA}" srcOrd="3" destOrd="0" presId="urn:microsoft.com/office/officeart/2008/layout/VerticalCurvedList"/>
    <dgm:cxn modelId="{DF6F2F1F-2A05-4E3A-876F-AD7257B7D530}" type="presParOf" srcId="{E1D86919-5D7D-4F59-80B0-B43BA97A52CC}" destId="{B0206BBC-E2F0-4D7C-862E-523C51A0E17B}" srcOrd="1" destOrd="0" presId="urn:microsoft.com/office/officeart/2008/layout/VerticalCurvedList"/>
    <dgm:cxn modelId="{D8D4EDFF-CF28-495A-AFC7-E3423A79B465}" type="presParOf" srcId="{E1D86919-5D7D-4F59-80B0-B43BA97A52CC}" destId="{F07C7C3B-EC2B-46E5-9637-BDF58192647E}" srcOrd="2" destOrd="0" presId="urn:microsoft.com/office/officeart/2008/layout/VerticalCurvedList"/>
    <dgm:cxn modelId="{0FA63F9B-C5D7-45D7-B4E4-1EBFD1B546D7}" type="presParOf" srcId="{F07C7C3B-EC2B-46E5-9637-BDF58192647E}" destId="{186632D7-976D-4CF3-BB95-07A17971E8DD}" srcOrd="0" destOrd="0" presId="urn:microsoft.com/office/officeart/2008/layout/VerticalCurvedList"/>
    <dgm:cxn modelId="{9B0EF4A5-5A52-4366-A477-E379E26BBCC6}" type="presParOf" srcId="{E1D86919-5D7D-4F59-80B0-B43BA97A52CC}" destId="{F0B2EF44-5F27-4FBB-B905-382986EC37EA}" srcOrd="3" destOrd="0" presId="urn:microsoft.com/office/officeart/2008/layout/VerticalCurvedList"/>
    <dgm:cxn modelId="{32331B31-87D8-49C7-9B6D-EBCBF03D255C}" type="presParOf" srcId="{E1D86919-5D7D-4F59-80B0-B43BA97A52CC}" destId="{7182E87E-1E0B-4BF4-9688-9AB27920347D}" srcOrd="4" destOrd="0" presId="urn:microsoft.com/office/officeart/2008/layout/VerticalCurvedList"/>
    <dgm:cxn modelId="{80BA4345-6C00-48AE-92C6-ADF3FEE07BDC}" type="presParOf" srcId="{7182E87E-1E0B-4BF4-9688-9AB27920347D}" destId="{5C57E3E7-050B-4AB8-928C-A22BF6ADCFFD}" srcOrd="0" destOrd="0" presId="urn:microsoft.com/office/officeart/2008/layout/VerticalCurvedList"/>
    <dgm:cxn modelId="{BC7C1E81-F7D9-4BCD-855B-50162B1C3D1F}" type="presParOf" srcId="{E1D86919-5D7D-4F59-80B0-B43BA97A52CC}" destId="{49A507EB-923D-4AD6-8B3C-AE5200657BA8}" srcOrd="5" destOrd="0" presId="urn:microsoft.com/office/officeart/2008/layout/VerticalCurvedList"/>
    <dgm:cxn modelId="{7AA41252-B014-46F8-B7C6-2B83269FB23B}" type="presParOf" srcId="{E1D86919-5D7D-4F59-80B0-B43BA97A52CC}" destId="{5F2D9C98-8D24-40C7-83A3-B7F7FF4D503A}" srcOrd="6" destOrd="0" presId="urn:microsoft.com/office/officeart/2008/layout/VerticalCurvedList"/>
    <dgm:cxn modelId="{0B116D8C-A6E8-4A0B-B3E6-CC74CF9E21D4}" type="presParOf" srcId="{5F2D9C98-8D24-40C7-83A3-B7F7FF4D503A}" destId="{521EEF24-124D-4757-B517-677A32090FD5}" srcOrd="0" destOrd="0" presId="urn:microsoft.com/office/officeart/2008/layout/VerticalCurvedList"/>
    <dgm:cxn modelId="{0738C823-9501-497C-9CB9-CE44F900EDB8}" type="presParOf" srcId="{E1D86919-5D7D-4F59-80B0-B43BA97A52CC}" destId="{15A53A9A-8D0D-4BCC-809B-C5D64778B0CD}" srcOrd="7" destOrd="0" presId="urn:microsoft.com/office/officeart/2008/layout/VerticalCurvedList"/>
    <dgm:cxn modelId="{216E9001-79E7-4601-AFCA-5C03B4C05E90}" type="presParOf" srcId="{E1D86919-5D7D-4F59-80B0-B43BA97A52CC}" destId="{AEFB0860-3204-4B20-AFD2-4CD67C9F6734}" srcOrd="8" destOrd="0" presId="urn:microsoft.com/office/officeart/2008/layout/VerticalCurvedList"/>
    <dgm:cxn modelId="{76AC6192-E8BC-463A-AA2D-A25BF9F55FFA}" type="presParOf" srcId="{AEFB0860-3204-4B20-AFD2-4CD67C9F6734}" destId="{27923BDC-D79D-44E9-ADED-43F50D3E131F}" srcOrd="0" destOrd="0" presId="urn:microsoft.com/office/officeart/2008/layout/VerticalCurvedList"/>
    <dgm:cxn modelId="{BDF37AF7-D948-4AB5-AD75-AE6433FE8A58}" type="presParOf" srcId="{E1D86919-5D7D-4F59-80B0-B43BA97A52CC}" destId="{C46EF1CD-B138-40D1-A1F1-75AB0737ADAB}" srcOrd="9" destOrd="0" presId="urn:microsoft.com/office/officeart/2008/layout/VerticalCurvedList"/>
    <dgm:cxn modelId="{D3DFFFD3-FD12-4E19-8296-475F7BB36244}" type="presParOf" srcId="{E1D86919-5D7D-4F59-80B0-B43BA97A52CC}" destId="{1CDFAC2A-312A-4E81-B5C2-872C9B79F0E9}" srcOrd="10" destOrd="0" presId="urn:microsoft.com/office/officeart/2008/layout/VerticalCurvedList"/>
    <dgm:cxn modelId="{6CD953BE-1675-4AF6-99A3-4122F79C3CFA}" type="presParOf" srcId="{1CDFAC2A-312A-4E81-B5C2-872C9B79F0E9}" destId="{4803CC1B-07D3-4926-BD61-6B3240448128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827409-67BB-4498-95F7-F9905A5E6781}">
      <dsp:nvSpPr>
        <dsp:cNvPr id="0" name=""/>
        <dsp:cNvSpPr/>
      </dsp:nvSpPr>
      <dsp:spPr>
        <a:xfrm>
          <a:off x="-6376439" y="-1706804"/>
          <a:ext cx="7744203" cy="9006540"/>
        </a:xfrm>
        <a:prstGeom prst="blockArc">
          <a:avLst>
            <a:gd name="adj1" fmla="val 18900000"/>
            <a:gd name="adj2" fmla="val 2700000"/>
            <a:gd name="adj3" fmla="val 293"/>
          </a:avLst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206BBC-E2F0-4D7C-862E-523C51A0E17B}">
      <dsp:nvSpPr>
        <dsp:cNvPr id="0" name=""/>
        <dsp:cNvSpPr/>
      </dsp:nvSpPr>
      <dsp:spPr>
        <a:xfrm>
          <a:off x="523534" y="167740"/>
          <a:ext cx="6406486" cy="924321"/>
        </a:xfrm>
        <a:prstGeom prst="rect">
          <a:avLst/>
        </a:prstGeom>
        <a:solidFill>
          <a:schemeClr val="bg2">
            <a:alpha val="1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301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СПРАВКА ОБ ИСПОЛНЕНИИ ОБЯЗАННОСТИ ПО УПЛАТЕ НАЛОГОВ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(10 РАБОЧИХ ДНЕЙ)</a:t>
          </a:r>
          <a:endParaRPr lang="ru-RU" sz="1600" b="0" kern="1200" dirty="0">
            <a:latin typeface="Arial Narrow" panose="020B0606020202030204" pitchFamily="34" charset="0"/>
            <a:cs typeface="Calibri" panose="020F0502020204030204" pitchFamily="34" charset="0"/>
          </a:endParaRPr>
        </a:p>
      </dsp:txBody>
      <dsp:txXfrm>
        <a:off x="523534" y="167740"/>
        <a:ext cx="6406486" cy="924321"/>
      </dsp:txXfrm>
    </dsp:sp>
    <dsp:sp modelId="{186632D7-976D-4CF3-BB95-07A17971E8DD}">
      <dsp:nvSpPr>
        <dsp:cNvPr id="0" name=""/>
        <dsp:cNvSpPr/>
      </dsp:nvSpPr>
      <dsp:spPr>
        <a:xfrm>
          <a:off x="86996" y="256322"/>
          <a:ext cx="855137" cy="85513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0B2EF44-5F27-4FBB-B905-382986EC37EA}">
      <dsp:nvSpPr>
        <dsp:cNvPr id="0" name=""/>
        <dsp:cNvSpPr/>
      </dsp:nvSpPr>
      <dsp:spPr>
        <a:xfrm>
          <a:off x="992118" y="886853"/>
          <a:ext cx="5916273" cy="1476446"/>
        </a:xfrm>
        <a:prstGeom prst="rect">
          <a:avLst/>
        </a:prstGeom>
        <a:solidFill>
          <a:schemeClr val="bg2">
            <a:alpha val="1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301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latin typeface="Arial Narrow" panose="020B0606020202030204" pitchFamily="34" charset="0"/>
            <a:cs typeface="Calibri" panose="020F0502020204030204" pitchFamily="34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latin typeface="Arial Narrow" panose="020B0606020202030204" pitchFamily="34" charset="0"/>
            <a:cs typeface="Calibri" panose="020F0502020204030204" pitchFamily="34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Arial Narrow" panose="020B0606020202030204" pitchFamily="34" charset="0"/>
              <a:cs typeface="Calibri" panose="020F0502020204030204" pitchFamily="34" charset="0"/>
            </a:rPr>
            <a:t>СВЕДЕНИЯ О НАЛИЧИИ (ОТСУТСТВИИ) ЗАДОЛЖЕННОСТИ В РАЗМЕРЕ ОТРИЦАТЕЛЬНОГО САЛЬДО ЕНС (</a:t>
          </a:r>
          <a:r>
            <a:rPr lang="ru-RU" sz="1600" kern="1200" dirty="0" smtClean="0">
              <a:latin typeface="Arial Narrow" panose="020B0606020202030204" pitchFamily="34" charset="0"/>
            </a:rPr>
            <a:t>КНД 1120518) –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 Narrow" panose="020B0606020202030204" pitchFamily="34" charset="0"/>
            </a:rPr>
            <a:t>(5 РАБОЧИХ ДНЕЙ) </a:t>
          </a:r>
          <a:endParaRPr lang="ru-RU" sz="1600" b="0" kern="1200" dirty="0" smtClean="0">
            <a:latin typeface="Arial Narrow" panose="020B0606020202030204" pitchFamily="34" charset="0"/>
            <a:cs typeface="Calibri" panose="020F0502020204030204" pitchFamily="34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ru-RU" sz="1600" b="0" kern="1200" dirty="0" smtClean="0">
              <a:latin typeface="Arial Narrow" panose="020B0606020202030204" pitchFamily="34" charset="0"/>
              <a:cs typeface="Calibri" panose="020F0502020204030204" pitchFamily="34" charset="0"/>
            </a:rPr>
            <a:t> </a:t>
          </a:r>
          <a:endParaRPr lang="ru-RU" sz="1600" b="0" kern="1200" dirty="0">
            <a:latin typeface="Arial Narrow" panose="020B0606020202030204" pitchFamily="34" charset="0"/>
            <a:cs typeface="Calibri" panose="020F0502020204030204" pitchFamily="34" charset="0"/>
          </a:endParaRPr>
        </a:p>
      </dsp:txBody>
      <dsp:txXfrm>
        <a:off x="992118" y="886853"/>
        <a:ext cx="5916273" cy="1476446"/>
      </dsp:txXfrm>
    </dsp:sp>
    <dsp:sp modelId="{5C57E3E7-050B-4AB8-928C-A22BF6ADCFFD}">
      <dsp:nvSpPr>
        <dsp:cNvPr id="0" name=""/>
        <dsp:cNvSpPr/>
      </dsp:nvSpPr>
      <dsp:spPr>
        <a:xfrm>
          <a:off x="577210" y="1282159"/>
          <a:ext cx="855137" cy="85513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49A507EB-923D-4AD6-8B3C-AE5200657BA8}">
      <dsp:nvSpPr>
        <dsp:cNvPr id="0" name=""/>
        <dsp:cNvSpPr/>
      </dsp:nvSpPr>
      <dsp:spPr>
        <a:xfrm>
          <a:off x="1186139" y="2281203"/>
          <a:ext cx="5765817" cy="1163993"/>
        </a:xfrm>
        <a:prstGeom prst="rect">
          <a:avLst/>
        </a:prstGeom>
        <a:solidFill>
          <a:schemeClr val="bg2">
            <a:alpha val="1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301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СПРАВКА О ПРИНАДЛЕЖНОСТИ СУММ ДЕНЕЖНЫХ СРЕДСТВ ЕНС, ПЕРЕЧИСЛЕННЫХ В КАЧЕСТВЕ ЕНП (5 РАБОЧИХ ДНЕЙ)  - КНД 1120502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- КНД </a:t>
          </a:r>
          <a:r>
            <a:rPr lang="ru-RU" sz="1600" b="0" kern="1200" dirty="0" smtClean="0">
              <a:solidFill>
                <a:srgbClr val="0070C0"/>
              </a:solidFill>
              <a:latin typeface="Arial Narrow" panose="020B0606020202030204" pitchFamily="34" charset="0"/>
              <a:cs typeface="Calibri" panose="020F0502020204030204" pitchFamily="34" charset="0"/>
            </a:rPr>
            <a:t>1120525 </a:t>
          </a:r>
          <a:r>
            <a:rPr lang="ru-RU" sz="1600" b="0" kern="1200" dirty="0" smtClean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АГРЕГИРОВАННАЯ</a:t>
          </a:r>
          <a:endParaRPr lang="ru-RU" sz="1600" b="0" kern="1200" dirty="0">
            <a:solidFill>
              <a:srgbClr val="F68D36"/>
            </a:solidFill>
            <a:latin typeface="Arial Narrow" panose="020B0606020202030204" pitchFamily="34" charset="0"/>
            <a:cs typeface="Calibri" panose="020F0502020204030204" pitchFamily="34" charset="0"/>
          </a:endParaRPr>
        </a:p>
      </dsp:txBody>
      <dsp:txXfrm>
        <a:off x="1186139" y="2281203"/>
        <a:ext cx="5765817" cy="1163993"/>
      </dsp:txXfrm>
    </dsp:sp>
    <dsp:sp modelId="{521EEF24-124D-4757-B517-677A32090FD5}">
      <dsp:nvSpPr>
        <dsp:cNvPr id="0" name=""/>
        <dsp:cNvSpPr/>
      </dsp:nvSpPr>
      <dsp:spPr>
        <a:xfrm>
          <a:off x="727666" y="2307996"/>
          <a:ext cx="855137" cy="85513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5A53A9A-8D0D-4BCC-809B-C5D64778B0CD}">
      <dsp:nvSpPr>
        <dsp:cNvPr id="0" name=""/>
        <dsp:cNvSpPr/>
      </dsp:nvSpPr>
      <dsp:spPr>
        <a:xfrm>
          <a:off x="999395" y="3477332"/>
          <a:ext cx="5916273" cy="888481"/>
        </a:xfrm>
        <a:prstGeom prst="rect">
          <a:avLst/>
        </a:prstGeom>
        <a:solidFill>
          <a:schemeClr val="bg2">
            <a:alpha val="1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301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СПРАВКА О НАЛИЧИИ ПО СОСТОЯНИЮ НА ДАТУ ФОРМИРОВАНИЯ +/- ИЛИ «0» САЛЬДО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(5 РАБОЧИХ ДНЕЙ)</a:t>
          </a:r>
          <a:endParaRPr lang="ru-RU" sz="1600" b="0" kern="1200" dirty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999395" y="3477332"/>
        <a:ext cx="5916273" cy="888481"/>
      </dsp:txXfrm>
    </dsp:sp>
    <dsp:sp modelId="{27923BDC-D79D-44E9-ADED-43F50D3E131F}">
      <dsp:nvSpPr>
        <dsp:cNvPr id="0" name=""/>
        <dsp:cNvSpPr/>
      </dsp:nvSpPr>
      <dsp:spPr>
        <a:xfrm>
          <a:off x="577210" y="3333833"/>
          <a:ext cx="855137" cy="85513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46EF1CD-B138-40D1-A1F1-75AB0737ADAB}">
      <dsp:nvSpPr>
        <dsp:cNvPr id="0" name=""/>
        <dsp:cNvSpPr/>
      </dsp:nvSpPr>
      <dsp:spPr>
        <a:xfrm>
          <a:off x="508735" y="4503169"/>
          <a:ext cx="6406486" cy="888481"/>
        </a:xfrm>
        <a:prstGeom prst="rect">
          <a:avLst/>
        </a:prstGeom>
        <a:solidFill>
          <a:schemeClr val="bg2">
            <a:alpha val="1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301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1.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АКТ ПРИНАДЛЕЖНОСТИ СУММ ДЕНЕЖНЫХ СРЕДСТВ ЕНС –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(5 РАБОЧИХ ДНЕЙ)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+ АКТ СВЕРКИ РАСЧЕТОВ ПО НАЛОГАМ ДО 01.01.2023 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 smtClean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508735" y="4503169"/>
        <a:ext cx="6406486" cy="888481"/>
      </dsp:txXfrm>
    </dsp:sp>
    <dsp:sp modelId="{4803CC1B-07D3-4926-BD61-6B3240448128}">
      <dsp:nvSpPr>
        <dsp:cNvPr id="0" name=""/>
        <dsp:cNvSpPr/>
      </dsp:nvSpPr>
      <dsp:spPr>
        <a:xfrm>
          <a:off x="86996" y="4359670"/>
          <a:ext cx="855137" cy="85513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942" y="3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DE28C-5B1B-4327-82B2-C0BA81C77F53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45173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942" y="9445173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5553D-D7D1-43AB-B740-ACA9D809D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2138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42" y="3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3E2D5-6D97-44AF-A5D0-B61754EC999C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85601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45173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42" y="9445173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9E22B-BF30-41F2-ACA8-767A45C62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393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069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069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197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375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4" y="1122628"/>
            <a:ext cx="9142810" cy="2388153"/>
          </a:xfrm>
        </p:spPr>
        <p:txBody>
          <a:bodyPr anchor="b"/>
          <a:lstStyle>
            <a:lvl1pPr algn="ctr">
              <a:defRPr sz="6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4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63028" indent="0" algn="ctr">
              <a:buNone/>
              <a:defRPr sz="2000"/>
            </a:lvl2pPr>
            <a:lvl3pPr marL="926056" indent="0" algn="ctr">
              <a:buNone/>
              <a:defRPr sz="1800"/>
            </a:lvl3pPr>
            <a:lvl4pPr marL="1389084" indent="0" algn="ctr">
              <a:buNone/>
              <a:defRPr sz="1700"/>
            </a:lvl4pPr>
            <a:lvl5pPr marL="1852111" indent="0" algn="ctr">
              <a:buNone/>
              <a:defRPr sz="1700"/>
            </a:lvl5pPr>
            <a:lvl6pPr marL="2315140" indent="0" algn="ctr">
              <a:buNone/>
              <a:defRPr sz="1700"/>
            </a:lvl6pPr>
            <a:lvl7pPr marL="2778169" indent="0" algn="ctr">
              <a:buNone/>
              <a:defRPr sz="1700"/>
            </a:lvl7pPr>
            <a:lvl8pPr marL="3241196" indent="0" algn="ctr">
              <a:buNone/>
              <a:defRPr sz="1700"/>
            </a:lvl8pPr>
            <a:lvl9pPr marL="3704225" indent="0" algn="ctr">
              <a:buNone/>
              <a:defRPr sz="17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74D66-3859-4348-B4DC-53BE63A492E0}" type="datetime1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75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A91-018D-40C5-B887-7419842A66C4}" type="datetime1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06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7" y="365211"/>
            <a:ext cx="2628556" cy="581318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5" cy="581318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D5B6F-04E2-46E9-B7FA-A51CD656C731}" type="datetime1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70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3" y="2130948"/>
            <a:ext cx="10361852" cy="147036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70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41826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712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3934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3" y="1452767"/>
            <a:ext cx="10361852" cy="4628635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164018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169">
            <a:normAutofit/>
          </a:bodyPr>
          <a:lstStyle>
            <a:lvl1pPr marL="0" indent="0">
              <a:spcBef>
                <a:spcPts val="1200"/>
              </a:spcBef>
              <a:buNone/>
              <a:defRPr sz="1500"/>
            </a:lvl1pPr>
            <a:lvl2pPr marL="228550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2pPr>
            <a:lvl3pPr marL="476148" indent="-247597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3pPr>
            <a:lvl4pPr marL="685651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4pPr>
            <a:lvl5pPr marL="914202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3973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3" y="1452767"/>
            <a:ext cx="10361852" cy="4628635"/>
          </a:xfrm>
        </p:spPr>
        <p:txBody>
          <a:bodyPr numCol="2" spcCol="274169">
            <a:normAutofit/>
          </a:bodyPr>
          <a:lstStyle>
            <a:lvl1pPr marL="0" indent="0">
              <a:spcBef>
                <a:spcPts val="1200"/>
              </a:spcBef>
              <a:buNone/>
              <a:defRPr sz="1500"/>
            </a:lvl1pPr>
            <a:lvl2pPr marL="228550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2pPr>
            <a:lvl3pPr marL="457101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3pPr>
            <a:lvl4pPr marL="685651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4pPr>
            <a:lvl5pPr marL="914202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609780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9" y="1452766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452766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22340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9" y="1219488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219488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9232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11C5-ABF0-4289-857E-2B054B24D895}" type="datetime1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4057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91" y="1219555"/>
            <a:ext cx="5081454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91" y="1560650"/>
            <a:ext cx="5081454" cy="456693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555"/>
            <a:ext cx="5083570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650"/>
            <a:ext cx="5083570" cy="456693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88027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91" y="1462696"/>
            <a:ext cx="5081454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91" y="1803798"/>
            <a:ext cx="5081454" cy="43698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696"/>
            <a:ext cx="5083570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798"/>
            <a:ext cx="5083570" cy="43698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72954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652000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232948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6656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26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45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61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26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45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61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839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46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378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110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3106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8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2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5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37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8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7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8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2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5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37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8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7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8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2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5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37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8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7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8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2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5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37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8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9352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90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5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7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52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070854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90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5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7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52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278905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5" y="1710137"/>
            <a:ext cx="10514231" cy="2853398"/>
          </a:xfrm>
        </p:spPr>
        <p:txBody>
          <a:bodyPr anchor="b"/>
          <a:lstStyle>
            <a:lvl1pPr>
              <a:defRPr sz="6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5" y="4590531"/>
            <a:ext cx="10514231" cy="150053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371FC-3573-4450-8B36-DA0BDCE48B45}" type="datetime1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7843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9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7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50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35275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9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7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50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167096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4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2717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4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293635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28779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887370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18150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183963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07689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40878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974D-C852-4B09-9CB6-4EE48A7383B7}" type="datetime1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3384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3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9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8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6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8128"/>
            <a:ext cx="2441130" cy="1326912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3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9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80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6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3398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3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9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8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6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8128"/>
            <a:ext cx="2441130" cy="1326912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3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9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80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6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282880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9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7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50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1821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9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7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50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75918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8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3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8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3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9796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8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3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8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3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435806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5795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5795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5795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5795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346714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5795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5795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5795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5795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872453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4605801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4605801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4605801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668148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4605801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4605801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4605801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60932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82" y="1681557"/>
            <a:ext cx="5157117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82" y="2505656"/>
            <a:ext cx="5157117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405" y="1681557"/>
            <a:ext cx="5182513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405" y="2505656"/>
            <a:ext cx="5182513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7EC5-57B2-40A0-92A2-2C5061032DDA}" type="datetime1">
              <a:rPr lang="ru-RU" smtClean="0"/>
              <a:t>23.11.2023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6329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4913577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3577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410022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4913577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3577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4373320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3359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3359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3359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3359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3280"/>
            <a:ext cx="2441130" cy="1713955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87923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3359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3359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3359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3359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3280"/>
            <a:ext cx="2441130" cy="1713955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777360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2983359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2983359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2983359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724755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2983359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2983359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2983359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41119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3291135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1135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4512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3291135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1135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380546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5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4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9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3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7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5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4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9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3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7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5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4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9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3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7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485615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5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4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9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3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7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5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4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9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3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7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5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4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9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3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7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6856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83F67-0563-4BDA-909E-1177ED3DDD08}" type="datetime1">
              <a:rPr lang="ru-RU" smtClean="0"/>
              <a:t>23.11.2023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1259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1542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2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9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8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9" y="4668385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51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8151547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1542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2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9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8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9" y="4668385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51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584122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88747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125398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88747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5255739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9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32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9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32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9507795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9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32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9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32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627192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6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8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5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207956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6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8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5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979873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8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3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62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8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50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527724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8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3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62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8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50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5186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90F5-6495-49FC-A400-63D3B3DF8467}" type="datetime1">
              <a:rPr lang="ru-RU" smtClean="0"/>
              <a:t>23.11.2023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80632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269056"/>
            <a:ext cx="2351954" cy="3536499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159" y="1269056"/>
            <a:ext cx="2351954" cy="3536499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257" y="1269056"/>
            <a:ext cx="2479488" cy="3536499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784" indent="-150784">
              <a:defRPr sz="1400"/>
            </a:lvl3pPr>
            <a:lvl4pPr marL="401560" indent="-207924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6645" y="1269056"/>
            <a:ext cx="2479488" cy="3536499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784" indent="-150784">
              <a:defRPr sz="1400"/>
            </a:lvl3pPr>
            <a:lvl4pPr marL="401560" indent="-207924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281" y="4981747"/>
            <a:ext cx="5032464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166" y="4981747"/>
            <a:ext cx="5018977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6954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5" y="2130922"/>
            <a:ext cx="10361851" cy="1470366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3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6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9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5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15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78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41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04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134A1-4218-4E06-8AC1-1489EBD154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40299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000C9-7E9B-4976-936F-19F0311434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83430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60" y="4407925"/>
            <a:ext cx="10361851" cy="136239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60" y="2907386"/>
            <a:ext cx="10361851" cy="15005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0656-4025-4D72-8A11-D9E31C0AD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74937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0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4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4A757-8DEB-4F54-A61C-293CF85D0D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54379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74"/>
            <a:ext cx="5386216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81"/>
            <a:ext cx="5386216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3" y="1535474"/>
            <a:ext cx="5388331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3" y="2175381"/>
            <a:ext cx="5388331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8DA1F-7C08-4747-B01B-B6AB0D988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77288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13172-1218-40D6-9C20-2D14CD896F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56866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0B417-C710-42D4-AFB4-6C7525D7BB5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90067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5" y="273113"/>
            <a:ext cx="4010562" cy="116232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4" y="273121"/>
            <a:ext cx="6814779" cy="5854468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5" y="1435440"/>
            <a:ext cx="4010562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1984-3B8A-4A66-B305-BCAD03974C3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987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8" y="4801712"/>
            <a:ext cx="7314248" cy="5668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8" y="612920"/>
            <a:ext cx="7314248" cy="4115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8" y="5368585"/>
            <a:ext cx="7314248" cy="8050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1A7B-00AC-4B8B-A522-EE1EE4F991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829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2656-5266-4E05-872F-E6E457C956FA}" type="datetime1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36420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B9EC-0E56-44FA-8C62-E63723F6F4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68527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4" cy="58528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5" y="274704"/>
            <a:ext cx="8025357" cy="58528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4344D-B227-4621-A8FB-0A2DC6E6BC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96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6C07E-BFBB-41C6-A424-CD8DEBA7E344}" type="datetime1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4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55" Type="http://schemas.openxmlformats.org/officeDocument/2006/relationships/slideLayout" Target="../slideLayouts/slideLayout66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59" Type="http://schemas.openxmlformats.org/officeDocument/2006/relationships/slideLayout" Target="../slideLayouts/slideLayout70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54" Type="http://schemas.openxmlformats.org/officeDocument/2006/relationships/slideLayout" Target="../slideLayouts/slideLayout65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slideLayout" Target="../slideLayouts/slideLayout64.xml"/><Relationship Id="rId58" Type="http://schemas.openxmlformats.org/officeDocument/2006/relationships/slideLayout" Target="../slideLayouts/slideLayout69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57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6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56" Type="http://schemas.openxmlformats.org/officeDocument/2006/relationships/slideLayout" Target="../slideLayouts/slideLayout67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5" y="365211"/>
            <a:ext cx="10514231" cy="1325870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5" y="1826048"/>
            <a:ext cx="10514231" cy="4352346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3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DE064-1071-407B-84AF-26C68D290996}" type="datetime1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8" y="6357824"/>
            <a:ext cx="411426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81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60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260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1514" indent="-231514" algn="l" defTabSz="926056" rtl="0" eaLnBrk="1" latinLnBrk="0" hangingPunct="1">
        <a:lnSpc>
          <a:spcPct val="90000"/>
        </a:lnSpc>
        <a:spcBef>
          <a:spcPts val="1013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94545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3" y="1219489"/>
            <a:ext cx="10361852" cy="46286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580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710" r:id="rId38"/>
    <p:sldLayoutId id="2147483711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8" r:id="rId46"/>
    <p:sldLayoutId id="2147483719" r:id="rId47"/>
    <p:sldLayoutId id="2147483720" r:id="rId48"/>
    <p:sldLayoutId id="2147483721" r:id="rId49"/>
    <p:sldLayoutId id="2147483722" r:id="rId50"/>
    <p:sldLayoutId id="2147483723" r:id="rId51"/>
    <p:sldLayoutId id="2147483724" r:id="rId52"/>
    <p:sldLayoutId id="2147483725" r:id="rId53"/>
    <p:sldLayoutId id="2147483726" r:id="rId54"/>
    <p:sldLayoutId id="2147483727" r:id="rId55"/>
    <p:sldLayoutId id="2147483728" r:id="rId56"/>
    <p:sldLayoutId id="2147483729" r:id="rId57"/>
    <p:sldLayoutId id="2147483730" r:id="rId58"/>
    <p:sldLayoutId id="2147483731" r:id="rId59"/>
  </p:sldLayoutIdLst>
  <p:hf hdr="0" ftr="0" dt="0"/>
  <p:txStyles>
    <p:titleStyle>
      <a:lvl1pPr algn="ctr" defTabSz="1218936" rtl="0" eaLnBrk="1" latinLnBrk="0" hangingPunct="1">
        <a:lnSpc>
          <a:spcPct val="86000"/>
        </a:lnSpc>
        <a:spcBef>
          <a:spcPct val="0"/>
        </a:spcBef>
        <a:buNone/>
        <a:defRPr sz="2900" kern="800" spc="-54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50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218" indent="-230667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500" kern="800">
          <a:solidFill>
            <a:schemeClr val="tx1"/>
          </a:solidFill>
          <a:latin typeface="+mn-lt"/>
          <a:ea typeface="+mn-ea"/>
          <a:cs typeface="+mn-cs"/>
        </a:defRPr>
      </a:lvl2pPr>
      <a:lvl3pPr marL="68776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500" kern="800">
          <a:solidFill>
            <a:schemeClr val="tx1"/>
          </a:solidFill>
          <a:latin typeface="+mn-lt"/>
          <a:ea typeface="+mn-ea"/>
          <a:cs typeface="+mn-cs"/>
        </a:defRPr>
      </a:lvl3pPr>
      <a:lvl4pPr marL="91631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500" kern="800">
          <a:solidFill>
            <a:schemeClr val="tx1"/>
          </a:solidFill>
          <a:latin typeface="+mn-lt"/>
          <a:ea typeface="+mn-ea"/>
          <a:cs typeface="+mn-cs"/>
        </a:defRPr>
      </a:lvl4pPr>
      <a:lvl5pPr marL="114486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500" kern="800">
          <a:solidFill>
            <a:schemeClr val="tx1"/>
          </a:solidFill>
          <a:latin typeface="+mn-lt"/>
          <a:ea typeface="+mn-ea"/>
          <a:cs typeface="+mn-cs"/>
        </a:defRPr>
      </a:lvl5pPr>
      <a:lvl6pPr marL="3352072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40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07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77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8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03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71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39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0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73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42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8"/>
            <a:ext cx="10971372" cy="4527011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0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0E636-13B4-45E8-90F1-47E871333B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62" y="6357824"/>
            <a:ext cx="3860297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99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hdr="0" ftr="0" dt="0"/>
  <p:txStyles>
    <p:titleStyle>
      <a:lvl1pPr algn="ctr" defTabSz="9260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7271" indent="-347271" algn="l" defTabSz="92605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52421" indent="-289391" algn="l" defTabSz="926056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5.gif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1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2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1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3" Type="http://schemas.openxmlformats.org/officeDocument/2006/relationships/image" Target="../media/image17.pn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1.xml"/><Relationship Id="rId11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21.png"/><Relationship Id="rId5" Type="http://schemas.openxmlformats.org/officeDocument/2006/relationships/image" Target="../media/image20.gif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:a16="http://schemas.microsoft.com/office/drawing/2014/main" xmlns="" id="{A3D43B73-2B0A-4CDF-8104-3D3F930D4D40}"/>
              </a:ext>
            </a:extLst>
          </p:cNvPr>
          <p:cNvSpPr/>
          <p:nvPr/>
        </p:nvSpPr>
        <p:spPr>
          <a:xfrm>
            <a:off x="0" y="-60704"/>
            <a:ext cx="12207147" cy="687242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en-US" sz="2400" dirty="0">
              <a:solidFill>
                <a:srgbClr val="485068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2D098E04-0D9A-4FFF-8285-F85E5F6A281D}"/>
              </a:ext>
            </a:extLst>
          </p:cNvPr>
          <p:cNvSpPr/>
          <p:nvPr/>
        </p:nvSpPr>
        <p:spPr>
          <a:xfrm>
            <a:off x="6850933" y="1023635"/>
            <a:ext cx="4823412" cy="4825157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244200"/>
            <a:ext cx="6360640" cy="69548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95633" y="6231566"/>
            <a:ext cx="434517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8936"/>
            <a:r>
              <a:rPr lang="ru-RU" sz="1400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2023 ГОД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C0A38DE-7E13-4312-9AFA-866AA71C4C95}"/>
              </a:ext>
            </a:extLst>
          </p:cNvPr>
          <p:cNvSpPr txBox="1"/>
          <p:nvPr/>
        </p:nvSpPr>
        <p:spPr>
          <a:xfrm>
            <a:off x="500430" y="3233222"/>
            <a:ext cx="6842084" cy="246221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1218936"/>
            <a:r>
              <a:rPr lang="ru-RU" sz="3200" b="1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О способах получения актуальной информации о </a:t>
            </a:r>
            <a:r>
              <a:rPr lang="ru-RU" sz="3200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ЕНС и </a:t>
            </a:r>
            <a:r>
              <a:rPr lang="ru-RU" sz="3200" b="1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особенностях предоставления услуг по бесплатному </a:t>
            </a:r>
            <a:r>
              <a:rPr lang="ru-RU" sz="3200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информированию</a:t>
            </a:r>
            <a:endParaRPr lang="ru-RU" sz="3200" b="1" dirty="0">
              <a:solidFill>
                <a:srgbClr val="485068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16" name="Изображение 10" descr="FNS_vizitka_for_rukovodstvo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577" y="196529"/>
            <a:ext cx="1872208" cy="194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C0A38DE-7E13-4312-9AFA-866AA71C4C95}"/>
              </a:ext>
            </a:extLst>
          </p:cNvPr>
          <p:cNvSpPr txBox="1"/>
          <p:nvPr/>
        </p:nvSpPr>
        <p:spPr>
          <a:xfrm>
            <a:off x="2305964" y="512513"/>
            <a:ext cx="908993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1218936"/>
            <a:r>
              <a:rPr lang="ru-RU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Ведущий специалист-эксперт отдела </a:t>
            </a:r>
            <a:r>
              <a:rPr lang="ru-RU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работы с </a:t>
            </a:r>
            <a:r>
              <a:rPr lang="ru-RU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налогоплательщиками</a:t>
            </a:r>
          </a:p>
          <a:p>
            <a:pPr algn="r" defTabSz="1218936"/>
            <a:r>
              <a:rPr lang="ru-RU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УФНС России по Ханты-Мансийскому автономному округу – Югре </a:t>
            </a:r>
            <a:endParaRPr lang="ru-RU" dirty="0">
              <a:solidFill>
                <a:srgbClr val="485068">
                  <a:lumMod val="75000"/>
                </a:srgbClr>
              </a:solidFill>
              <a:latin typeface="Roboto Condensed" panose="02000000000000000000" pitchFamily="2" charset="0"/>
            </a:endParaRPr>
          </a:p>
          <a:p>
            <a:pPr algn="r" defTabSz="1218936"/>
            <a:r>
              <a:rPr lang="ru-RU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Сафронова А.А.</a:t>
            </a: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513" y="2444068"/>
            <a:ext cx="4482065" cy="29299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5349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C:\Users\8600-90-565\Desktop\ДОКЛАДЫ\сроки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52" y="833414"/>
            <a:ext cx="5172419" cy="1355963"/>
          </a:xfrm>
          <a:prstGeom prst="rect">
            <a:avLst/>
          </a:prstGeom>
          <a:noFill/>
          <a:effectLst>
            <a:outerShdw blurRad="3302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45715" y="3"/>
            <a:ext cx="3570270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1197843" y="-1"/>
            <a:ext cx="2377083" cy="7747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 defTabSz="1218936"/>
            <a:r>
              <a:rPr lang="ru-RU" dirty="0" smtClean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О СПОСОБАХ ПОЛУЧЕНИЯ АКТУАЛЬНОЙ ИНФОРМАЦИИ О ЕНС</a:t>
            </a:r>
            <a:endParaRPr lang="ru-RU" dirty="0">
              <a:solidFill>
                <a:srgbClr val="485068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xmlns="" id="{F02B7901-3870-49DC-AA5E-49396413A882}"/>
              </a:ext>
            </a:extLst>
          </p:cNvPr>
          <p:cNvSpPr/>
          <p:nvPr/>
        </p:nvSpPr>
        <p:spPr>
          <a:xfrm>
            <a:off x="3615986" y="2116"/>
            <a:ext cx="858084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lvl="0" algn="ctr"/>
            <a:r>
              <a:rPr lang="ru-RU" sz="2400" b="1" dirty="0">
                <a:solidFill>
                  <a:schemeClr val="tx1"/>
                </a:solidFill>
                <a:latin typeface="Arial Narrow" panose="020B0606020202030204" pitchFamily="34" charset="0"/>
              </a:rPr>
              <a:t>ПРОМОСТРАНИЦА ФНС </a:t>
            </a:r>
            <a:r>
              <a:rPr lang="ru-RU" sz="24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РОССИИ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ЕНС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8" name="Рисунок 17" descr="http://qrcoder.ru/code/?https%3A%2F%2Fwww.nalog.gov.ru%2Frn77%2Fens%2F&amp;4&amp;0">
            <a:extLst>
              <a:ext uri="{FF2B5EF4-FFF2-40B4-BE49-F238E27FC236}">
                <a16:creationId xmlns:a16="http://schemas.microsoft.com/office/drawing/2014/main" xmlns="" id="{DB35A9B4-2CA7-4C8C-8EB5-E3ABF5BB662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574" y="2168048"/>
            <a:ext cx="2304256" cy="2310205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E979D684-5E35-4941-935C-DA93A88CE690}"/>
              </a:ext>
            </a:extLst>
          </p:cNvPr>
          <p:cNvSpPr txBox="1"/>
          <p:nvPr/>
        </p:nvSpPr>
        <p:spPr>
          <a:xfrm>
            <a:off x="5353037" y="854964"/>
            <a:ext cx="6320869" cy="40011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Помогает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разобраться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в нюансах перехода на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ЕНС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5" y="10786"/>
            <a:ext cx="1152128" cy="753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8" descr="C:\Users\8600-90-565\Desktop\Рисунок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73" y="2163267"/>
            <a:ext cx="4176463" cy="3242659"/>
          </a:xfrm>
          <a:prstGeom prst="rect">
            <a:avLst/>
          </a:prstGeom>
          <a:noFill/>
          <a:effectLst>
            <a:glow>
              <a:schemeClr val="accent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D:\пп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73" y="3722908"/>
            <a:ext cx="4176463" cy="311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783838" y="6308957"/>
            <a:ext cx="360040" cy="432276"/>
          </a:xfrm>
          <a:prstGeom prst="rect">
            <a:avLst/>
          </a:prstGeom>
          <a:noFill/>
          <a:ln cmpd="dbl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4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9" name="Рисунок 18"/>
          <p:cNvPicPr/>
          <p:nvPr/>
        </p:nvPicPr>
        <p:blipFill>
          <a:blip r:embed="rId9"/>
          <a:stretch>
            <a:fillRect/>
          </a:stretch>
        </p:blipFill>
        <p:spPr>
          <a:xfrm>
            <a:off x="6801371" y="1450758"/>
            <a:ext cx="5162487" cy="4667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" descr="C:\Users\8600-90-565\Desktop\ДОКЛАДЫ\помощ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541" y="4726205"/>
            <a:ext cx="2190321" cy="75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5294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1078981" y="-21906"/>
            <a:ext cx="2537005" cy="78584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 defTabSz="1218936"/>
            <a:r>
              <a:rPr lang="ru-RU" sz="1050" dirty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ОСОБЕННОСТИ ПРЕДОСТАВЛЕНИЯ УСЛУГ </a:t>
            </a:r>
          </a:p>
          <a:p>
            <a:pPr algn="ctr" defTabSz="1218936"/>
            <a:r>
              <a:rPr lang="ru-RU" sz="1050" dirty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ПО БЕСПЛАТНОМУ ИНФОРМИРОВАНИЮ</a:t>
            </a:r>
          </a:p>
          <a:p>
            <a:pPr algn="ctr" defTabSz="1218936"/>
            <a:endParaRPr lang="ru-RU" sz="1050" dirty="0">
              <a:solidFill>
                <a:srgbClr val="485068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xmlns="" id="{F02B7901-3870-49DC-AA5E-49396413A882}"/>
              </a:ext>
            </a:extLst>
          </p:cNvPr>
          <p:cNvSpPr/>
          <p:nvPr/>
        </p:nvSpPr>
        <p:spPr>
          <a:xfrm>
            <a:off x="3615986" y="2116"/>
            <a:ext cx="858084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r>
              <a:rPr lang="ru-RU" sz="2000" b="1" dirty="0">
                <a:solidFill>
                  <a:schemeClr val="tx1"/>
                </a:solidFill>
                <a:latin typeface="Arial Narrow" panose="020B0606020202030204" pitchFamily="34" charset="0"/>
              </a:rPr>
              <a:t>ИНФОРМАЦИОННОЕ ОБСЛУЖИВАНИЕ НАЛОГОПЛАТЕЛЬЩИКОВ</a:t>
            </a:r>
            <a:endParaRPr lang="ru-RU" sz="28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37" name="Схема 36">
            <a:extLst>
              <a:ext uri="{FF2B5EF4-FFF2-40B4-BE49-F238E27FC236}">
                <a16:creationId xmlns:a16="http://schemas.microsoft.com/office/drawing/2014/main" xmlns="" id="{E30768D4-2EE5-4A20-9D5A-20A9961807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4860214"/>
              </p:ext>
            </p:extLst>
          </p:nvPr>
        </p:nvGraphicFramePr>
        <p:xfrm>
          <a:off x="151389" y="837826"/>
          <a:ext cx="6998463" cy="5471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9" name="Заголовок 2">
            <a:extLst>
              <a:ext uri="{FF2B5EF4-FFF2-40B4-BE49-F238E27FC236}">
                <a16:creationId xmlns:a16="http://schemas.microsoft.com/office/drawing/2014/main" xmlns="" id="{C43DA1AA-2658-465B-93EF-9261D1452354}"/>
              </a:ext>
            </a:extLst>
          </p:cNvPr>
          <p:cNvSpPr txBox="1">
            <a:spLocks/>
          </p:cNvSpPr>
          <p:nvPr/>
        </p:nvSpPr>
        <p:spPr bwMode="auto">
          <a:xfrm>
            <a:off x="7103317" y="805095"/>
            <a:ext cx="5040561" cy="3105729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  <a:effectLst>
            <a:glow rad="952500">
              <a:schemeClr val="bg1">
                <a:alpha val="40000"/>
              </a:schemeClr>
            </a:glow>
          </a:effectLst>
        </p:spPr>
        <p:txBody>
          <a:bodyPr vert="horz" wrap="square" lIns="0" tIns="43807" rIns="0" bIns="43807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1230109">
              <a:defRPr/>
            </a:pPr>
            <a:endParaRPr lang="ru-RU" altLang="ru-RU" sz="2000" cap="all" dirty="0" smtClean="0">
              <a:solidFill>
                <a:schemeClr val="tx1"/>
              </a:solidFill>
              <a:latin typeface="Arial Narrow" panose="020B0606020202030204" pitchFamily="34" charset="0"/>
              <a:cs typeface="+mj-cs"/>
            </a:endParaRPr>
          </a:p>
          <a:p>
            <a:pPr algn="ctr" defTabSz="1230109">
              <a:defRPr/>
            </a:pPr>
            <a:endParaRPr lang="ru-RU" altLang="ru-RU" sz="2000" b="0" cap="all" dirty="0" smtClean="0">
              <a:solidFill>
                <a:schemeClr val="tx1"/>
              </a:solidFill>
              <a:latin typeface="Arial Narrow" panose="020B0606020202030204" pitchFamily="34" charset="0"/>
              <a:cs typeface="+mj-cs"/>
            </a:endParaRPr>
          </a:p>
          <a:p>
            <a:pPr algn="ctr" defTabSz="1230109">
              <a:defRPr/>
            </a:pPr>
            <a:endParaRPr lang="ru-RU" altLang="ru-RU" sz="2000" b="0" cap="all" dirty="0" smtClean="0">
              <a:solidFill>
                <a:schemeClr val="tx1"/>
              </a:solidFill>
              <a:latin typeface="Arial Narrow" panose="020B0606020202030204" pitchFamily="34" charset="0"/>
              <a:cs typeface="+mj-cs"/>
            </a:endParaRPr>
          </a:p>
          <a:p>
            <a:pPr algn="ctr" defTabSz="1230109">
              <a:defRPr/>
            </a:pPr>
            <a:endParaRPr lang="ru-RU" altLang="ru-RU" sz="2000" b="0" cap="all" dirty="0">
              <a:solidFill>
                <a:schemeClr val="tx1"/>
              </a:solidFill>
              <a:latin typeface="Arial Narrow" panose="020B0606020202030204" pitchFamily="34" charset="0"/>
              <a:cs typeface="+mj-cs"/>
            </a:endParaRPr>
          </a:p>
          <a:p>
            <a:pPr algn="ctr" defTabSz="1230109">
              <a:defRPr/>
            </a:pPr>
            <a:r>
              <a:rPr lang="ru-RU" altLang="ru-RU" sz="2000" b="0" cap="all" dirty="0" err="1" smtClean="0">
                <a:solidFill>
                  <a:schemeClr val="tx1"/>
                </a:solidFill>
                <a:latin typeface="Arial Narrow" panose="020B0606020202030204" pitchFamily="34" charset="0"/>
                <a:cs typeface="+mj-cs"/>
              </a:rPr>
              <a:t>ОсобенностИ</a:t>
            </a:r>
            <a:r>
              <a:rPr lang="ru-RU" altLang="ru-RU" sz="2000" b="0" cap="all" dirty="0" smtClean="0">
                <a:solidFill>
                  <a:schemeClr val="tx1"/>
                </a:solidFill>
                <a:latin typeface="Arial Narrow" panose="020B0606020202030204" pitchFamily="34" charset="0"/>
                <a:cs typeface="+mj-cs"/>
              </a:rPr>
              <a:t>:</a:t>
            </a:r>
            <a:endParaRPr lang="en-US" altLang="ru-RU" sz="2000" b="0" cap="all" dirty="0">
              <a:solidFill>
                <a:schemeClr val="tx1"/>
              </a:solidFill>
              <a:latin typeface="Arial Narrow" panose="020B0606020202030204" pitchFamily="34" charset="0"/>
              <a:cs typeface="+mj-cs"/>
            </a:endParaRPr>
          </a:p>
          <a:p>
            <a:pPr defTabSz="1230109">
              <a:defRPr/>
            </a:pPr>
            <a:endParaRPr lang="en-US" altLang="ru-RU" sz="1600" cap="all" dirty="0">
              <a:solidFill>
                <a:schemeClr val="accent5">
                  <a:lumMod val="75000"/>
                </a:schemeClr>
              </a:solidFill>
              <a:latin typeface="Arial Narrow" panose="020B0606020202030204" pitchFamily="34" charset="0"/>
              <a:cs typeface="+mj-cs"/>
            </a:endParaRP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r>
              <a:rPr lang="ru-RU" altLang="ru-RU" sz="1600" b="0" cap="all" dirty="0" smtClean="0">
                <a:solidFill>
                  <a:schemeClr val="tx1"/>
                </a:solidFill>
                <a:latin typeface="Arial Narrow" panose="020B0606020202030204" pitchFamily="34" charset="0"/>
                <a:cs typeface="+mj-cs"/>
              </a:rPr>
              <a:t>Справки ВЫДАЮТСЯ </a:t>
            </a:r>
            <a:r>
              <a:rPr lang="ru-RU" altLang="ru-RU" sz="1600" b="0" cap="all" dirty="0" smtClean="0">
                <a:solidFill>
                  <a:srgbClr val="0070C0"/>
                </a:solidFill>
                <a:latin typeface="Arial Narrow" panose="020B0606020202030204" pitchFamily="34" charset="0"/>
                <a:cs typeface="+mj-cs"/>
              </a:rPr>
              <a:t>на </a:t>
            </a:r>
            <a:r>
              <a:rPr lang="ru-RU" altLang="ru-RU" sz="1600" b="0" cap="all" dirty="0">
                <a:solidFill>
                  <a:srgbClr val="0070C0"/>
                </a:solidFill>
                <a:latin typeface="Arial Narrow" panose="020B0606020202030204" pitchFamily="34" charset="0"/>
                <a:cs typeface="+mj-cs"/>
              </a:rPr>
              <a:t>дату </a:t>
            </a:r>
            <a:r>
              <a:rPr lang="ru-RU" altLang="ru-RU" sz="1600" b="0" cap="all" dirty="0" smtClean="0">
                <a:solidFill>
                  <a:srgbClr val="0070C0"/>
                </a:solidFill>
                <a:latin typeface="Arial Narrow" panose="020B0606020202030204" pitchFamily="34" charset="0"/>
                <a:cs typeface="+mj-cs"/>
              </a:rPr>
              <a:t>формирования</a:t>
            </a: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endParaRPr lang="ru-RU" altLang="ru-RU" sz="1600" b="0" cap="all" dirty="0" smtClean="0">
              <a:solidFill>
                <a:schemeClr val="accent5">
                  <a:lumMod val="75000"/>
                </a:schemeClr>
              </a:solidFill>
              <a:latin typeface="Arial Narrow" panose="020B0606020202030204" pitchFamily="34" charset="0"/>
              <a:cs typeface="+mj-cs"/>
            </a:endParaRP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r>
              <a:rPr lang="ru-RU" altLang="ru-RU" sz="1600" b="0" cap="all" dirty="0" smtClean="0">
                <a:solidFill>
                  <a:schemeClr val="tx1"/>
                </a:solidFill>
                <a:latin typeface="Arial Narrow" panose="020B0606020202030204" pitchFamily="34" charset="0"/>
                <a:cs typeface="+mj-cs"/>
              </a:rPr>
              <a:t>Сведения о задолженности </a:t>
            </a:r>
            <a:r>
              <a:rPr lang="ru-RU" altLang="ru-RU" sz="1600" b="0" cap="all" dirty="0" smtClean="0">
                <a:solidFill>
                  <a:srgbClr val="C00000"/>
                </a:solidFill>
                <a:latin typeface="Arial Narrow" panose="020B0606020202030204" pitchFamily="34" charset="0"/>
                <a:cs typeface="+mj-cs"/>
              </a:rPr>
              <a:t>на конкретную дату</a:t>
            </a:r>
          </a:p>
          <a:p>
            <a:pPr marL="285750" indent="-285750" defTabSz="1230109">
              <a:buFont typeface="Arial" panose="020B0604020202020204" pitchFamily="34" charset="0"/>
              <a:buChar char="•"/>
              <a:defRPr/>
            </a:pPr>
            <a:endParaRPr lang="ru-RU" altLang="ru-RU" sz="1600" b="0" cap="all" dirty="0">
              <a:solidFill>
                <a:schemeClr val="tx1"/>
              </a:solidFill>
              <a:latin typeface="Arial Narrow" panose="020B0606020202030204" pitchFamily="34" charset="0"/>
              <a:cs typeface="+mj-cs"/>
            </a:endParaRP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r>
              <a:rPr lang="ru-RU" altLang="ru-RU" sz="1600" b="0" cap="all" dirty="0">
                <a:solidFill>
                  <a:schemeClr val="tx1"/>
                </a:solidFill>
                <a:latin typeface="Arial Narrow" panose="020B0606020202030204" pitchFamily="34" charset="0"/>
                <a:cs typeface="+mj-cs"/>
              </a:rPr>
              <a:t>Данные в ЛК </a:t>
            </a:r>
            <a:r>
              <a:rPr lang="ru-RU" altLang="ru-RU" sz="1600" b="0" cap="all" dirty="0">
                <a:solidFill>
                  <a:srgbClr val="0070C0"/>
                </a:solidFill>
                <a:latin typeface="Arial Narrow" panose="020B0606020202030204" pitchFamily="34" charset="0"/>
                <a:cs typeface="+mj-cs"/>
              </a:rPr>
              <a:t>28 числа </a:t>
            </a:r>
            <a:r>
              <a:rPr lang="ru-RU" altLang="ru-RU" sz="1600" b="0" cap="all" dirty="0" smtClean="0">
                <a:solidFill>
                  <a:schemeClr val="tx1"/>
                </a:solidFill>
                <a:latin typeface="Arial Narrow" panose="020B0606020202030204" pitchFamily="34" charset="0"/>
                <a:cs typeface="+mj-cs"/>
              </a:rPr>
              <a:t>отображаются по </a:t>
            </a:r>
            <a:r>
              <a:rPr lang="ru-RU" altLang="ru-RU" sz="1600" b="0" cap="all" dirty="0">
                <a:solidFill>
                  <a:schemeClr val="tx1"/>
                </a:solidFill>
                <a:latin typeface="Arial Narrow" panose="020B0606020202030204" pitchFamily="34" charset="0"/>
                <a:cs typeface="+mj-cs"/>
              </a:rPr>
              <a:t>состоянию </a:t>
            </a:r>
            <a:r>
              <a:rPr lang="ru-RU" altLang="ru-RU" sz="1600" b="0" cap="all" dirty="0" smtClean="0">
                <a:solidFill>
                  <a:schemeClr val="tx1"/>
                </a:solidFill>
                <a:latin typeface="Arial Narrow" panose="020B0606020202030204" pitchFamily="34" charset="0"/>
                <a:cs typeface="+mj-cs"/>
              </a:rPr>
              <a:t>на </a:t>
            </a:r>
            <a:r>
              <a:rPr lang="ru-RU" altLang="ru-RU" sz="1600" b="0" cap="all" dirty="0">
                <a:solidFill>
                  <a:srgbClr val="0070C0"/>
                </a:solidFill>
                <a:latin typeface="Arial Narrow" panose="020B0606020202030204" pitchFamily="34" charset="0"/>
                <a:cs typeface="+mj-cs"/>
              </a:rPr>
              <a:t>27 число </a:t>
            </a:r>
            <a:r>
              <a:rPr lang="ru-RU" altLang="ru-RU" sz="1600" b="0" cap="all" dirty="0" smtClean="0">
                <a:solidFill>
                  <a:schemeClr val="tx1"/>
                </a:solidFill>
                <a:latin typeface="Arial Narrow" panose="020B0606020202030204" pitchFamily="34" charset="0"/>
                <a:cs typeface="+mj-cs"/>
              </a:rPr>
              <a:t>месяца</a:t>
            </a:r>
            <a:endParaRPr lang="en-US" altLang="ru-RU" sz="1600" b="0" cap="all" dirty="0" smtClean="0">
              <a:solidFill>
                <a:schemeClr val="tx1"/>
              </a:solidFill>
              <a:latin typeface="Arial Narrow" panose="020B0606020202030204" pitchFamily="34" charset="0"/>
              <a:cs typeface="+mj-cs"/>
            </a:endParaRP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endParaRPr lang="en-US" altLang="ru-RU" sz="1600" b="0" cap="all" dirty="0" smtClean="0">
              <a:solidFill>
                <a:schemeClr val="tx1"/>
              </a:solidFill>
              <a:latin typeface="Arial Narrow" panose="020B0606020202030204" pitchFamily="34" charset="0"/>
              <a:cs typeface="+mj-cs"/>
            </a:endParaRP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r>
              <a:rPr lang="ru-RU" altLang="ru-RU" sz="1600" b="0" cap="all" dirty="0" smtClean="0">
                <a:solidFill>
                  <a:schemeClr val="tx1"/>
                </a:solidFill>
                <a:latin typeface="Arial Narrow" panose="020B0606020202030204" pitchFamily="34" charset="0"/>
                <a:cs typeface="+mj-cs"/>
              </a:rPr>
              <a:t>ЕСЛИ ДАТА ЗАПРОСА – </a:t>
            </a:r>
            <a:r>
              <a:rPr lang="ru-RU" altLang="ru-RU" sz="1600" b="0" cap="all" dirty="0" smtClean="0">
                <a:solidFill>
                  <a:srgbClr val="0070C0"/>
                </a:solidFill>
                <a:latin typeface="Arial Narrow" panose="020B0606020202030204" pitchFamily="34" charset="0"/>
                <a:cs typeface="+mj-cs"/>
              </a:rPr>
              <a:t>28 ЧИСЛО</a:t>
            </a:r>
            <a:r>
              <a:rPr lang="ru-RU" altLang="ru-RU" sz="1600" b="0" cap="all" dirty="0" smtClean="0">
                <a:solidFill>
                  <a:schemeClr val="tx1"/>
                </a:solidFill>
                <a:latin typeface="Arial Narrow" panose="020B0606020202030204" pitchFamily="34" charset="0"/>
                <a:cs typeface="+mj-cs"/>
              </a:rPr>
              <a:t>, ТО справки формируются на </a:t>
            </a:r>
            <a:r>
              <a:rPr lang="ru-RU" altLang="ru-RU" sz="1600" b="0" cap="all" dirty="0" smtClean="0">
                <a:solidFill>
                  <a:srgbClr val="B91403"/>
                </a:solidFill>
                <a:latin typeface="Arial Narrow" panose="020B0606020202030204" pitchFamily="34" charset="0"/>
                <a:cs typeface="+mj-cs"/>
              </a:rPr>
              <a:t>следующий рабочий день</a:t>
            </a:r>
            <a:r>
              <a:rPr lang="ru-RU" altLang="ru-RU" sz="1600" b="0" cap="all" dirty="0" smtClean="0">
                <a:solidFill>
                  <a:schemeClr val="tx1"/>
                </a:solidFill>
                <a:latin typeface="Arial Narrow" panose="020B0606020202030204" pitchFamily="34" charset="0"/>
                <a:cs typeface="+mj-cs"/>
              </a:rPr>
              <a:t>.</a:t>
            </a: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endParaRPr lang="ru-RU" altLang="ru-RU" sz="1600" b="0" cap="all" dirty="0">
              <a:solidFill>
                <a:schemeClr val="tx1"/>
              </a:solidFill>
              <a:latin typeface="Arial Narrow" panose="020B0606020202030204" pitchFamily="34" charset="0"/>
              <a:cs typeface="+mj-cs"/>
            </a:endParaRPr>
          </a:p>
          <a:p>
            <a:pPr marL="285750" indent="-285750" defTabSz="1230109">
              <a:buFont typeface="Arial" panose="020B0604020202020204" pitchFamily="34" charset="0"/>
              <a:buChar char="•"/>
              <a:defRPr/>
            </a:pPr>
            <a:endParaRPr lang="ru-RU" altLang="ru-RU" sz="1600" cap="all" dirty="0" smtClean="0">
              <a:solidFill>
                <a:schemeClr val="tx1"/>
              </a:solidFill>
              <a:latin typeface="Arial Narrow" panose="020B0606020202030204" pitchFamily="34" charset="0"/>
              <a:cs typeface="+mj-cs"/>
            </a:endParaRPr>
          </a:p>
          <a:p>
            <a:pPr marL="285750" indent="-285750" defTabSz="1230109">
              <a:buFont typeface="Arial" panose="020B0604020202020204" pitchFamily="34" charset="0"/>
              <a:buChar char="•"/>
              <a:defRPr/>
            </a:pPr>
            <a:endParaRPr lang="ru-RU" altLang="ru-RU" sz="1600" cap="all" dirty="0" smtClean="0">
              <a:solidFill>
                <a:schemeClr val="tx1"/>
              </a:solidFill>
              <a:latin typeface="Arial Narrow" panose="020B0606020202030204" pitchFamily="34" charset="0"/>
              <a:cs typeface="+mj-cs"/>
            </a:endParaRPr>
          </a:p>
          <a:p>
            <a:pPr algn="ctr" defTabSz="1230109">
              <a:defRPr/>
            </a:pPr>
            <a:endParaRPr lang="ru-RU" altLang="ru-RU" sz="1600" cap="all" dirty="0">
              <a:solidFill>
                <a:schemeClr val="accent5">
                  <a:lumMod val="75000"/>
                </a:schemeClr>
              </a:solidFill>
              <a:latin typeface="Arial Narrow" panose="020B0606020202030204" pitchFamily="34" charset="0"/>
              <a:cs typeface="+mj-cs"/>
            </a:endParaRPr>
          </a:p>
          <a:p>
            <a:pPr algn="ctr" defTabSz="1230109">
              <a:defRPr/>
            </a:pPr>
            <a:endParaRPr lang="ru-RU" altLang="ru-RU" sz="1600" cap="all" dirty="0">
              <a:solidFill>
                <a:schemeClr val="accent5">
                  <a:lumMod val="75000"/>
                </a:schemeClr>
              </a:solidFill>
              <a:latin typeface="Arial Narrow" panose="020B0606020202030204" pitchFamily="34" charset="0"/>
              <a:cs typeface="+mj-cs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5" y="10786"/>
            <a:ext cx="1152128" cy="753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 descr="D:\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384" y="4138361"/>
            <a:ext cx="1728191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" descr="D:\Pop-Art-Hand-with-envelope-e151443377577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7156" y="4138361"/>
            <a:ext cx="1739790" cy="12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680" y="5499546"/>
            <a:ext cx="1972533" cy="13544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D:\hwtSoJlhJRE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5870" y="5632826"/>
            <a:ext cx="2101076" cy="122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11783838" y="6308957"/>
            <a:ext cx="360040" cy="432276"/>
          </a:xfrm>
          <a:prstGeom prst="rect">
            <a:avLst/>
          </a:prstGeom>
          <a:noFill/>
          <a:ln cmpd="dbl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8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6" name="Picture 3" descr="D:\original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152" y="4584982"/>
            <a:ext cx="1726890" cy="113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оловина рамки 1"/>
          <p:cNvSpPr/>
          <p:nvPr/>
        </p:nvSpPr>
        <p:spPr>
          <a:xfrm rot="19147767" flipV="1">
            <a:off x="844976" y="2297739"/>
            <a:ext cx="678537" cy="376949"/>
          </a:xfrm>
          <a:prstGeom prst="halfFram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оловина рамки 24"/>
          <p:cNvSpPr/>
          <p:nvPr/>
        </p:nvSpPr>
        <p:spPr>
          <a:xfrm rot="19147767" flipV="1">
            <a:off x="332866" y="1279251"/>
            <a:ext cx="733201" cy="376949"/>
          </a:xfrm>
          <a:prstGeom prst="halfFram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Половина рамки 25"/>
          <p:cNvSpPr/>
          <p:nvPr/>
        </p:nvSpPr>
        <p:spPr>
          <a:xfrm rot="19147767" flipV="1">
            <a:off x="953472" y="3307819"/>
            <a:ext cx="718889" cy="380728"/>
          </a:xfrm>
          <a:prstGeom prst="halfFram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Половина рамки 26"/>
          <p:cNvSpPr/>
          <p:nvPr/>
        </p:nvSpPr>
        <p:spPr>
          <a:xfrm rot="19147767" flipV="1">
            <a:off x="333998" y="5383659"/>
            <a:ext cx="707959" cy="376949"/>
          </a:xfrm>
          <a:prstGeom prst="halfFram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оловина рамки 28"/>
          <p:cNvSpPr/>
          <p:nvPr/>
        </p:nvSpPr>
        <p:spPr>
          <a:xfrm rot="19147767" flipV="1">
            <a:off x="836141" y="4336351"/>
            <a:ext cx="670319" cy="376949"/>
          </a:xfrm>
          <a:prstGeom prst="halfFram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9657" y="6256550"/>
            <a:ext cx="5473427" cy="57505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 Narrow" panose="020B0606020202030204" pitchFamily="34" charset="0"/>
                <a:cs typeface="Calibri" panose="020F0502020204030204" pitchFamily="34" charset="0"/>
              </a:rPr>
              <a:t>Единый контакт-центр ФНС России </a:t>
            </a:r>
          </a:p>
          <a:p>
            <a:pPr algn="ctr"/>
            <a:r>
              <a:rPr lang="ru-RU" sz="2000" dirty="0" smtClean="0">
                <a:latin typeface="Arial Narrow" panose="020B0606020202030204" pitchFamily="34" charset="0"/>
                <a:cs typeface="Calibri" panose="020F0502020204030204" pitchFamily="34" charset="0"/>
              </a:rPr>
              <a:t>8-800-222-22-22</a:t>
            </a:r>
            <a:endParaRPr lang="ru-RU" sz="2000" dirty="0">
              <a:latin typeface="Arial Narrow" panose="020B0606020202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089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45715" y="3"/>
            <a:ext cx="3570270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1197843" y="-1"/>
            <a:ext cx="2377083" cy="7747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 defTabSz="1218936"/>
            <a:r>
              <a:rPr lang="ru-RU" sz="1050" dirty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О СПОСОБАХ ПОЛУЧЕНИЯ АКТУАЛЬНОЙ ИНФОРМАЦИИ О ЕНС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xmlns="" id="{F02B7901-3870-49DC-AA5E-49396413A882}"/>
              </a:ext>
            </a:extLst>
          </p:cNvPr>
          <p:cNvSpPr/>
          <p:nvPr/>
        </p:nvSpPr>
        <p:spPr>
          <a:xfrm>
            <a:off x="3615986" y="2116"/>
            <a:ext cx="858084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lvl="0" algn="ctr"/>
            <a:r>
              <a:rPr lang="ru-RU" sz="24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НОВЫЕ ФОРМЫ ЗАПРОСОВ НА РЕЗУЛЬТАТЫ ИОН</a:t>
            </a:r>
            <a:endParaRPr lang="ru-RU" sz="24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5" y="10786"/>
            <a:ext cx="1152128" cy="753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8600-90-565\Desktop\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198" y="889342"/>
            <a:ext cx="5543389" cy="5851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1783838" y="6308957"/>
            <a:ext cx="360040" cy="432276"/>
          </a:xfrm>
          <a:prstGeom prst="rect">
            <a:avLst/>
          </a:prstGeom>
          <a:noFill/>
          <a:ln cmpd="dbl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7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029" name="Picture 5" descr="C:\Users\8600-90-565\Desktop\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49" y="868125"/>
            <a:ext cx="5147901" cy="590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1528261" y="2089824"/>
            <a:ext cx="4752528" cy="1584176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  <a:ln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СВЕДЕНИЯ О ЗАДОЛЖЕННОСТИ ИЛИ СПРАВКА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О ПРИНАДЛЕЖНОСТИ 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(Код запроса «1» и «2»)</a:t>
            </a:r>
          </a:p>
          <a:p>
            <a:pPr algn="ctr"/>
            <a:endParaRPr lang="ru-RU" sz="1600" b="1" dirty="0" smtClean="0">
              <a:solidFill>
                <a:srgbClr val="0070C0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 smtClean="0">
                <a:solidFill>
                  <a:srgbClr val="F68D36"/>
                </a:solidFill>
                <a:latin typeface="Arial Narrow" panose="020B0606020202030204" pitchFamily="34" charset="0"/>
              </a:rPr>
              <a:t>КНД ЗАЯВЛЕНИЯ 1166507 </a:t>
            </a:r>
            <a:endParaRPr lang="ru-RU" b="1" dirty="0">
              <a:solidFill>
                <a:srgbClr val="F68D36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632210" y="763936"/>
            <a:ext cx="4368473" cy="1572836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  <a:ln>
            <a:solidFill>
              <a:schemeClr val="bg2">
                <a:lumMod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ЗАПРОС НА ПРЕДОСТАВЛЕНИЕ УСЛУГ ИОН (КОД ЗАПРОСА ОТ «3» ДО «9»)</a:t>
            </a:r>
          </a:p>
          <a:p>
            <a:pPr algn="ctr"/>
            <a:r>
              <a:rPr lang="ru-RU" b="1" dirty="0" smtClean="0">
                <a:solidFill>
                  <a:srgbClr val="F68D36"/>
                </a:solidFill>
                <a:latin typeface="Arial Narrow" panose="020B0606020202030204" pitchFamily="34" charset="0"/>
              </a:rPr>
              <a:t>КНД ЗАЯВЛЕНИЯ 1166507 </a:t>
            </a:r>
            <a:endParaRPr lang="ru-RU" b="1" dirty="0">
              <a:solidFill>
                <a:srgbClr val="F68D36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97843" y="3792335"/>
            <a:ext cx="273892" cy="4918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43276" y="3933850"/>
            <a:ext cx="462057" cy="972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878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xmlns="" id="{F02B7901-3870-49DC-AA5E-49396413A882}"/>
              </a:ext>
            </a:extLst>
          </p:cNvPr>
          <p:cNvSpPr/>
          <p:nvPr/>
        </p:nvSpPr>
        <p:spPr>
          <a:xfrm>
            <a:off x="3615986" y="2116"/>
            <a:ext cx="858084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КОНТАКТЫ НАЛОГОВЫХ ОРГАНОВ ХМАО - ЮГРЫ</a:t>
            </a:r>
            <a:endParaRPr lang="ru-RU" sz="24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D039248-A68C-4009-A147-903C2A161FDE}"/>
              </a:ext>
            </a:extLst>
          </p:cNvPr>
          <p:cNvSpPr/>
          <p:nvPr/>
        </p:nvSpPr>
        <p:spPr>
          <a:xfrm>
            <a:off x="76510" y="3173632"/>
            <a:ext cx="6092825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337820" algn="l"/>
                <a:tab pos="995680" algn="l"/>
              </a:tabLs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Телефонная трубка">
            <a:extLst>
              <a:ext uri="{FF2B5EF4-FFF2-40B4-BE49-F238E27FC236}">
                <a16:creationId xmlns:a16="http://schemas.microsoft.com/office/drawing/2014/main" xmlns="" id="{731FDD84-1D15-473A-824F-ABCC836E7C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184830" y="2970347"/>
            <a:ext cx="914400" cy="91440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802999" y="4730574"/>
            <a:ext cx="2951198" cy="167236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ЕДИНЫЙ ТЕЛЕФОН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УФНС РОССИИ</a:t>
            </a:r>
          </a:p>
          <a:p>
            <a:pPr algn="ctr"/>
            <a:endParaRPr lang="ru-RU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8(3467) 37-89-01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8(3467) 37-89-02</a:t>
            </a:r>
          </a:p>
          <a:p>
            <a:pPr algn="ctr"/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687494" y="880020"/>
            <a:ext cx="2880320" cy="161231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Ханты-Мансийск</a:t>
            </a:r>
          </a:p>
          <a:p>
            <a:pPr algn="ctr"/>
            <a:endParaRPr lang="ru-RU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8(3467) 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37-89-05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8(3467) 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37-89-07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447134" y="2745070"/>
            <a:ext cx="2880320" cy="178391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Югорск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</a:p>
          <a:p>
            <a:pPr algn="ctr"/>
            <a:endParaRPr lang="ru-RU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8(34675)7-85-43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8(34675)7-85-46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427750" y="4719048"/>
            <a:ext cx="2880320" cy="178391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Нефтеюганск</a:t>
            </a:r>
          </a:p>
          <a:p>
            <a:pPr algn="ctr"/>
            <a:endParaRPr lang="ru-RU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8(3463)51-70-56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8(3463)51-70-57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endParaRPr lang="ru-RU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675358" y="2799056"/>
            <a:ext cx="2880320" cy="1760865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Сургутский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р-н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(</a:t>
            </a:r>
            <a:r>
              <a:rPr lang="ru-RU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Лангепас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, </a:t>
            </a:r>
            <a:r>
              <a:rPr lang="ru-RU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Покачи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, </a:t>
            </a:r>
            <a:r>
              <a:rPr lang="ru-RU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Мегион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)</a:t>
            </a:r>
          </a:p>
          <a:p>
            <a:pPr algn="ctr"/>
            <a:endParaRPr lang="ru-RU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8(3462)58-93-10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8(3462)58-93-11</a:t>
            </a:r>
          </a:p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endParaRPr lang="ru-RU" b="1" dirty="0">
              <a:solidFill>
                <a:schemeClr val="bg1"/>
              </a:solidFill>
            </a:endParaRPr>
          </a:p>
          <a:p>
            <a:pPr algn="ctr"/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447134" y="880020"/>
            <a:ext cx="2880320" cy="161231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Нижневартовск </a:t>
            </a:r>
          </a:p>
          <a:p>
            <a:pPr algn="ctr"/>
            <a:endParaRPr lang="ru-RU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8(3466)29-12-64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8(3466)29-12-63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703979" y="4730574"/>
            <a:ext cx="2880320" cy="1760865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Сургут</a:t>
            </a:r>
          </a:p>
          <a:p>
            <a:pPr algn="ctr"/>
            <a:endParaRPr lang="ru-RU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8(3462)58-93-10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8(3462)58-93-11</a:t>
            </a:r>
          </a:p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endParaRPr lang="ru-RU" b="1" dirty="0">
              <a:solidFill>
                <a:schemeClr val="bg1"/>
              </a:solidFill>
            </a:endParaRPr>
          </a:p>
          <a:p>
            <a:pPr algn="ctr"/>
            <a:endParaRPr lang="ru-RU" b="1" dirty="0" smtClean="0">
              <a:solidFill>
                <a:schemeClr val="bg1"/>
              </a:solidFill>
            </a:endParaRPr>
          </a:p>
        </p:txBody>
      </p:sp>
      <p:pic>
        <p:nvPicPr>
          <p:cNvPr id="1026" name="Picture 2" descr="E:\image-03-10-23-15-42.jpe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490" y="2080716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5" y="10786"/>
            <a:ext cx="1152128" cy="753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1078981" y="-21906"/>
            <a:ext cx="2537005" cy="78584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 defTabSz="1218936"/>
            <a:r>
              <a:rPr lang="ru-RU" sz="1050" b="1" dirty="0">
                <a:solidFill>
                  <a:schemeClr val="tx1"/>
                </a:solidFill>
                <a:latin typeface="Arial Narrow" panose="020B0606020202030204" pitchFamily="34" charset="0"/>
              </a:rPr>
              <a:t>ОСОБЕННОСТИ ПРЕДОСТАВЛЕНИЯ УСЛУГ </a:t>
            </a:r>
          </a:p>
          <a:p>
            <a:pPr algn="ctr" defTabSz="1218936"/>
            <a:r>
              <a:rPr lang="ru-RU" sz="1050" b="1" dirty="0">
                <a:solidFill>
                  <a:schemeClr val="tx1"/>
                </a:solidFill>
                <a:latin typeface="Arial Narrow" panose="020B0606020202030204" pitchFamily="34" charset="0"/>
              </a:rPr>
              <a:t>ПО БЕСПЛАТНОМУ ИНФОРМИРОВАНИЮ</a:t>
            </a:r>
          </a:p>
          <a:p>
            <a:pPr algn="ctr" defTabSz="1218936"/>
            <a:endParaRPr lang="ru-RU" sz="105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0202" y="1306925"/>
            <a:ext cx="5201255" cy="400110"/>
          </a:xfrm>
          <a:prstGeom prst="rect">
            <a:avLst/>
          </a:prstGeom>
          <a:solidFill>
            <a:schemeClr val="bg2">
              <a:lumMod val="50000"/>
              <a:alpha val="18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7000"/>
              </a:prstClr>
            </a:outerShdw>
          </a:effectLst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latin typeface="Arial Narrow" panose="020B0606020202030204" pitchFamily="34" charset="0"/>
              </a:rPr>
              <a:t>Главная страница сайта ФНС России: Контакты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639822" y="6308957"/>
            <a:ext cx="504056" cy="432276"/>
          </a:xfrm>
          <a:prstGeom prst="rect">
            <a:avLst/>
          </a:prstGeom>
          <a:noFill/>
          <a:ln cmpd="dbl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3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561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45715" y="3"/>
            <a:ext cx="3570270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xmlns="" id="{F02B7901-3870-49DC-AA5E-49396413A882}"/>
              </a:ext>
            </a:extLst>
          </p:cNvPr>
          <p:cNvSpPr/>
          <p:nvPr/>
        </p:nvSpPr>
        <p:spPr>
          <a:xfrm>
            <a:off x="3615986" y="2116"/>
            <a:ext cx="858084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АНОНСЫ МЕРОПРИЯТИЙ ДЛЯ НАЛОГОПЛАТЕЛЬЩИКОВ</a:t>
            </a:r>
            <a:endParaRPr lang="ru-RU" sz="28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E6C2CB1B-2AAC-4BBB-A567-6B335A94D729}"/>
              </a:ext>
            </a:extLst>
          </p:cNvPr>
          <p:cNvSpPr/>
          <p:nvPr/>
        </p:nvSpPr>
        <p:spPr>
          <a:xfrm>
            <a:off x="-695235" y="1123447"/>
            <a:ext cx="4752528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График мероприятий для налогоплательщиков</a:t>
            </a: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5" y="10786"/>
            <a:ext cx="1152128" cy="753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1078981" y="-21906"/>
            <a:ext cx="2537005" cy="78584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 defTabSz="1218936"/>
            <a:r>
              <a:rPr lang="ru-RU" sz="1050" dirty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ОСОБЕННОСТИ ПРЕДОСТАВЛЕНИЯ УСЛУГ </a:t>
            </a:r>
          </a:p>
          <a:p>
            <a:pPr algn="ctr" defTabSz="1218936"/>
            <a:r>
              <a:rPr lang="ru-RU" sz="1050" dirty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ПО БЕСПЛАТНОМУ ИНФОРМИРОВАНИЮ</a:t>
            </a:r>
          </a:p>
          <a:p>
            <a:pPr algn="ctr" defTabSz="1218936"/>
            <a:endParaRPr lang="ru-RU" sz="1050" dirty="0">
              <a:solidFill>
                <a:srgbClr val="485068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749" y="2247245"/>
            <a:ext cx="8696079" cy="4278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Рисунок 38" descr="http://qrcoder.ru/code/?https%3A%2F%2Fwww.nalog.gov.ru%2Frn86%2Fabout_fts%2Fstructure%2Finspection%2Fevents%2F&amp;4&amp;0">
            <a:extLst>
              <a:ext uri="{FF2B5EF4-FFF2-40B4-BE49-F238E27FC236}">
                <a16:creationId xmlns:a16="http://schemas.microsoft.com/office/drawing/2014/main" xmlns="" id="{350B9816-8600-4AF3-829B-B48376F76E74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013" y="1180636"/>
            <a:ext cx="2199109" cy="2071441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D:\image-11-07-23-16-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517" y="1123446"/>
            <a:ext cx="2970627" cy="5224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attachment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270" y="1163952"/>
            <a:ext cx="2088125" cy="2088125"/>
          </a:xfrm>
          <a:prstGeom prst="rect">
            <a:avLst/>
          </a:prstGeom>
          <a:noFill/>
          <a:effectLst>
            <a:outerShdw blurRad="508000" dist="139700" dir="3000000" algn="ctr" rotWithShape="0">
              <a:srgbClr val="0000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622116" y="6416759"/>
            <a:ext cx="504056" cy="432276"/>
          </a:xfrm>
          <a:prstGeom prst="rect">
            <a:avLst/>
          </a:prstGeom>
          <a:noFill/>
          <a:ln cmpd="dbl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9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312180"/>
      </p:ext>
    </p:extLst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FNS">
      <a:dk1>
        <a:srgbClr val="F2F5FB"/>
      </a:dk1>
      <a:lt1>
        <a:srgbClr val="485068"/>
      </a:lt1>
      <a:dk2>
        <a:srgbClr val="1275BC"/>
      </a:dk2>
      <a:lt2>
        <a:srgbClr val="0066B3"/>
      </a:lt2>
      <a:accent1>
        <a:srgbClr val="EF435A"/>
      </a:accent1>
      <a:accent2>
        <a:srgbClr val="F15A22"/>
      </a:accent2>
      <a:accent3>
        <a:srgbClr val="F9A01B"/>
      </a:accent3>
      <a:accent4>
        <a:srgbClr val="39BB9D"/>
      </a:accent4>
      <a:accent5>
        <a:srgbClr val="34AB8F"/>
      </a:accent5>
      <a:accent6>
        <a:srgbClr val="197585"/>
      </a:accent6>
      <a:hlink>
        <a:srgbClr val="44C8F5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26424</TotalTime>
  <Words>342</Words>
  <Application>Microsoft Office PowerPoint</Application>
  <PresentationFormat>Произвольный</PresentationFormat>
  <Paragraphs>112</Paragraphs>
  <Slides>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8" baseType="lpstr">
      <vt:lpstr>Arial</vt:lpstr>
      <vt:lpstr>Arial Narrow</vt:lpstr>
      <vt:lpstr>Calibri</vt:lpstr>
      <vt:lpstr>Calibri Light</vt:lpstr>
      <vt:lpstr>Open Sans</vt:lpstr>
      <vt:lpstr>Open Sans Light</vt:lpstr>
      <vt:lpstr>Roboto Condensed</vt:lpstr>
      <vt:lpstr>Symbol</vt:lpstr>
      <vt:lpstr>Times New Roman</vt:lpstr>
      <vt:lpstr>Специальное оформление</vt:lpstr>
      <vt:lpstr>Office Theme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Филипенко Айгуль Эльдаровна</dc:creator>
  <cp:lastModifiedBy>Сафронова Анна Анатольевна</cp:lastModifiedBy>
  <cp:revision>2033</cp:revision>
  <cp:lastPrinted>2023-04-13T06:17:15Z</cp:lastPrinted>
  <dcterms:modified xsi:type="dcterms:W3CDTF">2023-11-23T04:34:05Z</dcterms:modified>
</cp:coreProperties>
</file>