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936" r:id="rId1"/>
  </p:sldMasterIdLst>
  <p:notesMasterIdLst>
    <p:notesMasterId r:id="rId22"/>
  </p:notesMasterIdLst>
  <p:sldIdLst>
    <p:sldId id="396" r:id="rId2"/>
    <p:sldId id="426" r:id="rId3"/>
    <p:sldId id="440" r:id="rId4"/>
    <p:sldId id="435" r:id="rId5"/>
    <p:sldId id="442" r:id="rId6"/>
    <p:sldId id="438" r:id="rId7"/>
    <p:sldId id="449" r:id="rId8"/>
    <p:sldId id="436" r:id="rId9"/>
    <p:sldId id="429" r:id="rId10"/>
    <p:sldId id="452" r:id="rId11"/>
    <p:sldId id="453" r:id="rId12"/>
    <p:sldId id="454" r:id="rId13"/>
    <p:sldId id="455" r:id="rId14"/>
    <p:sldId id="456" r:id="rId15"/>
    <p:sldId id="457" r:id="rId16"/>
    <p:sldId id="458" r:id="rId17"/>
    <p:sldId id="459" r:id="rId18"/>
    <p:sldId id="460" r:id="rId19"/>
    <p:sldId id="450" r:id="rId20"/>
    <p:sldId id="451" r:id="rId21"/>
  </p:sldIdLst>
  <p:sldSz cx="9906000" cy="6858000" type="A4"/>
  <p:notesSz cx="6797675" cy="9926638"/>
  <p:defaultTextStyle>
    <a:defPPr>
      <a:defRPr lang="ru-RU"/>
    </a:defPPr>
    <a:lvl1pPr algn="l" defTabSz="582613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1pPr>
    <a:lvl2pPr marL="341313" indent="112713" algn="l" defTabSz="582613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2pPr>
    <a:lvl3pPr marL="684213" indent="227013" algn="l" defTabSz="582613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3pPr>
    <a:lvl4pPr marL="1027113" indent="341313" algn="l" defTabSz="582613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4pPr>
    <a:lvl5pPr marL="1370013" indent="455613" algn="l" defTabSz="582613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5pPr>
    <a:lvl6pPr marL="2286000" algn="l" defTabSz="914400" rtl="0" eaLnBrk="1" latinLnBrk="0" hangingPunct="1"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6pPr>
    <a:lvl7pPr marL="2743200" algn="l" defTabSz="914400" rtl="0" eaLnBrk="1" latinLnBrk="0" hangingPunct="1"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7pPr>
    <a:lvl8pPr marL="3200400" algn="l" defTabSz="914400" rtl="0" eaLnBrk="1" latinLnBrk="0" hangingPunct="1"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8pPr>
    <a:lvl9pPr marL="3657600" algn="l" defTabSz="914400" rtl="0" eaLnBrk="1" latinLnBrk="0" hangingPunct="1"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2A1"/>
    <a:srgbClr val="FFE5E5"/>
    <a:srgbClr val="FFBEBD"/>
    <a:srgbClr val="FFA2A1"/>
    <a:srgbClr val="FFBEC7"/>
    <a:srgbClr val="FFBEBE"/>
    <a:srgbClr val="FCA1A2"/>
    <a:srgbClr val="FFC7C7"/>
    <a:srgbClr val="FCC7C7"/>
    <a:srgbClr val="FCB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29" autoAdjust="0"/>
  </p:normalViewPr>
  <p:slideViewPr>
    <p:cSldViewPr>
      <p:cViewPr varScale="1">
        <p:scale>
          <a:sx n="75" d="100"/>
          <a:sy n="75" d="100"/>
        </p:scale>
        <p:origin x="-1056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32A12-390C-4AD6-986E-110A1E7471D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A494B9-9B9B-4DBD-85D0-BCE2942A41B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800" b="0" dirty="0" smtClean="0">
              <a:solidFill>
                <a:schemeClr val="tx1"/>
              </a:solidFill>
            </a:rPr>
            <a:t>Как налоговые органы узнают о </a:t>
          </a:r>
          <a:r>
            <a:rPr lang="ru-RU" sz="1600" b="0" dirty="0" smtClean="0">
              <a:solidFill>
                <a:schemeClr val="tx1"/>
              </a:solidFill>
            </a:rPr>
            <a:t>продаже/получении в дар недвижимости? </a:t>
          </a:r>
          <a:endParaRPr lang="ru-RU" sz="1800" b="0" dirty="0">
            <a:solidFill>
              <a:schemeClr val="tx1"/>
            </a:solidFill>
          </a:endParaRPr>
        </a:p>
      </dgm:t>
    </dgm:pt>
    <dgm:pt modelId="{532CD4A8-3AEF-4C18-A525-034D0433699D}" type="parTrans" cxnId="{F6D73D51-C909-4079-A5DB-2CE6D321775F}">
      <dgm:prSet/>
      <dgm:spPr/>
      <dgm:t>
        <a:bodyPr/>
        <a:lstStyle/>
        <a:p>
          <a:endParaRPr lang="ru-RU"/>
        </a:p>
      </dgm:t>
    </dgm:pt>
    <dgm:pt modelId="{CC17D27A-AB66-41F3-9CBE-D1CC9A22DC62}" type="sibTrans" cxnId="{F6D73D51-C909-4079-A5DB-2CE6D321775F}">
      <dgm:prSet/>
      <dgm:spPr/>
      <dgm:t>
        <a:bodyPr/>
        <a:lstStyle/>
        <a:p>
          <a:endParaRPr lang="ru-RU"/>
        </a:p>
      </dgm:t>
    </dgm:pt>
    <dgm:pt modelId="{D775DB52-16F9-4740-A6D1-C442026C99CF}">
      <dgm:prSet phldrT="[Текст]" custT="1"/>
      <dgm:spPr>
        <a:gradFill rotWithShape="0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3175">
          <a:solidFill>
            <a:schemeClr val="accent1"/>
          </a:solidFill>
        </a:ln>
      </dgm:spPr>
      <dgm:t>
        <a:bodyPr/>
        <a:lstStyle/>
        <a:p>
          <a:pPr algn="l"/>
          <a:r>
            <a:rPr lang="ru-RU" sz="1800" dirty="0" smtClean="0">
              <a:solidFill>
                <a:schemeClr val="tx1"/>
              </a:solidFill>
            </a:rPr>
            <a:t>Как рассчитывается  налог к уплате?</a:t>
          </a:r>
          <a:endParaRPr lang="ru-RU" sz="1800" b="0" dirty="0">
            <a:solidFill>
              <a:schemeClr val="tx1"/>
            </a:solidFill>
          </a:endParaRPr>
        </a:p>
      </dgm:t>
    </dgm:pt>
    <dgm:pt modelId="{DABDB5B7-B60C-46E1-AF46-DA7EBC108158}" type="parTrans" cxnId="{6FD60A0D-6B99-4CA1-A5E4-86E23671A67B}">
      <dgm:prSet/>
      <dgm:spPr/>
      <dgm:t>
        <a:bodyPr/>
        <a:lstStyle/>
        <a:p>
          <a:endParaRPr lang="ru-RU"/>
        </a:p>
      </dgm:t>
    </dgm:pt>
    <dgm:pt modelId="{02B0D230-2C68-4579-8375-9DDEB5572244}" type="sibTrans" cxnId="{6FD60A0D-6B99-4CA1-A5E4-86E23671A67B}">
      <dgm:prSet/>
      <dgm:spPr/>
      <dgm:t>
        <a:bodyPr/>
        <a:lstStyle/>
        <a:p>
          <a:endParaRPr lang="ru-RU"/>
        </a:p>
      </dgm:t>
    </dgm:pt>
    <dgm:pt modelId="{638CE143-BD62-427F-BD18-D245A60F6D2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ru-RU" sz="1800" dirty="0" smtClean="0"/>
            <a:t>Может ли налоговый орган запросить пояснения в ходе проведения проверки расчета?</a:t>
          </a:r>
          <a:endParaRPr lang="ru-RU" sz="1800" b="0" dirty="0">
            <a:solidFill>
              <a:schemeClr val="tx1"/>
            </a:solidFill>
          </a:endParaRPr>
        </a:p>
      </dgm:t>
    </dgm:pt>
    <dgm:pt modelId="{CB3544EB-5F6A-436A-950B-92AA05640AF1}" type="parTrans" cxnId="{F4655BF5-C9EF-4309-8E2F-FCB3D2B3122F}">
      <dgm:prSet/>
      <dgm:spPr/>
      <dgm:t>
        <a:bodyPr/>
        <a:lstStyle/>
        <a:p>
          <a:endParaRPr lang="ru-RU"/>
        </a:p>
      </dgm:t>
    </dgm:pt>
    <dgm:pt modelId="{1B7DA20A-DAE7-496D-BFCE-3EC1B0F3584F}" type="sibTrans" cxnId="{F4655BF5-C9EF-4309-8E2F-FCB3D2B3122F}">
      <dgm:prSet/>
      <dgm:spPr/>
      <dgm:t>
        <a:bodyPr/>
        <a:lstStyle/>
        <a:p>
          <a:endParaRPr lang="ru-RU"/>
        </a:p>
      </dgm:t>
    </dgm:pt>
    <dgm:pt modelId="{8A13B629-3921-436E-A17D-F4756B451BF2}">
      <dgm:prSet phldrT="[Текст]" custT="1"/>
      <dgm:spPr>
        <a:gradFill rotWithShape="0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3175">
          <a:solidFill>
            <a:schemeClr val="accent1"/>
          </a:solidFill>
        </a:ln>
      </dgm:spPr>
      <dgm:t>
        <a:bodyPr/>
        <a:lstStyle/>
        <a:p>
          <a:pPr algn="l"/>
          <a:r>
            <a:rPr lang="ru-RU" sz="1800" dirty="0" smtClean="0">
              <a:solidFill>
                <a:schemeClr val="tx1"/>
              </a:solidFill>
            </a:rPr>
            <a:t>Как оформляются результаты проверки расчета НДФЛ?</a:t>
          </a:r>
          <a:endParaRPr lang="ru-RU" sz="1800" b="0" dirty="0">
            <a:solidFill>
              <a:schemeClr val="tx1"/>
            </a:solidFill>
          </a:endParaRPr>
        </a:p>
      </dgm:t>
    </dgm:pt>
    <dgm:pt modelId="{7F7C53A6-3A7F-4879-B511-1D34755FB327}" type="parTrans" cxnId="{A426AB74-AF3E-478E-87C3-1DDDC03328FE}">
      <dgm:prSet/>
      <dgm:spPr/>
      <dgm:t>
        <a:bodyPr/>
        <a:lstStyle/>
        <a:p>
          <a:endParaRPr lang="ru-RU"/>
        </a:p>
      </dgm:t>
    </dgm:pt>
    <dgm:pt modelId="{2FC1098E-3910-4CB6-B9F4-7ADC62C4BC9F}" type="sibTrans" cxnId="{A426AB74-AF3E-478E-87C3-1DDDC03328FE}">
      <dgm:prSet/>
      <dgm:spPr/>
      <dgm:t>
        <a:bodyPr/>
        <a:lstStyle/>
        <a:p>
          <a:endParaRPr lang="ru-RU"/>
        </a:p>
      </dgm:t>
    </dgm:pt>
    <dgm:pt modelId="{8DD64136-C774-4884-BCC5-1E520695B3D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1800" dirty="0" smtClean="0"/>
            <a:t>Какие предусмотрены штрафы за непредставление налоговой декларации 3-НДФЛ и неуплату НДФЛ?</a:t>
          </a:r>
          <a:endParaRPr lang="ru-RU" sz="1800" b="0" dirty="0">
            <a:solidFill>
              <a:schemeClr val="tx1"/>
            </a:solidFill>
          </a:endParaRPr>
        </a:p>
      </dgm:t>
    </dgm:pt>
    <dgm:pt modelId="{622B5CC1-E894-4146-BA32-6C5E39DE3711}" type="parTrans" cxnId="{39CB206E-E409-4BA7-BFEE-0A5996AAF474}">
      <dgm:prSet/>
      <dgm:spPr/>
      <dgm:t>
        <a:bodyPr/>
        <a:lstStyle/>
        <a:p>
          <a:endParaRPr lang="ru-RU"/>
        </a:p>
      </dgm:t>
    </dgm:pt>
    <dgm:pt modelId="{E03C41CB-C4CD-4FBE-852F-7784F9F44A02}" type="sibTrans" cxnId="{39CB206E-E409-4BA7-BFEE-0A5996AAF474}">
      <dgm:prSet/>
      <dgm:spPr/>
      <dgm:t>
        <a:bodyPr/>
        <a:lstStyle/>
        <a:p>
          <a:endParaRPr lang="ru-RU"/>
        </a:p>
      </dgm:t>
    </dgm:pt>
    <dgm:pt modelId="{BAF47BDD-7E6C-4212-BB55-92D1944AF8DA}" type="pres">
      <dgm:prSet presAssocID="{BC032A12-390C-4AD6-986E-110A1E7471D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1E8C6F-FED9-4202-8079-18D43CE55712}" type="pres">
      <dgm:prSet presAssocID="{4CA494B9-9B9B-4DBD-85D0-BCE2942A41B2}" presName="parentLin" presStyleCnt="0"/>
      <dgm:spPr/>
    </dgm:pt>
    <dgm:pt modelId="{91910E8C-9C10-4D93-9C2D-99E39A0589DF}" type="pres">
      <dgm:prSet presAssocID="{4CA494B9-9B9B-4DBD-85D0-BCE2942A41B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5E56C43-708B-4D2F-BF11-DBD5AEB29281}" type="pres">
      <dgm:prSet presAssocID="{4CA494B9-9B9B-4DBD-85D0-BCE2942A41B2}" presName="parentText" presStyleLbl="node1" presStyleIdx="0" presStyleCnt="5" custLinFactNeighborX="-1652" custLinFactNeighborY="46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51C43-CBF0-4ADC-83F3-B2864F7306F7}" type="pres">
      <dgm:prSet presAssocID="{4CA494B9-9B9B-4DBD-85D0-BCE2942A41B2}" presName="negativeSpace" presStyleCnt="0"/>
      <dgm:spPr/>
    </dgm:pt>
    <dgm:pt modelId="{B31627E7-F03A-42BD-AB0A-135EFE33A016}" type="pres">
      <dgm:prSet presAssocID="{4CA494B9-9B9B-4DBD-85D0-BCE2942A41B2}" presName="childText" presStyleLbl="conFgAcc1" presStyleIdx="0" presStyleCnt="5">
        <dgm:presLayoutVars>
          <dgm:bulletEnabled val="1"/>
        </dgm:presLayoutVars>
      </dgm:prSet>
      <dgm:spPr>
        <a:ln w="6350">
          <a:solidFill>
            <a:schemeClr val="tx2"/>
          </a:solidFill>
        </a:ln>
      </dgm:spPr>
    </dgm:pt>
    <dgm:pt modelId="{EEB89A7D-78AF-4065-9706-889C069F8B1F}" type="pres">
      <dgm:prSet presAssocID="{CC17D27A-AB66-41F3-9CBE-D1CC9A22DC62}" presName="spaceBetweenRectangles" presStyleCnt="0"/>
      <dgm:spPr/>
    </dgm:pt>
    <dgm:pt modelId="{3E71B980-8734-4EB9-BFD0-903BF0994C55}" type="pres">
      <dgm:prSet presAssocID="{D775DB52-16F9-4740-A6D1-C442026C99CF}" presName="parentLin" presStyleCnt="0"/>
      <dgm:spPr/>
    </dgm:pt>
    <dgm:pt modelId="{1315E58E-00FF-48E7-AF4A-02847C9C9DEC}" type="pres">
      <dgm:prSet presAssocID="{D775DB52-16F9-4740-A6D1-C442026C99C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A2CC8E9-343A-4850-A887-3E8F955E1409}" type="pres">
      <dgm:prSet presAssocID="{D775DB52-16F9-4740-A6D1-C442026C99C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F0764-0A85-42E5-9FBF-84E55D88D8ED}" type="pres">
      <dgm:prSet presAssocID="{D775DB52-16F9-4740-A6D1-C442026C99CF}" presName="negativeSpace" presStyleCnt="0"/>
      <dgm:spPr/>
    </dgm:pt>
    <dgm:pt modelId="{A566AC54-C772-4113-A8E4-8EF54D40EB2B}" type="pres">
      <dgm:prSet presAssocID="{D775DB52-16F9-4740-A6D1-C442026C99CF}" presName="childText" presStyleLbl="conFgAcc1" presStyleIdx="1" presStyleCnt="5">
        <dgm:presLayoutVars>
          <dgm:bulletEnabled val="1"/>
        </dgm:presLayoutVars>
      </dgm:prSet>
      <dgm:spPr>
        <a:ln w="9525">
          <a:solidFill>
            <a:schemeClr val="tx2"/>
          </a:solidFill>
        </a:ln>
      </dgm:spPr>
    </dgm:pt>
    <dgm:pt modelId="{6293EFA3-ECE0-44E3-83BA-022EC20AC3E3}" type="pres">
      <dgm:prSet presAssocID="{02B0D230-2C68-4579-8375-9DDEB5572244}" presName="spaceBetweenRectangles" presStyleCnt="0"/>
      <dgm:spPr/>
    </dgm:pt>
    <dgm:pt modelId="{71350432-F0A3-4060-829E-B0C3C4FBB7BD}" type="pres">
      <dgm:prSet presAssocID="{638CE143-BD62-427F-BD18-D245A60F6D2D}" presName="parentLin" presStyleCnt="0"/>
      <dgm:spPr/>
    </dgm:pt>
    <dgm:pt modelId="{A0DFD9E4-43F1-455A-85B2-DED56A6D4FA3}" type="pres">
      <dgm:prSet presAssocID="{638CE143-BD62-427F-BD18-D245A60F6D2D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2E4CEE2-7FC8-4B09-BBE5-F6AFAE1CF5A9}" type="pres">
      <dgm:prSet presAssocID="{638CE143-BD62-427F-BD18-D245A60F6D2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76BD9-5AC3-4887-A419-FB1E7E3FE58B}" type="pres">
      <dgm:prSet presAssocID="{638CE143-BD62-427F-BD18-D245A60F6D2D}" presName="negativeSpace" presStyleCnt="0"/>
      <dgm:spPr/>
    </dgm:pt>
    <dgm:pt modelId="{7D3A2D89-F51E-4731-A1C0-33C4E27E6A7A}" type="pres">
      <dgm:prSet presAssocID="{638CE143-BD62-427F-BD18-D245A60F6D2D}" presName="childText" presStyleLbl="conFgAcc1" presStyleIdx="2" presStyleCnt="5">
        <dgm:presLayoutVars>
          <dgm:bulletEnabled val="1"/>
        </dgm:presLayoutVars>
      </dgm:prSet>
      <dgm:spPr>
        <a:ln w="6350">
          <a:solidFill>
            <a:schemeClr val="tx2"/>
          </a:solidFill>
        </a:ln>
      </dgm:spPr>
    </dgm:pt>
    <dgm:pt modelId="{339E0112-BC05-4621-BE18-2BC4B6647F60}" type="pres">
      <dgm:prSet presAssocID="{1B7DA20A-DAE7-496D-BFCE-3EC1B0F3584F}" presName="spaceBetweenRectangles" presStyleCnt="0"/>
      <dgm:spPr/>
    </dgm:pt>
    <dgm:pt modelId="{28BFD51B-E844-4DD8-B271-F39E829509BC}" type="pres">
      <dgm:prSet presAssocID="{8A13B629-3921-436E-A17D-F4756B451BF2}" presName="parentLin" presStyleCnt="0"/>
      <dgm:spPr/>
    </dgm:pt>
    <dgm:pt modelId="{C859C2BE-F45E-4146-B999-B67BB566497B}" type="pres">
      <dgm:prSet presAssocID="{8A13B629-3921-436E-A17D-F4756B451BF2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9BEF2A9A-1089-4184-8D15-7C32AD163E43}" type="pres">
      <dgm:prSet presAssocID="{8A13B629-3921-436E-A17D-F4756B451BF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1F970-9B79-4A0E-B10A-5DA9AD39E5A7}" type="pres">
      <dgm:prSet presAssocID="{8A13B629-3921-436E-A17D-F4756B451BF2}" presName="negativeSpace" presStyleCnt="0"/>
      <dgm:spPr/>
    </dgm:pt>
    <dgm:pt modelId="{2654323A-5BCE-43F3-B99C-D54AA44ED301}" type="pres">
      <dgm:prSet presAssocID="{8A13B629-3921-436E-A17D-F4756B451BF2}" presName="childText" presStyleLbl="conFgAcc1" presStyleIdx="3" presStyleCnt="5">
        <dgm:presLayoutVars>
          <dgm:bulletEnabled val="1"/>
        </dgm:presLayoutVars>
      </dgm:prSet>
      <dgm:spPr>
        <a:ln w="6350">
          <a:solidFill>
            <a:schemeClr val="tx2"/>
          </a:solidFill>
        </a:ln>
      </dgm:spPr>
    </dgm:pt>
    <dgm:pt modelId="{1E864E66-8F7E-49F5-8C08-6B9EE9D61340}" type="pres">
      <dgm:prSet presAssocID="{2FC1098E-3910-4CB6-B9F4-7ADC62C4BC9F}" presName="spaceBetweenRectangles" presStyleCnt="0"/>
      <dgm:spPr/>
    </dgm:pt>
    <dgm:pt modelId="{DA21D6C5-ACD9-4801-98CF-F71ED29409B9}" type="pres">
      <dgm:prSet presAssocID="{8DD64136-C774-4884-BCC5-1E520695B3D2}" presName="parentLin" presStyleCnt="0"/>
      <dgm:spPr/>
    </dgm:pt>
    <dgm:pt modelId="{CF19B2B7-BD49-467D-80B0-FFAB37389F5A}" type="pres">
      <dgm:prSet presAssocID="{8DD64136-C774-4884-BCC5-1E520695B3D2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4E729C2-097D-4991-9481-4B3B7640A906}" type="pres">
      <dgm:prSet presAssocID="{8DD64136-C774-4884-BCC5-1E520695B3D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1574E9-44A0-4203-83D4-346C253A496D}" type="pres">
      <dgm:prSet presAssocID="{8DD64136-C774-4884-BCC5-1E520695B3D2}" presName="negativeSpace" presStyleCnt="0"/>
      <dgm:spPr/>
    </dgm:pt>
    <dgm:pt modelId="{C30263BE-648E-42F4-BA80-9ACD8A5794B5}" type="pres">
      <dgm:prSet presAssocID="{8DD64136-C774-4884-BCC5-1E520695B3D2}" presName="childText" presStyleLbl="conFgAcc1" presStyleIdx="4" presStyleCnt="5">
        <dgm:presLayoutVars>
          <dgm:bulletEnabled val="1"/>
        </dgm:presLayoutVars>
      </dgm:prSet>
      <dgm:spPr>
        <a:ln w="6350">
          <a:solidFill>
            <a:schemeClr val="tx2"/>
          </a:solidFill>
        </a:ln>
      </dgm:spPr>
    </dgm:pt>
  </dgm:ptLst>
  <dgm:cxnLst>
    <dgm:cxn modelId="{9F2E6620-BF28-4BFD-9DC6-15C59F1F2C11}" type="presOf" srcId="{4CA494B9-9B9B-4DBD-85D0-BCE2942A41B2}" destId="{D5E56C43-708B-4D2F-BF11-DBD5AEB29281}" srcOrd="1" destOrd="0" presId="urn:microsoft.com/office/officeart/2005/8/layout/list1"/>
    <dgm:cxn modelId="{1D69015E-E50D-429C-B848-D74675F7FA27}" type="presOf" srcId="{4CA494B9-9B9B-4DBD-85D0-BCE2942A41B2}" destId="{91910E8C-9C10-4D93-9C2D-99E39A0589DF}" srcOrd="0" destOrd="0" presId="urn:microsoft.com/office/officeart/2005/8/layout/list1"/>
    <dgm:cxn modelId="{39CB206E-E409-4BA7-BFEE-0A5996AAF474}" srcId="{BC032A12-390C-4AD6-986E-110A1E7471D4}" destId="{8DD64136-C774-4884-BCC5-1E520695B3D2}" srcOrd="4" destOrd="0" parTransId="{622B5CC1-E894-4146-BA32-6C5E39DE3711}" sibTransId="{E03C41CB-C4CD-4FBE-852F-7784F9F44A02}"/>
    <dgm:cxn modelId="{24A1A619-AA58-4E95-AFDB-5F8B891831AE}" type="presOf" srcId="{8A13B629-3921-436E-A17D-F4756B451BF2}" destId="{9BEF2A9A-1089-4184-8D15-7C32AD163E43}" srcOrd="1" destOrd="0" presId="urn:microsoft.com/office/officeart/2005/8/layout/list1"/>
    <dgm:cxn modelId="{F6D73D51-C909-4079-A5DB-2CE6D321775F}" srcId="{BC032A12-390C-4AD6-986E-110A1E7471D4}" destId="{4CA494B9-9B9B-4DBD-85D0-BCE2942A41B2}" srcOrd="0" destOrd="0" parTransId="{532CD4A8-3AEF-4C18-A525-034D0433699D}" sibTransId="{CC17D27A-AB66-41F3-9CBE-D1CC9A22DC62}"/>
    <dgm:cxn modelId="{F46D29AA-9F87-475C-9725-9A35DEF74EC0}" type="presOf" srcId="{638CE143-BD62-427F-BD18-D245A60F6D2D}" destId="{62E4CEE2-7FC8-4B09-BBE5-F6AFAE1CF5A9}" srcOrd="1" destOrd="0" presId="urn:microsoft.com/office/officeart/2005/8/layout/list1"/>
    <dgm:cxn modelId="{F4655BF5-C9EF-4309-8E2F-FCB3D2B3122F}" srcId="{BC032A12-390C-4AD6-986E-110A1E7471D4}" destId="{638CE143-BD62-427F-BD18-D245A60F6D2D}" srcOrd="2" destOrd="0" parTransId="{CB3544EB-5F6A-436A-950B-92AA05640AF1}" sibTransId="{1B7DA20A-DAE7-496D-BFCE-3EC1B0F3584F}"/>
    <dgm:cxn modelId="{CCCAF881-5D38-42A5-B761-14CE2F5756F9}" type="presOf" srcId="{8DD64136-C774-4884-BCC5-1E520695B3D2}" destId="{F4E729C2-097D-4991-9481-4B3B7640A906}" srcOrd="1" destOrd="0" presId="urn:microsoft.com/office/officeart/2005/8/layout/list1"/>
    <dgm:cxn modelId="{DBA6BF3D-DA03-49F2-A3DF-D98029BF84F9}" type="presOf" srcId="{BC032A12-390C-4AD6-986E-110A1E7471D4}" destId="{BAF47BDD-7E6C-4212-BB55-92D1944AF8DA}" srcOrd="0" destOrd="0" presId="urn:microsoft.com/office/officeart/2005/8/layout/list1"/>
    <dgm:cxn modelId="{E3D1D43D-BF90-45C5-88DD-C6B8157F5AF4}" type="presOf" srcId="{638CE143-BD62-427F-BD18-D245A60F6D2D}" destId="{A0DFD9E4-43F1-455A-85B2-DED56A6D4FA3}" srcOrd="0" destOrd="0" presId="urn:microsoft.com/office/officeart/2005/8/layout/list1"/>
    <dgm:cxn modelId="{6BBF7A99-F8F6-4B47-864E-4FB595B32F62}" type="presOf" srcId="{D775DB52-16F9-4740-A6D1-C442026C99CF}" destId="{1315E58E-00FF-48E7-AF4A-02847C9C9DEC}" srcOrd="0" destOrd="0" presId="urn:microsoft.com/office/officeart/2005/8/layout/list1"/>
    <dgm:cxn modelId="{4C0D86CB-5F6D-4B12-8F10-55DB062CE190}" type="presOf" srcId="{8A13B629-3921-436E-A17D-F4756B451BF2}" destId="{C859C2BE-F45E-4146-B999-B67BB566497B}" srcOrd="0" destOrd="0" presId="urn:microsoft.com/office/officeart/2005/8/layout/list1"/>
    <dgm:cxn modelId="{A426AB74-AF3E-478E-87C3-1DDDC03328FE}" srcId="{BC032A12-390C-4AD6-986E-110A1E7471D4}" destId="{8A13B629-3921-436E-A17D-F4756B451BF2}" srcOrd="3" destOrd="0" parTransId="{7F7C53A6-3A7F-4879-B511-1D34755FB327}" sibTransId="{2FC1098E-3910-4CB6-B9F4-7ADC62C4BC9F}"/>
    <dgm:cxn modelId="{898967BF-9E67-4E57-8EBF-E1B358BF850D}" type="presOf" srcId="{D775DB52-16F9-4740-A6D1-C442026C99CF}" destId="{3A2CC8E9-343A-4850-A887-3E8F955E1409}" srcOrd="1" destOrd="0" presId="urn:microsoft.com/office/officeart/2005/8/layout/list1"/>
    <dgm:cxn modelId="{8EC173DA-D421-4883-8431-FC3FEC5CA64C}" type="presOf" srcId="{8DD64136-C774-4884-BCC5-1E520695B3D2}" destId="{CF19B2B7-BD49-467D-80B0-FFAB37389F5A}" srcOrd="0" destOrd="0" presId="urn:microsoft.com/office/officeart/2005/8/layout/list1"/>
    <dgm:cxn modelId="{6FD60A0D-6B99-4CA1-A5E4-86E23671A67B}" srcId="{BC032A12-390C-4AD6-986E-110A1E7471D4}" destId="{D775DB52-16F9-4740-A6D1-C442026C99CF}" srcOrd="1" destOrd="0" parTransId="{DABDB5B7-B60C-46E1-AF46-DA7EBC108158}" sibTransId="{02B0D230-2C68-4579-8375-9DDEB5572244}"/>
    <dgm:cxn modelId="{DA50B477-A307-4644-BAD2-14E1AD69BA3B}" type="presParOf" srcId="{BAF47BDD-7E6C-4212-BB55-92D1944AF8DA}" destId="{241E8C6F-FED9-4202-8079-18D43CE55712}" srcOrd="0" destOrd="0" presId="urn:microsoft.com/office/officeart/2005/8/layout/list1"/>
    <dgm:cxn modelId="{2B674B24-334F-4C7A-885B-4668C84EC28A}" type="presParOf" srcId="{241E8C6F-FED9-4202-8079-18D43CE55712}" destId="{91910E8C-9C10-4D93-9C2D-99E39A0589DF}" srcOrd="0" destOrd="0" presId="urn:microsoft.com/office/officeart/2005/8/layout/list1"/>
    <dgm:cxn modelId="{D584EA38-36A3-498B-AF44-7F1C72FBA1A1}" type="presParOf" srcId="{241E8C6F-FED9-4202-8079-18D43CE55712}" destId="{D5E56C43-708B-4D2F-BF11-DBD5AEB29281}" srcOrd="1" destOrd="0" presId="urn:microsoft.com/office/officeart/2005/8/layout/list1"/>
    <dgm:cxn modelId="{113480B5-C84A-487B-AFC9-DE13B0AC4712}" type="presParOf" srcId="{BAF47BDD-7E6C-4212-BB55-92D1944AF8DA}" destId="{78051C43-CBF0-4ADC-83F3-B2864F7306F7}" srcOrd="1" destOrd="0" presId="urn:microsoft.com/office/officeart/2005/8/layout/list1"/>
    <dgm:cxn modelId="{085D19F5-1CF8-4E9F-81F4-A3F2682C3FE0}" type="presParOf" srcId="{BAF47BDD-7E6C-4212-BB55-92D1944AF8DA}" destId="{B31627E7-F03A-42BD-AB0A-135EFE33A016}" srcOrd="2" destOrd="0" presId="urn:microsoft.com/office/officeart/2005/8/layout/list1"/>
    <dgm:cxn modelId="{EB62D413-4ECD-4B2D-A285-02DA5FC17224}" type="presParOf" srcId="{BAF47BDD-7E6C-4212-BB55-92D1944AF8DA}" destId="{EEB89A7D-78AF-4065-9706-889C069F8B1F}" srcOrd="3" destOrd="0" presId="urn:microsoft.com/office/officeart/2005/8/layout/list1"/>
    <dgm:cxn modelId="{665F2499-46E1-4192-806C-E945E615EF46}" type="presParOf" srcId="{BAF47BDD-7E6C-4212-BB55-92D1944AF8DA}" destId="{3E71B980-8734-4EB9-BFD0-903BF0994C55}" srcOrd="4" destOrd="0" presId="urn:microsoft.com/office/officeart/2005/8/layout/list1"/>
    <dgm:cxn modelId="{C586D174-8192-46B4-80E1-C387E0F790E8}" type="presParOf" srcId="{3E71B980-8734-4EB9-BFD0-903BF0994C55}" destId="{1315E58E-00FF-48E7-AF4A-02847C9C9DEC}" srcOrd="0" destOrd="0" presId="urn:microsoft.com/office/officeart/2005/8/layout/list1"/>
    <dgm:cxn modelId="{8D9067C0-4A8D-40EA-A036-D6043C34519F}" type="presParOf" srcId="{3E71B980-8734-4EB9-BFD0-903BF0994C55}" destId="{3A2CC8E9-343A-4850-A887-3E8F955E1409}" srcOrd="1" destOrd="0" presId="urn:microsoft.com/office/officeart/2005/8/layout/list1"/>
    <dgm:cxn modelId="{A3A9B7BE-943A-49BC-83C9-F19A7BC1E404}" type="presParOf" srcId="{BAF47BDD-7E6C-4212-BB55-92D1944AF8DA}" destId="{677F0764-0A85-42E5-9FBF-84E55D88D8ED}" srcOrd="5" destOrd="0" presId="urn:microsoft.com/office/officeart/2005/8/layout/list1"/>
    <dgm:cxn modelId="{B4ADC983-CFE2-4E16-A10E-603769AA75FE}" type="presParOf" srcId="{BAF47BDD-7E6C-4212-BB55-92D1944AF8DA}" destId="{A566AC54-C772-4113-A8E4-8EF54D40EB2B}" srcOrd="6" destOrd="0" presId="urn:microsoft.com/office/officeart/2005/8/layout/list1"/>
    <dgm:cxn modelId="{BD0C74BA-10E6-46AA-BB32-AFB94EC37967}" type="presParOf" srcId="{BAF47BDD-7E6C-4212-BB55-92D1944AF8DA}" destId="{6293EFA3-ECE0-44E3-83BA-022EC20AC3E3}" srcOrd="7" destOrd="0" presId="urn:microsoft.com/office/officeart/2005/8/layout/list1"/>
    <dgm:cxn modelId="{715840C2-28DD-42BD-A997-D0C8A0EB9273}" type="presParOf" srcId="{BAF47BDD-7E6C-4212-BB55-92D1944AF8DA}" destId="{71350432-F0A3-4060-829E-B0C3C4FBB7BD}" srcOrd="8" destOrd="0" presId="urn:microsoft.com/office/officeart/2005/8/layout/list1"/>
    <dgm:cxn modelId="{E18A9663-C525-4268-BF74-8D87C7896F05}" type="presParOf" srcId="{71350432-F0A3-4060-829E-B0C3C4FBB7BD}" destId="{A0DFD9E4-43F1-455A-85B2-DED56A6D4FA3}" srcOrd="0" destOrd="0" presId="urn:microsoft.com/office/officeart/2005/8/layout/list1"/>
    <dgm:cxn modelId="{E47EDDEC-3CE9-42F9-8625-D878741EB743}" type="presParOf" srcId="{71350432-F0A3-4060-829E-B0C3C4FBB7BD}" destId="{62E4CEE2-7FC8-4B09-BBE5-F6AFAE1CF5A9}" srcOrd="1" destOrd="0" presId="urn:microsoft.com/office/officeart/2005/8/layout/list1"/>
    <dgm:cxn modelId="{DB0800B3-30D4-45A1-A6B6-748CEDB7DC75}" type="presParOf" srcId="{BAF47BDD-7E6C-4212-BB55-92D1944AF8DA}" destId="{D3076BD9-5AC3-4887-A419-FB1E7E3FE58B}" srcOrd="9" destOrd="0" presId="urn:microsoft.com/office/officeart/2005/8/layout/list1"/>
    <dgm:cxn modelId="{5FBBF1FF-9F77-49BE-8B55-6789DE9D61D7}" type="presParOf" srcId="{BAF47BDD-7E6C-4212-BB55-92D1944AF8DA}" destId="{7D3A2D89-F51E-4731-A1C0-33C4E27E6A7A}" srcOrd="10" destOrd="0" presId="urn:microsoft.com/office/officeart/2005/8/layout/list1"/>
    <dgm:cxn modelId="{4E0BDCF8-8097-4DCB-B09A-8CF3F21C3560}" type="presParOf" srcId="{BAF47BDD-7E6C-4212-BB55-92D1944AF8DA}" destId="{339E0112-BC05-4621-BE18-2BC4B6647F60}" srcOrd="11" destOrd="0" presId="urn:microsoft.com/office/officeart/2005/8/layout/list1"/>
    <dgm:cxn modelId="{0FC1483F-0C46-4B1C-BC5C-5552D0DEE068}" type="presParOf" srcId="{BAF47BDD-7E6C-4212-BB55-92D1944AF8DA}" destId="{28BFD51B-E844-4DD8-B271-F39E829509BC}" srcOrd="12" destOrd="0" presId="urn:microsoft.com/office/officeart/2005/8/layout/list1"/>
    <dgm:cxn modelId="{25C53654-293C-443A-B712-93E6A46903BE}" type="presParOf" srcId="{28BFD51B-E844-4DD8-B271-F39E829509BC}" destId="{C859C2BE-F45E-4146-B999-B67BB566497B}" srcOrd="0" destOrd="0" presId="urn:microsoft.com/office/officeart/2005/8/layout/list1"/>
    <dgm:cxn modelId="{D0B1819E-68E6-4CAC-9929-C10A2B2A93EC}" type="presParOf" srcId="{28BFD51B-E844-4DD8-B271-F39E829509BC}" destId="{9BEF2A9A-1089-4184-8D15-7C32AD163E43}" srcOrd="1" destOrd="0" presId="urn:microsoft.com/office/officeart/2005/8/layout/list1"/>
    <dgm:cxn modelId="{71A35FBB-2CC6-4549-8E35-B8A25AAC22C1}" type="presParOf" srcId="{BAF47BDD-7E6C-4212-BB55-92D1944AF8DA}" destId="{0B51F970-9B79-4A0E-B10A-5DA9AD39E5A7}" srcOrd="13" destOrd="0" presId="urn:microsoft.com/office/officeart/2005/8/layout/list1"/>
    <dgm:cxn modelId="{EC9C41F0-9B23-4A95-9100-70F5F41A225C}" type="presParOf" srcId="{BAF47BDD-7E6C-4212-BB55-92D1944AF8DA}" destId="{2654323A-5BCE-43F3-B99C-D54AA44ED301}" srcOrd="14" destOrd="0" presId="urn:microsoft.com/office/officeart/2005/8/layout/list1"/>
    <dgm:cxn modelId="{C8B01151-829D-4912-A82E-8F233F61FA0B}" type="presParOf" srcId="{BAF47BDD-7E6C-4212-BB55-92D1944AF8DA}" destId="{1E864E66-8F7E-49F5-8C08-6B9EE9D61340}" srcOrd="15" destOrd="0" presId="urn:microsoft.com/office/officeart/2005/8/layout/list1"/>
    <dgm:cxn modelId="{F701C104-775E-473A-8517-0D08001BD0A8}" type="presParOf" srcId="{BAF47BDD-7E6C-4212-BB55-92D1944AF8DA}" destId="{DA21D6C5-ACD9-4801-98CF-F71ED29409B9}" srcOrd="16" destOrd="0" presId="urn:microsoft.com/office/officeart/2005/8/layout/list1"/>
    <dgm:cxn modelId="{BC6D711B-9078-4748-9300-715EC8E7CFA4}" type="presParOf" srcId="{DA21D6C5-ACD9-4801-98CF-F71ED29409B9}" destId="{CF19B2B7-BD49-467D-80B0-FFAB37389F5A}" srcOrd="0" destOrd="0" presId="urn:microsoft.com/office/officeart/2005/8/layout/list1"/>
    <dgm:cxn modelId="{13F167A7-E362-4C2A-A9E8-7933E6B31792}" type="presParOf" srcId="{DA21D6C5-ACD9-4801-98CF-F71ED29409B9}" destId="{F4E729C2-097D-4991-9481-4B3B7640A906}" srcOrd="1" destOrd="0" presId="urn:microsoft.com/office/officeart/2005/8/layout/list1"/>
    <dgm:cxn modelId="{738B6A00-442C-4381-B380-AE06BEC95219}" type="presParOf" srcId="{BAF47BDD-7E6C-4212-BB55-92D1944AF8DA}" destId="{151574E9-44A0-4203-83D4-346C253A496D}" srcOrd="17" destOrd="0" presId="urn:microsoft.com/office/officeart/2005/8/layout/list1"/>
    <dgm:cxn modelId="{444D7D6F-4016-4364-B2DA-DD146D436AED}" type="presParOf" srcId="{BAF47BDD-7E6C-4212-BB55-92D1944AF8DA}" destId="{C30263BE-648E-42F4-BA80-9ACD8A5794B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162DDC-40F8-4711-88A6-E212464264A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A221AC-E71E-4776-904E-4C41E453432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300" b="1" dirty="0" smtClean="0">
              <a:latin typeface="+mn-lt"/>
            </a:rPr>
            <a:t>Инспекция может направить требование представить в течение </a:t>
          </a:r>
          <a:r>
            <a:rPr lang="ru-RU" sz="2300" b="1" dirty="0" smtClean="0">
              <a:solidFill>
                <a:srgbClr val="FF0000"/>
              </a:solidFill>
              <a:latin typeface="+mn-lt"/>
            </a:rPr>
            <a:t>5 рабочих дней </a:t>
          </a:r>
          <a:r>
            <a:rPr lang="ru-RU" sz="2300" b="1" dirty="0" smtClean="0">
              <a:latin typeface="+mn-lt"/>
            </a:rPr>
            <a:t>пояснения: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2300" dirty="0" smtClean="0">
            <a:latin typeface="+mn-lt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262626"/>
              </a:solidFill>
              <a:latin typeface="Arial" panose="020B0604020202020204" pitchFamily="34" charset="0"/>
            </a:rPr>
            <a:t>✅ По какой стоимости продали недвижимость.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2000" b="1" dirty="0" smtClean="0">
            <a:solidFill>
              <a:srgbClr val="262626"/>
            </a:solidFill>
            <a:latin typeface="Arial" panose="020B0604020202020204" pitchFamily="34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262626"/>
              </a:solidFill>
              <a:latin typeface="Arial" panose="020B0604020202020204" pitchFamily="34" charset="0"/>
            </a:rPr>
            <a:t>✅ За сколько купили недвижимость.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2000" b="1" dirty="0" smtClean="0">
            <a:solidFill>
              <a:srgbClr val="262626"/>
            </a:solidFill>
            <a:latin typeface="Arial" panose="020B0604020202020204" pitchFamily="34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262626"/>
              </a:solidFill>
              <a:latin typeface="Arial" panose="020B0604020202020204" pitchFamily="34" charset="0"/>
            </a:rPr>
            <a:t>✅ Является ли даритель членом семьи или близким родственником.</a:t>
          </a:r>
          <a:endParaRPr lang="ru-RU" sz="2000" dirty="0">
            <a:latin typeface="+mn-lt"/>
          </a:endParaRPr>
        </a:p>
      </dgm:t>
    </dgm:pt>
    <dgm:pt modelId="{6F0800A9-4F60-49B7-AB5B-DAAA6FB8A44B}" type="parTrans" cxnId="{FDF78806-D73B-49CC-B90B-0082973D9498}">
      <dgm:prSet/>
      <dgm:spPr/>
      <dgm:t>
        <a:bodyPr/>
        <a:lstStyle/>
        <a:p>
          <a:endParaRPr lang="ru-RU"/>
        </a:p>
      </dgm:t>
    </dgm:pt>
    <dgm:pt modelId="{8A48CD10-F2C6-4D11-98A7-91C8EE56DDCD}" type="sibTrans" cxnId="{FDF78806-D73B-49CC-B90B-0082973D9498}">
      <dgm:prSet/>
      <dgm:spPr/>
      <dgm:t>
        <a:bodyPr/>
        <a:lstStyle/>
        <a:p>
          <a:endParaRPr lang="ru-RU"/>
        </a:p>
      </dgm:t>
    </dgm:pt>
    <dgm:pt modelId="{97325DAE-FD78-4800-99EF-BC634FCBD04F}" type="pres">
      <dgm:prSet presAssocID="{A0162DDC-40F8-4711-88A6-E212464264A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0B2634-2BBD-496D-B596-1B4713ACB4F5}" type="pres">
      <dgm:prSet presAssocID="{A0162DDC-40F8-4711-88A6-E212464264AD}" presName="dummyMaxCanvas" presStyleCnt="0">
        <dgm:presLayoutVars/>
      </dgm:prSet>
      <dgm:spPr/>
    </dgm:pt>
    <dgm:pt modelId="{16C6F01E-29DD-4093-B677-A4779F44597A}" type="pres">
      <dgm:prSet presAssocID="{A0162DDC-40F8-4711-88A6-E212464264AD}" presName="OneNode_1" presStyleLbl="node1" presStyleIdx="0" presStyleCnt="1" custScaleY="132712" custLinFactNeighborY="-1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6908B2-CF81-41CD-8F59-BBA6F25E2695}" type="presOf" srcId="{38A221AC-E71E-4776-904E-4C41E4534323}" destId="{16C6F01E-29DD-4093-B677-A4779F44597A}" srcOrd="0" destOrd="0" presId="urn:microsoft.com/office/officeart/2005/8/layout/vProcess5"/>
    <dgm:cxn modelId="{FDF78806-D73B-49CC-B90B-0082973D9498}" srcId="{A0162DDC-40F8-4711-88A6-E212464264AD}" destId="{38A221AC-E71E-4776-904E-4C41E4534323}" srcOrd="0" destOrd="0" parTransId="{6F0800A9-4F60-49B7-AB5B-DAAA6FB8A44B}" sibTransId="{8A48CD10-F2C6-4D11-98A7-91C8EE56DDCD}"/>
    <dgm:cxn modelId="{94B6A872-EC34-4956-B384-E59EC908E4DA}" type="presOf" srcId="{A0162DDC-40F8-4711-88A6-E212464264AD}" destId="{97325DAE-FD78-4800-99EF-BC634FCBD04F}" srcOrd="0" destOrd="0" presId="urn:microsoft.com/office/officeart/2005/8/layout/vProcess5"/>
    <dgm:cxn modelId="{F3DF2A0A-DCD5-4B20-9D84-A940DF7A14DC}" type="presParOf" srcId="{97325DAE-FD78-4800-99EF-BC634FCBD04F}" destId="{C90B2634-2BBD-496D-B596-1B4713ACB4F5}" srcOrd="0" destOrd="0" presId="urn:microsoft.com/office/officeart/2005/8/layout/vProcess5"/>
    <dgm:cxn modelId="{3390C548-BC6F-45D5-9299-B2BAE4BBB36A}" type="presParOf" srcId="{97325DAE-FD78-4800-99EF-BC634FCBD04F}" destId="{16C6F01E-29DD-4093-B677-A4779F44597A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627E7-F03A-42BD-AB0A-135EFE33A016}">
      <dsp:nvSpPr>
        <dsp:cNvPr id="0" name=""/>
        <dsp:cNvSpPr/>
      </dsp:nvSpPr>
      <dsp:spPr>
        <a:xfrm>
          <a:off x="0" y="399847"/>
          <a:ext cx="793115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56C43-708B-4D2F-BF11-DBD5AEB29281}">
      <dsp:nvSpPr>
        <dsp:cNvPr id="0" name=""/>
        <dsp:cNvSpPr/>
      </dsp:nvSpPr>
      <dsp:spPr>
        <a:xfrm>
          <a:off x="390006" y="118688"/>
          <a:ext cx="5551805" cy="61992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9845" tIns="0" rIns="20984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</a:rPr>
            <a:t>Как налоговые органы узнают о </a:t>
          </a:r>
          <a:r>
            <a:rPr lang="ru-RU" sz="1600" b="0" kern="1200" dirty="0" smtClean="0">
              <a:solidFill>
                <a:schemeClr val="tx1"/>
              </a:solidFill>
            </a:rPr>
            <a:t>продаже/получении в дар недвижимости? </a:t>
          </a:r>
          <a:endParaRPr lang="ru-RU" sz="1800" b="0" kern="1200" dirty="0">
            <a:solidFill>
              <a:schemeClr val="tx1"/>
            </a:solidFill>
          </a:endParaRPr>
        </a:p>
      </dsp:txBody>
      <dsp:txXfrm>
        <a:off x="420268" y="148950"/>
        <a:ext cx="5491281" cy="559396"/>
      </dsp:txXfrm>
    </dsp:sp>
    <dsp:sp modelId="{A566AC54-C772-4113-A8E4-8EF54D40EB2B}">
      <dsp:nvSpPr>
        <dsp:cNvPr id="0" name=""/>
        <dsp:cNvSpPr/>
      </dsp:nvSpPr>
      <dsp:spPr>
        <a:xfrm>
          <a:off x="0" y="1352407"/>
          <a:ext cx="793115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CC8E9-343A-4850-A887-3E8F955E1409}">
      <dsp:nvSpPr>
        <dsp:cNvPr id="0" name=""/>
        <dsp:cNvSpPr/>
      </dsp:nvSpPr>
      <dsp:spPr>
        <a:xfrm>
          <a:off x="396557" y="1042447"/>
          <a:ext cx="5551805" cy="619920"/>
        </a:xfrm>
        <a:prstGeom prst="roundRect">
          <a:avLst/>
        </a:prstGeom>
        <a:gradFill rotWithShape="0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31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845" tIns="0" rIns="20984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Как рассчитывается  налог к уплате?</a:t>
          </a:r>
          <a:endParaRPr lang="ru-RU" sz="1800" b="0" kern="1200" dirty="0">
            <a:solidFill>
              <a:schemeClr val="tx1"/>
            </a:solidFill>
          </a:endParaRPr>
        </a:p>
      </dsp:txBody>
      <dsp:txXfrm>
        <a:off x="426819" y="1072709"/>
        <a:ext cx="5491281" cy="559396"/>
      </dsp:txXfrm>
    </dsp:sp>
    <dsp:sp modelId="{7D3A2D89-F51E-4731-A1C0-33C4E27E6A7A}">
      <dsp:nvSpPr>
        <dsp:cNvPr id="0" name=""/>
        <dsp:cNvSpPr/>
      </dsp:nvSpPr>
      <dsp:spPr>
        <a:xfrm>
          <a:off x="0" y="2304967"/>
          <a:ext cx="793115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4CEE2-7FC8-4B09-BBE5-F6AFAE1CF5A9}">
      <dsp:nvSpPr>
        <dsp:cNvPr id="0" name=""/>
        <dsp:cNvSpPr/>
      </dsp:nvSpPr>
      <dsp:spPr>
        <a:xfrm>
          <a:off x="396557" y="1995007"/>
          <a:ext cx="5551805" cy="61992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9845" tIns="0" rIns="20984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Может ли налоговый орган запросить пояснения в ходе проведения проверки расчета?</a:t>
          </a:r>
          <a:endParaRPr lang="ru-RU" sz="1800" b="0" kern="1200" dirty="0">
            <a:solidFill>
              <a:schemeClr val="tx1"/>
            </a:solidFill>
          </a:endParaRPr>
        </a:p>
      </dsp:txBody>
      <dsp:txXfrm>
        <a:off x="426819" y="2025269"/>
        <a:ext cx="5491281" cy="559396"/>
      </dsp:txXfrm>
    </dsp:sp>
    <dsp:sp modelId="{2654323A-5BCE-43F3-B99C-D54AA44ED301}">
      <dsp:nvSpPr>
        <dsp:cNvPr id="0" name=""/>
        <dsp:cNvSpPr/>
      </dsp:nvSpPr>
      <dsp:spPr>
        <a:xfrm>
          <a:off x="0" y="3257527"/>
          <a:ext cx="793115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EF2A9A-1089-4184-8D15-7C32AD163E43}">
      <dsp:nvSpPr>
        <dsp:cNvPr id="0" name=""/>
        <dsp:cNvSpPr/>
      </dsp:nvSpPr>
      <dsp:spPr>
        <a:xfrm>
          <a:off x="396557" y="2947567"/>
          <a:ext cx="5551805" cy="619920"/>
        </a:xfrm>
        <a:prstGeom prst="roundRect">
          <a:avLst/>
        </a:prstGeom>
        <a:gradFill rotWithShape="0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31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845" tIns="0" rIns="20984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Как оформляются результаты проверки расчета НДФЛ?</a:t>
          </a:r>
          <a:endParaRPr lang="ru-RU" sz="1800" b="0" kern="1200" dirty="0">
            <a:solidFill>
              <a:schemeClr val="tx1"/>
            </a:solidFill>
          </a:endParaRPr>
        </a:p>
      </dsp:txBody>
      <dsp:txXfrm>
        <a:off x="426819" y="2977829"/>
        <a:ext cx="5491281" cy="559396"/>
      </dsp:txXfrm>
    </dsp:sp>
    <dsp:sp modelId="{C30263BE-648E-42F4-BA80-9ACD8A5794B5}">
      <dsp:nvSpPr>
        <dsp:cNvPr id="0" name=""/>
        <dsp:cNvSpPr/>
      </dsp:nvSpPr>
      <dsp:spPr>
        <a:xfrm>
          <a:off x="0" y="4210087"/>
          <a:ext cx="793115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729C2-097D-4991-9481-4B3B7640A906}">
      <dsp:nvSpPr>
        <dsp:cNvPr id="0" name=""/>
        <dsp:cNvSpPr/>
      </dsp:nvSpPr>
      <dsp:spPr>
        <a:xfrm>
          <a:off x="396557" y="3900127"/>
          <a:ext cx="5551805" cy="61992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9845" tIns="0" rIns="20984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Какие предусмотрены штрафы за непредставление налоговой декларации 3-НДФЛ и неуплату НДФЛ?</a:t>
          </a:r>
          <a:endParaRPr lang="ru-RU" sz="1800" b="0" kern="1200" dirty="0">
            <a:solidFill>
              <a:schemeClr val="tx1"/>
            </a:solidFill>
          </a:endParaRPr>
        </a:p>
      </dsp:txBody>
      <dsp:txXfrm>
        <a:off x="426819" y="3930389"/>
        <a:ext cx="5491281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06463" y="4715951"/>
            <a:ext cx="4984750" cy="4466987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>
                <a:sym typeface="Noteworthy Bold" charset="0"/>
              </a:rPr>
              <a:t>Click to edit Master text styles</a:t>
            </a:r>
          </a:p>
          <a:p>
            <a:pPr lvl="1"/>
            <a:r>
              <a:rPr lang="ru-RU" noProof="0" smtClean="0">
                <a:sym typeface="Noteworthy Bold" charset="0"/>
              </a:rPr>
              <a:t>Second level</a:t>
            </a:r>
          </a:p>
          <a:p>
            <a:pPr lvl="2"/>
            <a:r>
              <a:rPr lang="ru-RU" noProof="0" smtClean="0">
                <a:sym typeface="Noteworthy Bold" charset="0"/>
              </a:rPr>
              <a:t>Third level</a:t>
            </a:r>
          </a:p>
          <a:p>
            <a:pPr lvl="3"/>
            <a:r>
              <a:rPr lang="ru-RU" noProof="0" smtClean="0">
                <a:sym typeface="Noteworthy Bold" charset="0"/>
              </a:rPr>
              <a:t>Fourth level</a:t>
            </a:r>
          </a:p>
          <a:p>
            <a:pPr lvl="4"/>
            <a:r>
              <a:rPr lang="ru-RU" noProof="0" smtClean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7914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1pPr>
    <a:lvl2pPr marL="341313"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2pPr>
    <a:lvl3pPr marL="684213"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3pPr>
    <a:lvl4pPr marL="1027113"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4pPr>
    <a:lvl5pPr marL="1370013"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5pPr>
    <a:lvl6pPr marL="2285855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6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8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9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8951" indent="-28806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52233" indent="-230447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13127" indent="-230447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74019" indent="-230447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34912" indent="-230447" defTabSz="104981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95806" indent="-230447" defTabSz="104981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56699" indent="-230447" defTabSz="104981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917593" indent="-230447" defTabSz="104981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49814" eaLnBrk="1" fontAlgn="base" hangingPunct="1">
              <a:spcBef>
                <a:spcPct val="0"/>
              </a:spcBef>
              <a:spcAft>
                <a:spcPct val="0"/>
              </a:spcAft>
            </a:pPr>
            <a:fld id="{6D8468D7-8F8A-451D-AD5C-6143CF953C14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defTabSz="1049814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006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859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805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904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3363691"/>
            <a:ext cx="8420100" cy="1470025"/>
          </a:xfrm>
        </p:spPr>
        <p:txBody>
          <a:bodyPr>
            <a:normAutofit/>
          </a:bodyPr>
          <a:lstStyle>
            <a:lvl1pPr>
              <a:defRPr sz="5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4865834"/>
            <a:ext cx="6934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900" b="0">
                <a:solidFill>
                  <a:schemeClr val="bg1"/>
                </a:solidFill>
                <a:latin typeface="+mj-lt"/>
              </a:defRPr>
            </a:lvl1pPr>
            <a:lvl2pPr marL="47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400"/>
            </a:lvl1pPr>
            <a:lvl2pPr marL="478919" indent="0">
              <a:buNone/>
              <a:defRPr sz="2900"/>
            </a:lvl2pPr>
            <a:lvl3pPr marL="957838" indent="0">
              <a:buNone/>
              <a:defRPr sz="2500"/>
            </a:lvl3pPr>
            <a:lvl4pPr marL="1436757" indent="0">
              <a:buNone/>
              <a:defRPr sz="2100"/>
            </a:lvl4pPr>
            <a:lvl5pPr marL="1915677" indent="0">
              <a:buNone/>
              <a:defRPr sz="2100"/>
            </a:lvl5pPr>
            <a:lvl6pPr marL="2394596" indent="0">
              <a:buNone/>
              <a:defRPr sz="2100"/>
            </a:lvl6pPr>
            <a:lvl7pPr marL="2873515" indent="0">
              <a:buNone/>
              <a:defRPr sz="2100"/>
            </a:lvl7pPr>
            <a:lvl8pPr marL="3352434" indent="0">
              <a:buNone/>
              <a:defRPr sz="2100"/>
            </a:lvl8pPr>
            <a:lvl9pPr marL="3831353" indent="0">
              <a:buNone/>
              <a:defRPr sz="21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0563-9A32-4154-9080-FD932944B4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116AE-E42F-4B9F-A8F3-D0D4AC4A01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9465" y="303213"/>
            <a:ext cx="2605485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574" y="303213"/>
            <a:ext cx="7654791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67AA2-894D-4288-A8A7-12E2A5131D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48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904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19850" y="5127625"/>
            <a:ext cx="1001713" cy="376238"/>
          </a:xfrm>
          <a:prstGeom prst="rect">
            <a:avLst/>
          </a:prstGeom>
          <a:noFill/>
          <a:ln>
            <a:noFill/>
          </a:ln>
          <a:extLst/>
        </p:spPr>
        <p:txBody>
          <a:bodyPr lIns="83969" tIns="41985" rIns="83969" bIns="41985"/>
          <a:lstStyle>
            <a:lvl1pPr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>
              <a:defRPr/>
            </a:pP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189" y="1606871"/>
            <a:ext cx="7930745" cy="4829253"/>
          </a:xfrm>
        </p:spPr>
        <p:txBody>
          <a:bodyPr/>
          <a:lstStyle>
            <a:lvl1pPr marL="333837" indent="0">
              <a:buFontTx/>
              <a:buNone/>
              <a:defRPr b="1">
                <a:latin typeface="+mj-lt"/>
              </a:defRPr>
            </a:lvl1pPr>
            <a:lvl2pPr marL="330921" indent="2916">
              <a:defRPr>
                <a:latin typeface="+mj-lt"/>
              </a:defRPr>
            </a:lvl2pPr>
            <a:lvl3pPr marL="577289" indent="-239079">
              <a:tabLst/>
              <a:defRPr>
                <a:latin typeface="+mj-lt"/>
              </a:defRPr>
            </a:lvl3pPr>
            <a:lvl4pPr marL="0" indent="330921">
              <a:lnSpc>
                <a:spcPts val="1653"/>
              </a:lnSpc>
              <a:spcBef>
                <a:spcPts val="367"/>
              </a:spcBef>
              <a:defRPr>
                <a:latin typeface="+mj-lt"/>
              </a:defRPr>
            </a:lvl4pPr>
            <a:lvl5pPr>
              <a:lnSpc>
                <a:spcPts val="1653"/>
              </a:lnSpc>
              <a:spcBef>
                <a:spcPts val="36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91187" y="501071"/>
            <a:ext cx="7948625" cy="1105803"/>
          </a:xfrm>
        </p:spPr>
        <p:txBody>
          <a:bodyPr/>
          <a:lstStyle>
            <a:lvl1pPr marL="0" marR="0" indent="0" defTabSz="9578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4FC34-1277-4CDD-9F9A-1D5AEF1A5D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4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189" y="1606871"/>
            <a:ext cx="7930745" cy="4829253"/>
          </a:xfrm>
        </p:spPr>
        <p:txBody>
          <a:bodyPr/>
          <a:lstStyle>
            <a:lvl1pPr marL="333837" indent="0">
              <a:buFontTx/>
              <a:buNone/>
              <a:defRPr b="1">
                <a:latin typeface="+mj-lt"/>
              </a:defRPr>
            </a:lvl1pPr>
            <a:lvl2pPr marL="333837" indent="0">
              <a:defRPr>
                <a:latin typeface="+mj-lt"/>
              </a:defRPr>
            </a:lvl2pPr>
            <a:lvl3pPr marL="577289" indent="-239079">
              <a:defRPr>
                <a:latin typeface="+mj-lt"/>
              </a:defRPr>
            </a:lvl3pPr>
            <a:lvl4pPr marL="0" indent="330921">
              <a:defRPr>
                <a:latin typeface="+mj-lt"/>
              </a:defRPr>
            </a:lvl4pPr>
            <a:lvl5pPr marL="1317852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90421" y="501071"/>
            <a:ext cx="7949392" cy="1105803"/>
          </a:xfrm>
        </p:spPr>
        <p:txBody>
          <a:bodyPr/>
          <a:lstStyle>
            <a:lvl1pPr marL="0" marR="0" indent="0" defTabSz="9578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AD128-D4E9-4AC4-97CA-398B8B0AEC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4413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9" y="1012506"/>
            <a:ext cx="7930745" cy="202463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189" y="3429720"/>
            <a:ext cx="7930745" cy="3006404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4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3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FCE9E-6CFF-4B53-906A-C842E3BA55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904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7" y="501068"/>
            <a:ext cx="7948625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1188" y="1606873"/>
            <a:ext cx="3922494" cy="4695797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91176" y="1606873"/>
            <a:ext cx="3948639" cy="4695797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7427E-71D1-4B67-BAC2-99CAAFDEC7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8" y="501067"/>
            <a:ext cx="8519512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190" y="1606873"/>
            <a:ext cx="3980983" cy="56800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1190" y="2174876"/>
            <a:ext cx="3980983" cy="42612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53003" y="1606873"/>
            <a:ext cx="3886809" cy="56800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53003" y="2188098"/>
            <a:ext cx="3886809" cy="424802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86D6D-5FC0-4FED-A1D8-A110903CA3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904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8" y="501068"/>
            <a:ext cx="851951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4823F-7A5E-42C0-AB42-23BBCC289C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74125" y="5872163"/>
            <a:ext cx="614363" cy="654050"/>
          </a:xfrm>
        </p:spPr>
        <p:txBody>
          <a:bodyPr/>
          <a:lstStyle>
            <a:lvl1pPr algn="ctr">
              <a:defRPr sz="25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10CCF05F-2EC6-4012-9342-6CD2461FB6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30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0A8BB-4502-492B-B03C-25580B2BE3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84238" y="490538"/>
            <a:ext cx="7954962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84238" y="1600200"/>
            <a:ext cx="7954962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l" defTabSz="584163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ctr" defTabSz="584163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17000" y="6042025"/>
            <a:ext cx="671513" cy="631825"/>
          </a:xfrm>
          <a:prstGeom prst="rect">
            <a:avLst/>
          </a:prstGeom>
        </p:spPr>
        <p:txBody>
          <a:bodyPr vert="horz" lIns="95784" tIns="47892" rIns="95784" bIns="47892" rtlCol="0" anchor="ctr">
            <a:normAutofit/>
          </a:bodyPr>
          <a:lstStyle>
            <a:lvl1pPr algn="ctr" defTabSz="584163">
              <a:lnSpc>
                <a:spcPts val="2204"/>
              </a:lnSpc>
              <a:defRPr sz="25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EE00338-6D4B-4BFC-B1E4-D22BBD0C32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48" r:id="rId6"/>
    <p:sldLayoutId id="2147483954" r:id="rId7"/>
    <p:sldLayoutId id="2147483955" r:id="rId8"/>
    <p:sldLayoutId id="2147483947" r:id="rId9"/>
    <p:sldLayoutId id="2147483946" r:id="rId10"/>
    <p:sldLayoutId id="2147483945" r:id="rId11"/>
    <p:sldLayoutId id="2147483944" r:id="rId12"/>
    <p:sldLayoutId id="2147483956" r:id="rId13"/>
  </p:sldLayoutIdLst>
  <p:txStyles>
    <p:titleStyle>
      <a:lvl1pPr algn="l" defTabSz="957263" rtl="0" eaLnBrk="0" fontAlgn="base" hangingPunct="0">
        <a:lnSpc>
          <a:spcPts val="4775"/>
        </a:lnSpc>
        <a:spcBef>
          <a:spcPct val="0"/>
        </a:spcBef>
        <a:spcAft>
          <a:spcPct val="0"/>
        </a:spcAft>
        <a:defRPr sz="3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2pPr>
      <a:lvl3pPr algn="l" defTabSz="957263" rtl="0" eaLnBrk="0" fontAlgn="base" hangingPunct="0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3pPr>
      <a:lvl4pPr algn="l" defTabSz="957263" rtl="0" eaLnBrk="0" fontAlgn="base" hangingPunct="0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4pPr>
      <a:lvl5pPr algn="l" defTabSz="957263" rtl="0" eaLnBrk="0" fontAlgn="base" hangingPunct="0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5pPr>
      <a:lvl6pPr marL="457200" algn="l" defTabSz="957263" rtl="0" fontAlgn="base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6pPr>
      <a:lvl7pPr marL="914400" algn="l" defTabSz="957263" rtl="0" fontAlgn="base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7pPr>
      <a:lvl8pPr marL="1371600" algn="l" defTabSz="957263" rtl="0" fontAlgn="base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8pPr>
      <a:lvl9pPr marL="1828800" algn="l" defTabSz="957263" rtl="0" fontAlgn="base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9pPr>
    </p:titleStyle>
    <p:bodyStyle>
      <a:lvl1pPr marL="333375" indent="-333375" algn="l" defTabSz="957263" rtl="0" eaLnBrk="0" fontAlgn="base" hangingPunct="0">
        <a:spcBef>
          <a:spcPct val="20000"/>
        </a:spcBef>
        <a:spcAft>
          <a:spcPct val="0"/>
        </a:spcAft>
        <a:buFont typeface="+mj-lt"/>
        <a:defRPr sz="3300" kern="1200">
          <a:solidFill>
            <a:srgbClr val="005AA9"/>
          </a:solidFill>
          <a:latin typeface="+mj-lt"/>
          <a:ea typeface="+mn-ea"/>
          <a:cs typeface="+mn-cs"/>
        </a:defRPr>
      </a:lvl1pPr>
      <a:lvl2pPr marL="333375" indent="12382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defRPr sz="2200" kern="1200">
          <a:solidFill>
            <a:srgbClr val="504F53"/>
          </a:solidFill>
          <a:latin typeface="+mj-lt"/>
          <a:ea typeface="+mn-ea"/>
          <a:cs typeface="+mn-cs"/>
        </a:defRPr>
      </a:lvl2pPr>
      <a:lvl3pPr marL="654050" indent="-23812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270000" algn="just" defTabSz="957263" rtl="0" eaLnBrk="0" fontAlgn="base" hangingPunct="0">
        <a:lnSpc>
          <a:spcPts val="1650"/>
        </a:lnSpc>
        <a:spcBef>
          <a:spcPts val="363"/>
        </a:spcBef>
        <a:spcAft>
          <a:spcPct val="0"/>
        </a:spcAft>
        <a:buFont typeface="Arial" charset="0"/>
        <a:defRPr sz="1500" kern="1200">
          <a:solidFill>
            <a:srgbClr val="504F53"/>
          </a:solidFill>
          <a:latin typeface="+mj-lt"/>
          <a:ea typeface="+mn-ea"/>
          <a:cs typeface="+mn-cs"/>
        </a:defRPr>
      </a:lvl4pPr>
      <a:lvl5pPr marL="1317625" indent="511175" algn="l" defTabSz="957263" rtl="0" eaLnBrk="0" fontAlgn="base" hangingPunct="0">
        <a:lnSpc>
          <a:spcPts val="1650"/>
        </a:lnSpc>
        <a:spcBef>
          <a:spcPts val="363"/>
        </a:spcBef>
        <a:spcAft>
          <a:spcPct val="0"/>
        </a:spcAft>
        <a:buFont typeface="Arial" charset="0"/>
        <a:defRPr sz="1300" kern="1200">
          <a:solidFill>
            <a:srgbClr val="8D8C90"/>
          </a:solidFill>
          <a:latin typeface="+mj-lt"/>
          <a:ea typeface="+mn-ea"/>
          <a:cs typeface="+mn-cs"/>
        </a:defRPr>
      </a:lvl5pPr>
      <a:lvl6pPr marL="2634055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75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94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813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19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38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57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77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96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15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434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353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110" y="4781739"/>
            <a:ext cx="526477" cy="194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852" y="245573"/>
            <a:ext cx="1188250" cy="12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3827" y="166577"/>
            <a:ext cx="9517760" cy="6557517"/>
          </a:xfrm>
          <a:prstGeom prst="rect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76" tIns="47888" rIns="95776" bIns="47888" anchor="ctr"/>
          <a:lstStyle/>
          <a:p>
            <a:endParaRPr lang="ru-RU" sz="1900" dirty="0">
              <a:solidFill>
                <a:srgbClr val="104E72"/>
              </a:solidFill>
              <a:cs typeface="Arial" pitchFamily="34" charset="0"/>
            </a:endParaRPr>
          </a:p>
        </p:txBody>
      </p:sp>
      <p:sp>
        <p:nvSpPr>
          <p:cNvPr id="9" name="TextBox 42"/>
          <p:cNvSpPr txBox="1">
            <a:spLocks noChangeArrowheads="1"/>
          </p:cNvSpPr>
          <p:nvPr/>
        </p:nvSpPr>
        <p:spPr bwMode="auto">
          <a:xfrm>
            <a:off x="1256926" y="6112369"/>
            <a:ext cx="7352707" cy="48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6" tIns="47888" rIns="95776" bIns="47888">
            <a:spAutoFit/>
          </a:bodyPr>
          <a:lstStyle/>
          <a:p>
            <a:pPr algn="ctr" defTabSz="957422">
              <a:defRPr/>
            </a:pP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2023</a:t>
            </a:r>
            <a:endParaRPr lang="ru-RU" sz="25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2" name="TextBox 42"/>
          <p:cNvSpPr txBox="1">
            <a:spLocks noChangeArrowheads="1"/>
          </p:cNvSpPr>
          <p:nvPr/>
        </p:nvSpPr>
        <p:spPr bwMode="auto">
          <a:xfrm>
            <a:off x="569258" y="1556792"/>
            <a:ext cx="8746898" cy="20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947" tIns="41974" rIns="83947" bIns="41974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«</a:t>
            </a:r>
            <a:r>
              <a:rPr lang="ru-RU" sz="3200" b="1" dirty="0">
                <a:solidFill>
                  <a:srgbClr val="104E72"/>
                </a:solidFill>
                <a:latin typeface="+mn-lt"/>
                <a:cs typeface="Arial" pitchFamily="34" charset="0"/>
              </a:rPr>
              <a:t>Самостоятельный расчет налоговыми органами сумм НДФЛ по доходам от продажи и дарения имущества в случае непредставления налоговой декларации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83827" y="4072175"/>
            <a:ext cx="9010136" cy="205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770" tIns="42891" rIns="85770" bIns="42891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endParaRPr lang="ru-RU" sz="2400" b="1" dirty="0" smtClean="0">
              <a:solidFill>
                <a:srgbClr val="104E72"/>
              </a:solidFill>
              <a:latin typeface="+mn-lt"/>
              <a:cs typeface="Arial" pitchFamily="34" charset="0"/>
            </a:endParaRPr>
          </a:p>
          <a:p>
            <a:pPr algn="r" eaLnBrk="1" hangingPunct="1"/>
            <a:r>
              <a:rPr lang="ru-RU" sz="2400" b="1" dirty="0" smtClean="0">
                <a:solidFill>
                  <a:srgbClr val="104E72"/>
                </a:solidFill>
                <a:latin typeface="+mn-lt"/>
                <a:cs typeface="Arial" pitchFamily="34" charset="0"/>
              </a:rPr>
              <a:t>Сабитов Роман Фагилевич</a:t>
            </a:r>
            <a:endParaRPr lang="ru-RU" sz="2400" b="1" dirty="0">
              <a:solidFill>
                <a:srgbClr val="104E72"/>
              </a:solidFill>
              <a:latin typeface="+mn-lt"/>
              <a:cs typeface="Arial" pitchFamily="34" charset="0"/>
            </a:endParaRPr>
          </a:p>
          <a:p>
            <a:pPr algn="r" eaLnBrk="1" hangingPunct="1"/>
            <a:r>
              <a:rPr lang="ru-RU" sz="2000" dirty="0" smtClean="0">
                <a:solidFill>
                  <a:srgbClr val="104E72"/>
                </a:solidFill>
                <a:latin typeface="+mn-lt"/>
                <a:cs typeface="Arial" pitchFamily="34" charset="0"/>
              </a:rPr>
              <a:t>Главный государственный налоговый инспектор</a:t>
            </a:r>
          </a:p>
          <a:p>
            <a:pPr algn="r" eaLnBrk="1" hangingPunct="1"/>
            <a:r>
              <a:rPr lang="ru-RU" sz="2000" dirty="0" smtClean="0">
                <a:solidFill>
                  <a:srgbClr val="104E72"/>
                </a:solidFill>
                <a:latin typeface="+mn-lt"/>
                <a:cs typeface="Arial" pitchFamily="34" charset="0"/>
              </a:rPr>
              <a:t>отдела налогообложения имущества и доходов физических лиц и администрирования страховых взносов</a:t>
            </a:r>
          </a:p>
          <a:p>
            <a:pPr algn="r" eaLnBrk="1" hangingPunct="1"/>
            <a:r>
              <a:rPr lang="ru-RU" sz="2000" dirty="0" smtClean="0">
                <a:solidFill>
                  <a:srgbClr val="104E72"/>
                </a:solidFill>
                <a:latin typeface="+mn-lt"/>
                <a:cs typeface="Arial" pitchFamily="34" charset="0"/>
              </a:rPr>
              <a:t>Управления ФНС России по Ханты-Мансийскому автономному округу - Югре</a:t>
            </a:r>
          </a:p>
        </p:txBody>
      </p:sp>
    </p:spTree>
    <p:extLst>
      <p:ext uri="{BB962C8B-B14F-4D97-AF65-F5344CB8AC3E}">
        <p14:creationId xmlns:p14="http://schemas.microsoft.com/office/powerpoint/2010/main" val="25634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7D483C-B650-4B9E-8229-9FE6A7848E85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96816" y="2420888"/>
            <a:ext cx="3600400" cy="237626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Заголовок 22"/>
          <p:cNvSpPr txBox="1">
            <a:spLocks/>
          </p:cNvSpPr>
          <p:nvPr/>
        </p:nvSpPr>
        <p:spPr bwMode="auto">
          <a:xfrm>
            <a:off x="776536" y="584684"/>
            <a:ext cx="8525914" cy="864096"/>
          </a:xfrm>
          <a:prstGeom prst="flowChartAlternateProcess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5784" tIns="47892" rIns="95784" bIns="47892" numCol="1" rtlCol="0" anchor="ctr" anchorCtr="0" compatLnSpc="1">
            <a:prstTxWarp prst="textNoShape">
              <a:avLst/>
            </a:prstTxWarp>
          </a:bodyPr>
          <a:lstStyle>
            <a:lvl1pPr marL="0" marR="0" indent="0" algn="l" defTabSz="9578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200" smtClean="0"/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21083" y="847835"/>
            <a:ext cx="7488832" cy="5040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11200" b="1" dirty="0" smtClean="0">
                <a:solidFill>
                  <a:schemeClr val="tx1"/>
                </a:solidFill>
                <a:latin typeface="+mj-lt"/>
              </a:rPr>
              <a:t>Расчёт НДФЛ при продаже недвижимости</a:t>
            </a:r>
            <a:endParaRPr lang="ru-RU" sz="11200" b="1" dirty="0">
              <a:solidFill>
                <a:schemeClr val="tx1"/>
              </a:solidFill>
              <a:latin typeface="+mj-lt"/>
            </a:endParaRP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864768" y="2031901"/>
            <a:ext cx="6624736" cy="40103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✅ Выберет большую из сумм (кадастровая стоимость на 01.01.2021). Цену сделки - если она равна или больше кадастровой стоимости, умноженной на 0,7, </a:t>
            </a:r>
            <a:r>
              <a:rPr lang="ru-RU" sz="1800" b="1" dirty="0">
                <a:solidFill>
                  <a:srgbClr val="262626"/>
                </a:solidFill>
                <a:latin typeface="Arial" panose="020B0604020202020204" pitchFamily="34" charset="0"/>
              </a:rPr>
              <a:t>если </a:t>
            </a:r>
            <a:r>
              <a:rPr lang="ru-RU" sz="18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меньше - </a:t>
            </a:r>
            <a:r>
              <a:rPr lang="ru-RU" sz="1800" b="1" dirty="0">
                <a:solidFill>
                  <a:srgbClr val="262626"/>
                </a:solidFill>
                <a:latin typeface="Arial" panose="020B0604020202020204" pitchFamily="34" charset="0"/>
              </a:rPr>
              <a:t>то </a:t>
            </a:r>
            <a:r>
              <a:rPr lang="ru-RU" sz="18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кадастровую стоимость, умноженную </a:t>
            </a:r>
            <a:r>
              <a:rPr lang="ru-RU" sz="1800" b="1" dirty="0">
                <a:solidFill>
                  <a:srgbClr val="262626"/>
                </a:solidFill>
                <a:latin typeface="Arial" panose="020B0604020202020204" pitchFamily="34" charset="0"/>
              </a:rPr>
              <a:t>на 0,7</a:t>
            </a:r>
            <a:endParaRPr lang="ru-RU" sz="1800" b="1" dirty="0" smtClean="0">
              <a:solidFill>
                <a:srgbClr val="262626"/>
              </a:solidFill>
              <a:latin typeface="Arial" panose="020B0604020202020204" pitchFamily="34" charset="0"/>
            </a:endParaRPr>
          </a:p>
          <a:p>
            <a:endParaRPr lang="ru-RU" sz="1800" b="1" dirty="0" smtClean="0">
              <a:solidFill>
                <a:srgbClr val="262626"/>
              </a:solidFill>
              <a:latin typeface="Arial" panose="020B0604020202020204" pitchFamily="34" charset="0"/>
            </a:endParaRPr>
          </a:p>
          <a:p>
            <a:r>
              <a:rPr lang="ru-RU" sz="18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✅ Если долевая собственность доход пропорционально доле, если совместная, то пополам</a:t>
            </a:r>
          </a:p>
          <a:p>
            <a:endParaRPr lang="ru-RU" sz="1800" b="1" dirty="0" smtClean="0">
              <a:solidFill>
                <a:srgbClr val="262626"/>
              </a:solidFill>
              <a:latin typeface="Arial" panose="020B0604020202020204" pitchFamily="34" charset="0"/>
            </a:endParaRPr>
          </a:p>
          <a:p>
            <a:r>
              <a:rPr lang="ru-RU" sz="18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✅</a:t>
            </a:r>
            <a:r>
              <a:rPr lang="ru-RU" sz="1800" dirty="0" smtClean="0"/>
              <a:t> </a:t>
            </a:r>
            <a:r>
              <a:rPr lang="ru-RU" sz="18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 Если вновь созданный объект, то возьмёт кадастровую стоимость</a:t>
            </a:r>
            <a:r>
              <a:rPr lang="ru-RU" sz="1800" b="1" dirty="0">
                <a:solidFill>
                  <a:srgbClr val="262626"/>
                </a:solidFill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41164" y="3276954"/>
            <a:ext cx="2007580" cy="15201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9" tIns="41985" rIns="83969" bIns="41985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0070C0"/>
                </a:solidFill>
              </a:rPr>
              <a:t>Шаг 1</a:t>
            </a:r>
            <a:r>
              <a:rPr lang="ru-RU" sz="2800" b="1" dirty="0">
                <a:solidFill>
                  <a:srgbClr val="262626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Определит сумму дохода</a:t>
            </a:r>
          </a:p>
        </p:txBody>
      </p:sp>
    </p:spTree>
    <p:extLst>
      <p:ext uri="{BB962C8B-B14F-4D97-AF65-F5344CB8AC3E}">
        <p14:creationId xmlns:p14="http://schemas.microsoft.com/office/powerpoint/2010/main" val="210612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7D483C-B650-4B9E-8229-9FE6A7848E85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3157479" y="1589776"/>
            <a:ext cx="3020516" cy="165920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ПРОДАЖА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545101" y="1938948"/>
            <a:ext cx="2241609" cy="7534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Цена сделки</a:t>
            </a:r>
          </a:p>
          <a:p>
            <a:pPr algn="ctr"/>
            <a:r>
              <a:rPr lang="ru-RU" dirty="0" smtClean="0"/>
              <a:t>3 млн. руб.</a:t>
            </a:r>
            <a:endParaRPr lang="ru-RU" dirty="0"/>
          </a:p>
        </p:txBody>
      </p:sp>
      <p:pic>
        <p:nvPicPr>
          <p:cNvPr id="13" name="Picture 4" descr="http://рцэо.рф/wp-content/uploads/2015/09/salehome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1548796"/>
            <a:ext cx="1839498" cy="173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40632" y="3501008"/>
            <a:ext cx="6984776" cy="5040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6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1011" y="3383677"/>
            <a:ext cx="3054588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Кадастровая стоимость</a:t>
            </a:r>
          </a:p>
          <a:p>
            <a:pPr algn="ctr"/>
            <a:r>
              <a:rPr lang="ru-RU" dirty="0" smtClean="0"/>
              <a:t>4,5 млн. руб.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55425" y="5921751"/>
            <a:ext cx="3043783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= 3,150 млн. руб.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2880" y="3429000"/>
            <a:ext cx="4824536" cy="180020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8718" y="4000872"/>
            <a:ext cx="4464496" cy="61206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Доход для исчисления налога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02671" y="5038349"/>
            <a:ext cx="2711267" cy="43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Коэффициент 0,7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695717" y="4733297"/>
            <a:ext cx="432616" cy="21602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Х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6033120" y="4688719"/>
            <a:ext cx="576065" cy="1156320"/>
          </a:xfrm>
          <a:prstGeom prst="straightConnector1">
            <a:avLst/>
          </a:prstGeom>
          <a:ln w="38100" cmpd="sng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6969224" y="2939151"/>
            <a:ext cx="720079" cy="1078024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041232" y="3140968"/>
            <a:ext cx="648071" cy="72008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6914740" y="3208784"/>
            <a:ext cx="855712" cy="51244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828935" y="600762"/>
            <a:ext cx="8525914" cy="9039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/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42684" y="692696"/>
            <a:ext cx="6260503" cy="72008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Расчёт дохода от продажи</a:t>
            </a:r>
          </a:p>
        </p:txBody>
      </p:sp>
    </p:spTree>
    <p:extLst>
      <p:ext uri="{BB962C8B-B14F-4D97-AF65-F5344CB8AC3E}">
        <p14:creationId xmlns:p14="http://schemas.microsoft.com/office/powerpoint/2010/main" val="378836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7D483C-B650-4B9E-8229-9FE6A7848E85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96816" y="2420888"/>
            <a:ext cx="3600400" cy="237626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Заголовок 22"/>
          <p:cNvSpPr txBox="1">
            <a:spLocks/>
          </p:cNvSpPr>
          <p:nvPr/>
        </p:nvSpPr>
        <p:spPr bwMode="auto">
          <a:xfrm>
            <a:off x="776536" y="584684"/>
            <a:ext cx="8525914" cy="864096"/>
          </a:xfrm>
          <a:prstGeom prst="flowChartAlternateProcess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5784" tIns="47892" rIns="95784" bIns="47892" numCol="1" rtlCol="0" anchor="ctr" anchorCtr="0" compatLnSpc="1">
            <a:prstTxWarp prst="textNoShape">
              <a:avLst/>
            </a:prstTxWarp>
          </a:bodyPr>
          <a:lstStyle>
            <a:lvl1pPr marL="0" marR="0" indent="0" algn="l" defTabSz="9578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200" smtClean="0"/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21083" y="847835"/>
            <a:ext cx="7488832" cy="5040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11200" b="1" dirty="0" smtClean="0">
                <a:solidFill>
                  <a:schemeClr val="tx1"/>
                </a:solidFill>
                <a:latin typeface="+mj-lt"/>
              </a:rPr>
              <a:t>Расчёт НДФЛ при продаже недвижимости</a:t>
            </a:r>
            <a:endParaRPr lang="ru-RU" sz="11200" b="1" dirty="0">
              <a:solidFill>
                <a:schemeClr val="tx1"/>
              </a:solidFill>
              <a:latin typeface="+mj-lt"/>
            </a:endParaRP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302904" y="2989318"/>
            <a:ext cx="5933626" cy="15121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rgbClr val="262626"/>
                </a:solidFill>
                <a:latin typeface="Arial" panose="020B0604020202020204" pitchFamily="34" charset="0"/>
              </a:rPr>
              <a:t>✅ </a:t>
            </a:r>
            <a:r>
              <a:rPr lang="ru-RU" sz="18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С учетом имущественного налогового вычета 1 млн рублей</a:t>
            </a:r>
          </a:p>
          <a:p>
            <a:endParaRPr lang="ru-RU" sz="1800" b="1" dirty="0" smtClean="0">
              <a:solidFill>
                <a:srgbClr val="262626"/>
              </a:solidFill>
              <a:latin typeface="Arial" panose="020B0604020202020204" pitchFamily="34" charset="0"/>
            </a:endParaRPr>
          </a:p>
          <a:p>
            <a:r>
              <a:rPr lang="ru-RU" sz="18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✅ Сумма налога 279 500 рублей </a:t>
            </a:r>
          </a:p>
          <a:p>
            <a:r>
              <a:rPr lang="ru-RU" sz="18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(3 150 000 – 1 000 000)*13%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76536" y="2963252"/>
            <a:ext cx="2007580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9" tIns="41985" rIns="83969" bIns="41985" anchor="ctr"/>
          <a:lstStyle/>
          <a:p>
            <a:pPr algn="ctr">
              <a:defRPr/>
            </a:pPr>
            <a:r>
              <a:rPr lang="ru-RU" sz="3600" b="1" dirty="0">
                <a:solidFill>
                  <a:srgbClr val="0070C0"/>
                </a:solidFill>
              </a:rPr>
              <a:t>Шаг </a:t>
            </a:r>
            <a:r>
              <a:rPr lang="ru-RU" sz="3600" b="1" dirty="0" smtClean="0">
                <a:solidFill>
                  <a:srgbClr val="0070C0"/>
                </a:solidFill>
              </a:rPr>
              <a:t>2</a:t>
            </a:r>
            <a:r>
              <a:rPr lang="ru-RU" sz="36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Предоставит вычет и посчитает налог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84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7D483C-B650-4B9E-8229-9FE6A7848E85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96816" y="2420888"/>
            <a:ext cx="3600400" cy="237626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Заголовок 22"/>
          <p:cNvSpPr txBox="1">
            <a:spLocks/>
          </p:cNvSpPr>
          <p:nvPr/>
        </p:nvSpPr>
        <p:spPr bwMode="auto">
          <a:xfrm>
            <a:off x="776536" y="584684"/>
            <a:ext cx="8525914" cy="864096"/>
          </a:xfrm>
          <a:prstGeom prst="flowChartAlternateProcess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5784" tIns="47892" rIns="95784" bIns="47892" numCol="1" rtlCol="0" anchor="ctr" anchorCtr="0" compatLnSpc="1">
            <a:prstTxWarp prst="textNoShape">
              <a:avLst/>
            </a:prstTxWarp>
          </a:bodyPr>
          <a:lstStyle>
            <a:lvl1pPr marL="0" marR="0" indent="0" algn="l" defTabSz="9578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200" smtClean="0"/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21083" y="847835"/>
            <a:ext cx="7488832" cy="5040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11200" b="1" dirty="0" smtClean="0">
                <a:solidFill>
                  <a:schemeClr val="tx1"/>
                </a:solidFill>
                <a:latin typeface="+mj-lt"/>
              </a:rPr>
              <a:t>Расчёт НДФЛ при получении в дар недвижимости</a:t>
            </a:r>
            <a:endParaRPr lang="ru-RU" sz="11200" b="1" dirty="0">
              <a:solidFill>
                <a:schemeClr val="tx1"/>
              </a:solidFill>
              <a:latin typeface="+mj-lt"/>
            </a:endParaRP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864768" y="2031901"/>
            <a:ext cx="6624736" cy="10370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✅ Сумма дохода это кадастровая стоимость на 01.01.2021). Коэффициент 0,7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не применяется</a:t>
            </a:r>
          </a:p>
          <a:p>
            <a:endParaRPr lang="ru-RU" sz="1800" b="1" dirty="0" smtClean="0">
              <a:solidFill>
                <a:srgbClr val="262626"/>
              </a:solidFill>
              <a:latin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41164" y="1790331"/>
            <a:ext cx="2007580" cy="15201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9" tIns="41985" rIns="83969" bIns="41985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0070C0"/>
                </a:solidFill>
              </a:rPr>
              <a:t>Шаг 1</a:t>
            </a:r>
            <a:r>
              <a:rPr lang="ru-RU" sz="2800" b="1" dirty="0">
                <a:solidFill>
                  <a:srgbClr val="262626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Определит сумму дохода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1164" y="3933056"/>
            <a:ext cx="2007580" cy="15201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9" tIns="41985" rIns="83969" bIns="41985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0070C0"/>
                </a:solidFill>
              </a:rPr>
              <a:t>Шаг 2</a:t>
            </a:r>
            <a:r>
              <a:rPr lang="ru-RU" sz="28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Рассчитает НДФЛ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64768" y="4174625"/>
            <a:ext cx="6624736" cy="10370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✅ Кадастровая стоимость * 13%</a:t>
            </a:r>
          </a:p>
        </p:txBody>
      </p:sp>
    </p:spTree>
    <p:extLst>
      <p:ext uri="{BB962C8B-B14F-4D97-AF65-F5344CB8AC3E}">
        <p14:creationId xmlns:p14="http://schemas.microsoft.com/office/powerpoint/2010/main" val="379112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000" y="6042025"/>
            <a:ext cx="671513" cy="631825"/>
          </a:xfrm>
        </p:spPr>
        <p:txBody>
          <a:bodyPr/>
          <a:lstStyle/>
          <a:p>
            <a:pPr>
              <a:defRPr/>
            </a:pPr>
            <a:fld id="{1F7D483C-B650-4B9E-8229-9FE6A7848E85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76536" y="651620"/>
            <a:ext cx="8616231" cy="82825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Требование о предоставлении пояснений</a:t>
            </a:r>
            <a:endParaRPr lang="ru-RU" sz="3200" b="1" dirty="0"/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64568" y="620688"/>
            <a:ext cx="7488832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72927153"/>
              </p:ext>
            </p:extLst>
          </p:nvPr>
        </p:nvGraphicFramePr>
        <p:xfrm>
          <a:off x="1296213" y="1412776"/>
          <a:ext cx="74784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0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5278" y="1733228"/>
            <a:ext cx="1269456" cy="11604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278" y="4517767"/>
            <a:ext cx="1122789" cy="1141982"/>
          </a:xfrm>
          <a:prstGeom prst="rect">
            <a:avLst/>
          </a:prstGeom>
        </p:spPr>
      </p:pic>
      <p:sp>
        <p:nvSpPr>
          <p:cNvPr id="28" name="Заголовок 3"/>
          <p:cNvSpPr txBox="1">
            <a:spLocks noGrp="1"/>
          </p:cNvSpPr>
          <p:nvPr>
            <p:ph type="title"/>
          </p:nvPr>
        </p:nvSpPr>
        <p:spPr bwMode="auto">
          <a:xfrm>
            <a:off x="891187" y="501072"/>
            <a:ext cx="7948625" cy="902350"/>
          </a:xfrm>
          <a:prstGeom prst="round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5784" tIns="47892" rIns="95784" bIns="47892" numCol="1" rtlCol="0" anchor="ctr" anchorCtr="0" compatLnSpc="1">
            <a:prstTxWarp prst="textNoShape">
              <a:avLst/>
            </a:prstTxWarp>
          </a:bodyPr>
          <a:lstStyle>
            <a:lvl1pPr marL="0" marR="0" indent="0" algn="l" defTabSz="9578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latin typeface="+mj-lt"/>
              </a:rPr>
              <a:t>Оформление результатов «</a:t>
            </a:r>
            <a:r>
              <a:rPr lang="ru-RU" sz="2800" dirty="0" err="1" smtClean="0">
                <a:latin typeface="+mj-lt"/>
              </a:rPr>
              <a:t>бездекларационной</a:t>
            </a:r>
            <a:r>
              <a:rPr lang="ru-RU" sz="2800" dirty="0" smtClean="0">
                <a:latin typeface="+mj-lt"/>
              </a:rPr>
              <a:t>» проверки</a:t>
            </a:r>
            <a:endParaRPr lang="ru-RU" sz="2800" dirty="0">
              <a:latin typeface="+mj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656606" y="1976414"/>
            <a:ext cx="2656434" cy="6604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9" tIns="41985" rIns="83969" bIns="41985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B050"/>
                </a:solidFill>
              </a:rPr>
              <a:t>Предоставит вычет в сумме документально подтверждённых расходов</a:t>
            </a:r>
            <a:endParaRPr lang="ru-RU" sz="14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Изображения Like | Бесплатные векторы, стоковые фото и PS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35" y="2766675"/>
            <a:ext cx="684060" cy="525175"/>
          </a:xfrm>
          <a:prstGeom prst="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537176" y="1772585"/>
            <a:ext cx="1269456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635" y="4503244"/>
            <a:ext cx="1122789" cy="1141982"/>
          </a:xfrm>
          <a:prstGeom prst="rect">
            <a:avLst/>
          </a:prstGeom>
        </p:spPr>
      </p:pic>
      <p:pic>
        <p:nvPicPr>
          <p:cNvPr id="21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509" y="5738887"/>
            <a:ext cx="1067043" cy="38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37" name="Выноска со стрелкой вниз 36"/>
          <p:cNvSpPr/>
          <p:nvPr/>
        </p:nvSpPr>
        <p:spPr>
          <a:xfrm>
            <a:off x="528004" y="3029263"/>
            <a:ext cx="1688500" cy="933073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Требование</a:t>
            </a:r>
            <a:endParaRPr lang="ru-RU" sz="2000" b="1" dirty="0">
              <a:solidFill>
                <a:srgbClr val="0070C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9" name="Выноска со стрелкой вниз 38"/>
          <p:cNvSpPr/>
          <p:nvPr/>
        </p:nvSpPr>
        <p:spPr>
          <a:xfrm>
            <a:off x="5523328" y="3026708"/>
            <a:ext cx="1688500" cy="933073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Требование</a:t>
            </a:r>
            <a:endParaRPr lang="ru-RU" sz="1800" b="1" dirty="0">
              <a:solidFill>
                <a:srgbClr val="0070C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7947060" y="1733228"/>
            <a:ext cx="1656183" cy="1296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9" tIns="41985" rIns="83969" bIns="41985" anchor="ctr"/>
          <a:lstStyle/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</a:rPr>
              <a:t>!!! Составит акт </a:t>
            </a:r>
            <a:r>
              <a:rPr lang="ru-RU" sz="1400" b="1" dirty="0" smtClean="0">
                <a:solidFill>
                  <a:srgbClr val="FF0000"/>
                </a:solidFill>
              </a:rPr>
              <a:t>и Вынесет решение о привлечении к ответственности с учетом вычета в 1 млн рублей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43" name="AutoShape 6" descr="Белый человек для презентации - фото и картинки abrakadabra.fun"/>
          <p:cNvSpPr>
            <a:spLocks noChangeAspect="1" noChangeArrowheads="1"/>
          </p:cNvSpPr>
          <p:nvPr/>
        </p:nvSpPr>
        <p:spPr bwMode="auto">
          <a:xfrm>
            <a:off x="155574" y="-144463"/>
            <a:ext cx="1193651" cy="119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Белый человек для презентации - фото и картинки abrakadabra.fu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176" y="3993184"/>
            <a:ext cx="3384376" cy="256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922" y="5769862"/>
            <a:ext cx="1067043" cy="38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48" name="Выноска со стрелкой вверх 47"/>
          <p:cNvSpPr/>
          <p:nvPr/>
        </p:nvSpPr>
        <p:spPr>
          <a:xfrm>
            <a:off x="1677531" y="3246086"/>
            <a:ext cx="2009394" cy="1230427"/>
          </a:xfrm>
          <a:prstGeom prst="upArrowCallout">
            <a:avLst>
              <a:gd name="adj1" fmla="val 23279"/>
              <a:gd name="adj2" fmla="val 25000"/>
              <a:gd name="adj3" fmla="val 10371"/>
              <a:gd name="adj4" fmla="val 6497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 dirty="0">
                <a:solidFill>
                  <a:srgbClr val="0070C0"/>
                </a:solidFill>
              </a:rPr>
              <a:t>Документы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0070C0"/>
                </a:solidFill>
              </a:rPr>
              <a:t> о расходах</a:t>
            </a:r>
          </a:p>
        </p:txBody>
      </p:sp>
      <p:sp>
        <p:nvSpPr>
          <p:cNvPr id="50" name="Выноска со стрелкой вверх 49"/>
          <p:cNvSpPr/>
          <p:nvPr/>
        </p:nvSpPr>
        <p:spPr>
          <a:xfrm>
            <a:off x="6942363" y="3246085"/>
            <a:ext cx="2009394" cy="1230427"/>
          </a:xfrm>
          <a:prstGeom prst="upArrowCallout">
            <a:avLst>
              <a:gd name="adj1" fmla="val 23279"/>
              <a:gd name="adj2" fmla="val 25000"/>
              <a:gd name="adj3" fmla="val 10371"/>
              <a:gd name="adj4" fmla="val 6497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 dirty="0">
                <a:solidFill>
                  <a:srgbClr val="0070C0"/>
                </a:solidFill>
              </a:rPr>
              <a:t>Документы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0070C0"/>
                </a:solidFill>
              </a:rPr>
              <a:t> о расходах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7705424" y="3302210"/>
            <a:ext cx="514425" cy="373462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7614415" y="3302210"/>
            <a:ext cx="605434" cy="386565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000" y="6109543"/>
            <a:ext cx="671513" cy="631825"/>
          </a:xfrm>
        </p:spPr>
        <p:txBody>
          <a:bodyPr/>
          <a:lstStyle/>
          <a:p>
            <a:pPr>
              <a:defRPr/>
            </a:pPr>
            <a:fld id="{1F7D483C-B650-4B9E-8229-9FE6A7848E85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24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04739" y="3501008"/>
            <a:ext cx="8012018" cy="28803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dirty="0" smtClean="0"/>
              <a:t>Если </a:t>
            </a:r>
            <a:r>
              <a:rPr lang="ru-RU" sz="2800" smtClean="0"/>
              <a:t>до </a:t>
            </a:r>
            <a:r>
              <a:rPr lang="ru-RU" sz="2800" smtClean="0">
                <a:solidFill>
                  <a:srgbClr val="FF0000"/>
                </a:solidFill>
              </a:rPr>
              <a:t>18 </a:t>
            </a:r>
            <a:r>
              <a:rPr lang="ru-RU" sz="2800" dirty="0" smtClean="0">
                <a:solidFill>
                  <a:srgbClr val="FF0000"/>
                </a:solidFill>
              </a:rPr>
              <a:t>октября 2023 года</a:t>
            </a:r>
            <a:r>
              <a:rPr lang="ru-RU" sz="2800" dirty="0"/>
              <a:t> (до окончания «</a:t>
            </a:r>
            <a:r>
              <a:rPr lang="ru-RU" sz="2800" dirty="0" err="1"/>
              <a:t>бездекларационной</a:t>
            </a:r>
            <a:r>
              <a:rPr lang="ru-RU" sz="2800" dirty="0"/>
              <a:t>» проверки) </a:t>
            </a:r>
            <a:r>
              <a:rPr lang="ru-RU" sz="2800" dirty="0" smtClean="0"/>
              <a:t>представлена декларация 3-НДФЛ</a:t>
            </a:r>
            <a:endParaRPr lang="ru-RU" sz="2800" dirty="0"/>
          </a:p>
          <a:p>
            <a:pPr algn="ctr"/>
            <a:r>
              <a:rPr lang="ru-RU" sz="2800" dirty="0" smtClean="0"/>
              <a:t>Инспекция прекращает </a:t>
            </a:r>
            <a:r>
              <a:rPr lang="ru-RU" sz="2800" dirty="0"/>
              <a:t>«</a:t>
            </a:r>
            <a:r>
              <a:rPr lang="ru-RU" sz="2800" dirty="0" err="1" smtClean="0"/>
              <a:t>бездекларационную</a:t>
            </a:r>
            <a:r>
              <a:rPr lang="ru-RU" sz="2800" dirty="0" smtClean="0"/>
              <a:t>» проверку и начинает проверку </a:t>
            </a:r>
          </a:p>
          <a:p>
            <a:pPr algn="ctr"/>
            <a:r>
              <a:rPr lang="ru-RU" sz="2800" dirty="0" smtClean="0"/>
              <a:t>декларации 3-НДФЛ</a:t>
            </a:r>
            <a:endParaRPr lang="ru-RU" sz="2800" dirty="0"/>
          </a:p>
          <a:p>
            <a:r>
              <a:rPr lang="ru-RU" sz="2400" dirty="0" smtClean="0"/>
              <a:t>	</a:t>
            </a:r>
            <a:endParaRPr lang="ru-RU" sz="2400" dirty="0">
              <a:solidFill>
                <a:srgbClr val="0CAC04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758280" y="548679"/>
            <a:ext cx="8587208" cy="936105"/>
          </a:xfrm>
          <a:prstGeom prst="round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5784" tIns="47892" rIns="95784" bIns="47892" numCol="1" rtlCol="0" anchor="ctr" anchorCtr="0" compatLnSpc="1">
            <a:prstTxWarp prst="textNoShape">
              <a:avLst/>
            </a:prstTxWarp>
          </a:bodyPr>
          <a:lstStyle>
            <a:lvl1pPr marL="0" marR="0" indent="0" algn="l" defTabSz="9578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tabLst/>
              <a:defRPr sz="5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30921" indent="2916"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77289" indent="-239079"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tabLst/>
              <a:defRPr sz="3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0" indent="330921"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17625" indent="511175"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3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indent="-239460" algn="l" defTabSz="957263" rtl="0" eaLnBrk="1" fontAlgn="base" latinLnBrk="0" hangingPunct="1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3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indent="-239460" algn="l" defTabSz="957263" rtl="0" eaLnBrk="1" fontAlgn="base" latinLnBrk="0" hangingPunct="1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3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indent="-239460" algn="l" defTabSz="957263" rtl="0" eaLnBrk="1" fontAlgn="base" latinLnBrk="0" hangingPunct="1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3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indent="-239460" algn="l" defTabSz="957263" rtl="0" eaLnBrk="1" fontAlgn="base" latinLnBrk="0" hangingPunct="1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3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/>
              <a:t>Что будет если предоставить декларацию 3-НДФЛ во время проведения «</a:t>
            </a:r>
            <a:r>
              <a:rPr lang="ru-RU" sz="2800" dirty="0" err="1" smtClean="0"/>
              <a:t>бездекларационной</a:t>
            </a:r>
            <a:r>
              <a:rPr lang="ru-RU" sz="2800" dirty="0" smtClean="0"/>
              <a:t>» проверки</a:t>
            </a:r>
            <a:endParaRPr lang="ru-RU" sz="2800" dirty="0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000" y="6042025"/>
            <a:ext cx="671513" cy="631825"/>
          </a:xfrm>
        </p:spPr>
        <p:txBody>
          <a:bodyPr/>
          <a:lstStyle/>
          <a:p>
            <a:pPr>
              <a:defRPr/>
            </a:pPr>
            <a:fld id="{1F7D483C-B650-4B9E-8229-9FE6A7848E85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096" y="1678211"/>
            <a:ext cx="1872208" cy="166986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704" y="1680786"/>
            <a:ext cx="1275692" cy="1512840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3936893" y="2480187"/>
            <a:ext cx="1584176" cy="23295"/>
          </a:xfrm>
          <a:prstGeom prst="straightConnector1">
            <a:avLst/>
          </a:prstGeom>
          <a:ln w="38100" cmpd="sng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37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5278" y="1733228"/>
            <a:ext cx="1269456" cy="11604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278" y="4517767"/>
            <a:ext cx="1122789" cy="1141982"/>
          </a:xfrm>
          <a:prstGeom prst="rect">
            <a:avLst/>
          </a:prstGeom>
        </p:spPr>
      </p:pic>
      <p:sp>
        <p:nvSpPr>
          <p:cNvPr id="28" name="Заголовок 3"/>
          <p:cNvSpPr txBox="1">
            <a:spLocks noGrp="1"/>
          </p:cNvSpPr>
          <p:nvPr>
            <p:ph type="title"/>
          </p:nvPr>
        </p:nvSpPr>
        <p:spPr bwMode="auto">
          <a:xfrm>
            <a:off x="891187" y="501072"/>
            <a:ext cx="7948625" cy="902350"/>
          </a:xfrm>
          <a:prstGeom prst="round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5784" tIns="47892" rIns="95784" bIns="47892" numCol="1" rtlCol="0" anchor="ctr" anchorCtr="0" compatLnSpc="1">
            <a:prstTxWarp prst="textNoShape">
              <a:avLst/>
            </a:prstTxWarp>
          </a:bodyPr>
          <a:lstStyle>
            <a:lvl1pPr marL="0" marR="0" indent="0" algn="l" defTabSz="9578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latin typeface="+mj-lt"/>
              </a:rPr>
              <a:t>Оформление результатов «</a:t>
            </a:r>
            <a:r>
              <a:rPr lang="ru-RU" sz="2800" dirty="0" err="1" smtClean="0">
                <a:latin typeface="+mj-lt"/>
              </a:rPr>
              <a:t>бездекларационной</a:t>
            </a:r>
            <a:r>
              <a:rPr lang="ru-RU" sz="2800" dirty="0" smtClean="0">
                <a:latin typeface="+mj-lt"/>
              </a:rPr>
              <a:t>» проверки</a:t>
            </a:r>
            <a:endParaRPr lang="ru-RU" sz="2800" dirty="0">
              <a:latin typeface="+mj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656606" y="1976414"/>
            <a:ext cx="2656434" cy="6604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9" tIns="41985" rIns="83969" bIns="41985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B050"/>
                </a:solidFill>
              </a:rPr>
              <a:t>Предоставит вычет в сумме документально подтверждённых расходов</a:t>
            </a:r>
            <a:endParaRPr lang="ru-RU" sz="14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Изображения Like | Бесплатные векторы, стоковые фото и PS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35" y="2766675"/>
            <a:ext cx="684060" cy="525175"/>
          </a:xfrm>
          <a:prstGeom prst="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537176" y="1772585"/>
            <a:ext cx="1269456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635" y="4503244"/>
            <a:ext cx="1122789" cy="1141982"/>
          </a:xfrm>
          <a:prstGeom prst="rect">
            <a:avLst/>
          </a:prstGeom>
        </p:spPr>
      </p:pic>
      <p:pic>
        <p:nvPicPr>
          <p:cNvPr id="21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509" y="5738887"/>
            <a:ext cx="1067043" cy="38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37" name="Выноска со стрелкой вниз 36"/>
          <p:cNvSpPr/>
          <p:nvPr/>
        </p:nvSpPr>
        <p:spPr>
          <a:xfrm>
            <a:off x="528004" y="3029263"/>
            <a:ext cx="1688500" cy="933073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Акт </a:t>
            </a:r>
            <a:r>
              <a:rPr lang="ru-RU" sz="2000" b="1" dirty="0">
                <a:solidFill>
                  <a:srgbClr val="0070C0"/>
                </a:solidFill>
              </a:rPr>
              <a:t>по проверке</a:t>
            </a:r>
          </a:p>
          <a:p>
            <a:pPr algn="ctr"/>
            <a:endParaRPr lang="ru-RU" dirty="0"/>
          </a:p>
        </p:txBody>
      </p:sp>
      <p:sp>
        <p:nvSpPr>
          <p:cNvPr id="39" name="Выноска со стрелкой вниз 38"/>
          <p:cNvSpPr/>
          <p:nvPr/>
        </p:nvSpPr>
        <p:spPr>
          <a:xfrm>
            <a:off x="5397844" y="3056804"/>
            <a:ext cx="1688500" cy="933073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Акт </a:t>
            </a:r>
            <a:r>
              <a:rPr lang="ru-RU" sz="1800" b="1" dirty="0">
                <a:solidFill>
                  <a:srgbClr val="0070C0"/>
                </a:solidFill>
              </a:rPr>
              <a:t>по проверке</a:t>
            </a:r>
          </a:p>
          <a:p>
            <a:pPr algn="ctr"/>
            <a:endParaRPr lang="ru-RU" dirty="0"/>
          </a:p>
        </p:txBody>
      </p:sp>
      <p:sp>
        <p:nvSpPr>
          <p:cNvPr id="40" name="Выноска со стрелкой вверх 39"/>
          <p:cNvSpPr/>
          <p:nvPr/>
        </p:nvSpPr>
        <p:spPr>
          <a:xfrm>
            <a:off x="7026704" y="3178453"/>
            <a:ext cx="2009394" cy="1230427"/>
          </a:xfrm>
          <a:prstGeom prst="upArrowCallout">
            <a:avLst>
              <a:gd name="adj1" fmla="val 23279"/>
              <a:gd name="adj2" fmla="val 25000"/>
              <a:gd name="adj3" fmla="val 10371"/>
              <a:gd name="adj4" fmla="val 6497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 dirty="0">
                <a:solidFill>
                  <a:srgbClr val="0070C0"/>
                </a:solidFill>
              </a:rPr>
              <a:t>Документы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0070C0"/>
                </a:solidFill>
              </a:rPr>
              <a:t> о расходах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7705424" y="3027411"/>
            <a:ext cx="669323" cy="589197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677552" y="3063433"/>
            <a:ext cx="697195" cy="553175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7961588" y="1648828"/>
            <a:ext cx="1656183" cy="12842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9" tIns="41985" rIns="83969" bIns="41985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!!!</a:t>
            </a: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</a:rPr>
              <a:t>Вынесет решение о привлечении к ответственности </a:t>
            </a:r>
            <a:r>
              <a:rPr lang="ru-RU" sz="1400" b="1" dirty="0">
                <a:solidFill>
                  <a:srgbClr val="FF0000"/>
                </a:solidFill>
              </a:rPr>
              <a:t>с учетом вычета в 1 млн рублей</a:t>
            </a:r>
          </a:p>
        </p:txBody>
      </p:sp>
      <p:sp>
        <p:nvSpPr>
          <p:cNvPr id="43" name="AutoShape 6" descr="Белый человек для презентации - фото и картинки abrakadabra.fun"/>
          <p:cNvSpPr>
            <a:spLocks noChangeAspect="1" noChangeArrowheads="1"/>
          </p:cNvSpPr>
          <p:nvPr/>
        </p:nvSpPr>
        <p:spPr bwMode="auto">
          <a:xfrm>
            <a:off x="155574" y="-144463"/>
            <a:ext cx="1193651" cy="119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Белый человек для презентации - фото и картинки abrakadabra.fu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176" y="3993184"/>
            <a:ext cx="3384376" cy="256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278" y="5738887"/>
            <a:ext cx="1067043" cy="38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32" name="Выноска со стрелкой вверх 31"/>
          <p:cNvSpPr/>
          <p:nvPr/>
        </p:nvSpPr>
        <p:spPr>
          <a:xfrm>
            <a:off x="1808959" y="3232067"/>
            <a:ext cx="2009394" cy="1230427"/>
          </a:xfrm>
          <a:prstGeom prst="upArrowCallout">
            <a:avLst>
              <a:gd name="adj1" fmla="val 23279"/>
              <a:gd name="adj2" fmla="val 25000"/>
              <a:gd name="adj3" fmla="val 10371"/>
              <a:gd name="adj4" fmla="val 6497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 dirty="0">
                <a:solidFill>
                  <a:srgbClr val="0070C0"/>
                </a:solidFill>
              </a:rPr>
              <a:t>Документы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0070C0"/>
                </a:solidFill>
              </a:rPr>
              <a:t> о расходах</a:t>
            </a: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000" y="6042025"/>
            <a:ext cx="671513" cy="631825"/>
          </a:xfrm>
        </p:spPr>
        <p:txBody>
          <a:bodyPr/>
          <a:lstStyle/>
          <a:p>
            <a:pPr>
              <a:defRPr/>
            </a:pPr>
            <a:fld id="{1F7D483C-B650-4B9E-8229-9FE6A7848E85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4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7D483C-B650-4B9E-8229-9FE6A7848E85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113687" y="1944848"/>
            <a:ext cx="3239069" cy="7534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Продали за</a:t>
            </a:r>
          </a:p>
          <a:p>
            <a:pPr algn="ctr"/>
            <a:r>
              <a:rPr lang="ru-RU" sz="2200" b="1" dirty="0" smtClean="0"/>
              <a:t>3 млн. руб.</a:t>
            </a:r>
            <a:endParaRPr lang="ru-RU" sz="2200" b="1" dirty="0"/>
          </a:p>
        </p:txBody>
      </p:sp>
      <p:pic>
        <p:nvPicPr>
          <p:cNvPr id="13" name="Picture 4" descr="http://рцэо.рф/wp-content/uploads/2015/09/salehome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144" y="1289382"/>
            <a:ext cx="2231959" cy="210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40632" y="3501008"/>
            <a:ext cx="6984776" cy="5040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6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5342" y="2024976"/>
            <a:ext cx="2828210" cy="62418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Купили за</a:t>
            </a:r>
          </a:p>
          <a:p>
            <a:pPr algn="ctr"/>
            <a:r>
              <a:rPr lang="ru-RU" sz="2000" b="1" dirty="0" smtClean="0"/>
              <a:t>2,5 млн. руб.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9103" y="5967144"/>
            <a:ext cx="3043783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Налог = 260 000 рублей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2880" y="3429000"/>
            <a:ext cx="4824536" cy="180020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828935" y="600762"/>
            <a:ext cx="8525914" cy="9039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/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42684" y="692696"/>
            <a:ext cx="6260503" cy="72008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Расчёт дохода от продажи</a:t>
            </a:r>
          </a:p>
        </p:txBody>
      </p:sp>
      <p:sp>
        <p:nvSpPr>
          <p:cNvPr id="26" name="Выноска со стрелкой вниз 25"/>
          <p:cNvSpPr/>
          <p:nvPr/>
        </p:nvSpPr>
        <p:spPr>
          <a:xfrm>
            <a:off x="5945168" y="3702870"/>
            <a:ext cx="3129141" cy="1252460"/>
          </a:xfrm>
          <a:prstGeom prst="downArrowCallout">
            <a:avLst>
              <a:gd name="adj1" fmla="val 17699"/>
              <a:gd name="adj2" fmla="val 22080"/>
              <a:gd name="adj3" fmla="val 25000"/>
              <a:gd name="adj4" fmla="val 4891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Документы, подтверждающие расходы</a:t>
            </a:r>
            <a:endParaRPr lang="ru-RU" sz="1800" b="1" dirty="0">
              <a:solidFill>
                <a:srgbClr val="0070C0"/>
              </a:solidFill>
            </a:endParaRPr>
          </a:p>
          <a:p>
            <a:pPr algn="ctr"/>
            <a:endParaRPr lang="ru-RU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7122265" y="4323302"/>
            <a:ext cx="774946" cy="344564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7047754" y="4344190"/>
            <a:ext cx="772826" cy="341563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613642" y="5963881"/>
            <a:ext cx="3043783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Налог = 65 000 рублей</a:t>
            </a: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149" y="2756719"/>
            <a:ext cx="850123" cy="864655"/>
          </a:xfrm>
          <a:prstGeom prst="rect">
            <a:avLst/>
          </a:prstGeom>
        </p:spPr>
      </p:pic>
      <p:pic>
        <p:nvPicPr>
          <p:cNvPr id="33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40632" y="5043193"/>
            <a:ext cx="971256" cy="839241"/>
          </a:xfrm>
          <a:prstGeom prst="rect">
            <a:avLst/>
          </a:prstGeom>
        </p:spPr>
      </p:pic>
      <p:sp>
        <p:nvSpPr>
          <p:cNvPr id="35" name="Выноска со стрелкой вниз 34"/>
          <p:cNvSpPr/>
          <p:nvPr/>
        </p:nvSpPr>
        <p:spPr>
          <a:xfrm>
            <a:off x="601838" y="3717960"/>
            <a:ext cx="3129141" cy="1252460"/>
          </a:xfrm>
          <a:prstGeom prst="downArrowCallout">
            <a:avLst>
              <a:gd name="adj1" fmla="val 17699"/>
              <a:gd name="adj2" fmla="val 22080"/>
              <a:gd name="adj3" fmla="val 25000"/>
              <a:gd name="adj4" fmla="val 4891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0070C0"/>
                </a:solidFill>
              </a:rPr>
              <a:t>Документы, подтверждающие расходы</a:t>
            </a:r>
            <a:endParaRPr lang="ru-RU" sz="1800" b="1" dirty="0">
              <a:solidFill>
                <a:srgbClr val="0070C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081" y="2744920"/>
            <a:ext cx="903177" cy="918616"/>
          </a:xfrm>
          <a:prstGeom prst="rect">
            <a:avLst/>
          </a:prstGeom>
        </p:spPr>
      </p:pic>
      <p:pic>
        <p:nvPicPr>
          <p:cNvPr id="37" name="Объект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024110" y="5079057"/>
            <a:ext cx="971256" cy="83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2386194" y="4735743"/>
            <a:ext cx="2146123" cy="41788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(3 000 000 – 2 500 000)*13%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64871" y="4734599"/>
            <a:ext cx="2146123" cy="41788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(3 000 000 – 1 000 000)*13%</a:t>
            </a:r>
          </a:p>
        </p:txBody>
      </p:sp>
      <p:pic>
        <p:nvPicPr>
          <p:cNvPr id="40" name="Picture 2" descr="Изображения Like | Бесплатные векторы, стоковые фото и PS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539" y="6001362"/>
            <a:ext cx="471927" cy="362314"/>
          </a:xfrm>
          <a:prstGeom prst="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7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04528" y="3284984"/>
            <a:ext cx="8322443" cy="8160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just">
              <a:spcBef>
                <a:spcPts val="0"/>
              </a:spcBef>
            </a:pPr>
            <a:r>
              <a:rPr lang="ru-RU" sz="2400" dirty="0" smtClean="0">
                <a:solidFill>
                  <a:srgbClr val="FF0000"/>
                </a:solidFill>
                <a:cs typeface="Arial" pitchFamily="34" charset="0"/>
              </a:rPr>
              <a:t>Штраф</a:t>
            </a:r>
            <a:r>
              <a:rPr lang="ru-RU" sz="2400" dirty="0" smtClean="0">
                <a:cs typeface="Arial" pitchFamily="34" charset="0"/>
              </a:rPr>
              <a:t> по ст</a:t>
            </a:r>
            <a:r>
              <a:rPr lang="ru-RU" sz="2400" dirty="0">
                <a:latin typeface="+mn-lt"/>
                <a:cs typeface="Arial" pitchFamily="34" charset="0"/>
                <a:sym typeface="Helvetica Light"/>
              </a:rPr>
              <a:t>. 122 Налогового кодекса </a:t>
            </a:r>
            <a:r>
              <a:rPr lang="ru-RU" sz="2400" dirty="0" smtClean="0">
                <a:latin typeface="+mn-lt"/>
                <a:cs typeface="Arial" pitchFamily="34" charset="0"/>
                <a:sym typeface="Helvetica Light"/>
              </a:rPr>
              <a:t>за неуплату налога - в </a:t>
            </a:r>
            <a:r>
              <a:rPr lang="ru-RU" sz="2400" dirty="0">
                <a:latin typeface="+mn-lt"/>
                <a:cs typeface="Arial" pitchFamily="34" charset="0"/>
                <a:sym typeface="Helvetica Light"/>
              </a:rPr>
              <a:t>размере 20% от суммы неуплаченного налога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9770" y="4437112"/>
            <a:ext cx="82504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Пени</a:t>
            </a:r>
            <a:r>
              <a:rPr lang="ru-RU" sz="2400" b="1" dirty="0" smtClean="0"/>
              <a:t> За </a:t>
            </a:r>
            <a:r>
              <a:rPr lang="ru-RU" sz="2400" b="1" dirty="0"/>
              <a:t>нарушение срока уплаты НДФЛ </a:t>
            </a:r>
            <a:r>
              <a:rPr lang="ru-RU" sz="2400" b="1" dirty="0" smtClean="0"/>
              <a:t>с </a:t>
            </a:r>
            <a:r>
              <a:rPr lang="ru-RU" sz="2400" b="1" dirty="0"/>
              <a:t>16.07.2022 по день уплаты налога в бюджет </a:t>
            </a:r>
            <a:r>
              <a:rPr lang="ru-RU" sz="2400" b="1" dirty="0" smtClean="0"/>
              <a:t>включительно.</a:t>
            </a:r>
            <a:endParaRPr lang="ru-RU" sz="2400" b="1" dirty="0"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1670" y="1988840"/>
            <a:ext cx="8326635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cs typeface="Arial" pitchFamily="34" charset="0"/>
              </a:rPr>
              <a:t>Штраф</a:t>
            </a:r>
            <a:r>
              <a:rPr lang="ru-RU" sz="2400" b="1" dirty="0" smtClean="0">
                <a:cs typeface="Arial" pitchFamily="34" charset="0"/>
              </a:rPr>
              <a:t> по ст</a:t>
            </a:r>
            <a:r>
              <a:rPr lang="ru-RU" sz="2400" b="1" dirty="0">
                <a:cs typeface="Arial" pitchFamily="34" charset="0"/>
              </a:rPr>
              <a:t>. </a:t>
            </a:r>
            <a:r>
              <a:rPr lang="ru-RU" sz="2400" b="1" dirty="0" smtClean="0">
                <a:cs typeface="Arial" pitchFamily="34" charset="0"/>
              </a:rPr>
              <a:t>119 Налогового </a:t>
            </a:r>
            <a:r>
              <a:rPr lang="ru-RU" sz="2400" b="1" dirty="0">
                <a:cs typeface="Arial" pitchFamily="34" charset="0"/>
              </a:rPr>
              <a:t>кодекса </a:t>
            </a:r>
            <a:r>
              <a:rPr lang="ru-RU" sz="2400" b="1" dirty="0" smtClean="0">
                <a:cs typeface="Arial" pitchFamily="34" charset="0"/>
              </a:rPr>
              <a:t>за непредставление декларации - </a:t>
            </a:r>
            <a:r>
              <a:rPr lang="ru-RU" sz="2400" b="1" dirty="0" smtClean="0"/>
              <a:t>не больше </a:t>
            </a:r>
            <a:r>
              <a:rPr lang="ru-RU" sz="2400" b="1" dirty="0"/>
              <a:t>30% суммы НДФЛ к уплате и </a:t>
            </a:r>
            <a:r>
              <a:rPr lang="ru-RU" sz="2400" b="1" dirty="0" smtClean="0"/>
              <a:t>не меньше </a:t>
            </a:r>
            <a:r>
              <a:rPr lang="ru-RU" sz="2400" b="1" dirty="0"/>
              <a:t>1000 рублей</a:t>
            </a:r>
            <a:endParaRPr lang="ru-RU" sz="24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000" y="6042025"/>
            <a:ext cx="671513" cy="6318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19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822907" y="566601"/>
            <a:ext cx="8616231" cy="82825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/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84648" y="692696"/>
            <a:ext cx="6120680" cy="57606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775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Штрафы и пени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2875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082656"/>
              </p:ext>
            </p:extLst>
          </p:nvPr>
        </p:nvGraphicFramePr>
        <p:xfrm>
          <a:off x="890588" y="1606550"/>
          <a:ext cx="7931150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/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36576" y="692696"/>
            <a:ext cx="7488832" cy="72008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77500" lnSpcReduction="20000"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4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Рассмотрим следующие вопросы: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000" y="6042025"/>
            <a:ext cx="671513" cy="631825"/>
          </a:xfrm>
        </p:spPr>
        <p:txBody>
          <a:bodyPr/>
          <a:lstStyle/>
          <a:p>
            <a:pPr>
              <a:defRPr/>
            </a:pPr>
            <a:fld id="{1F7D483C-B650-4B9E-8229-9FE6A7848E85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15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64568" y="692696"/>
            <a:ext cx="7948625" cy="24482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>
                <a:solidFill>
                  <a:srgbClr val="005AA9"/>
                </a:solidFill>
                <a:ea typeface="+mj-ea"/>
                <a:cs typeface="+mj-cs"/>
                <a:sym typeface="Helvetica Light"/>
              </a:rPr>
              <a:t>Не забывайте декларировать свои доходы и вовремя платить </a:t>
            </a:r>
            <a:r>
              <a:rPr lang="ru-RU" sz="4400" dirty="0" smtClean="0">
                <a:solidFill>
                  <a:srgbClr val="005AA9"/>
                </a:solidFill>
                <a:ea typeface="+mj-ea"/>
                <a:cs typeface="+mj-cs"/>
                <a:sym typeface="Helvetica Light"/>
              </a:rPr>
              <a:t>налоги!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400" dirty="0"/>
          </a:p>
        </p:txBody>
      </p:sp>
      <p:pic>
        <p:nvPicPr>
          <p:cNvPr id="10242" name="Picture 2" descr="C:\Users\8600-90-310\Desktop\картинки для презентации\картинки для презентации\2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96" y="2132856"/>
            <a:ext cx="13420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56656" y="4803229"/>
            <a:ext cx="68461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Благодарю за внимание!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000" y="6042025"/>
            <a:ext cx="671513" cy="631825"/>
          </a:xfrm>
        </p:spPr>
        <p:txBody>
          <a:bodyPr/>
          <a:lstStyle/>
          <a:p>
            <a:pPr>
              <a:defRPr/>
            </a:pPr>
            <a:fld id="{1F7D483C-B650-4B9E-8229-9FE6A7848E85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67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7D483C-B650-4B9E-8229-9FE6A7848E85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655285" y="2852936"/>
            <a:ext cx="2232248" cy="1367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ПРОДАЖА</a:t>
            </a:r>
          </a:p>
          <a:p>
            <a:pPr algn="ctr"/>
            <a:r>
              <a:rPr lang="ru-RU" sz="2000" dirty="0" smtClean="0"/>
              <a:t>менее 3-х лет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917115" y="2215407"/>
            <a:ext cx="4657564" cy="127505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62500" lnSpcReduction="20000"/>
          </a:bodyPr>
          <a:lstStyle/>
          <a:p>
            <a:pPr defTabSz="1043056" fontAlgn="auto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Минимальный предельный срок владения </a:t>
            </a:r>
            <a:r>
              <a:rPr lang="ru-RU" sz="2400" b="1" dirty="0">
                <a:solidFill>
                  <a:srgbClr val="005AA9"/>
                </a:solidFill>
                <a:latin typeface="Arial" pitchFamily="34" charset="0"/>
                <a:ea typeface="+mj-ea"/>
                <a:cs typeface="Arial" pitchFamily="34" charset="0"/>
              </a:rPr>
              <a:t>объектом недвижимого имущества - это срок, в течение которого недвижимость должна находиться в собственности, чтобы доходы от ее продажи не облагались НДФЛ</a:t>
            </a:r>
            <a:r>
              <a:rPr lang="ru-RU" sz="2400" dirty="0"/>
              <a:t>. </a:t>
            </a:r>
            <a:endParaRPr lang="ru-RU" sz="2400" b="1" dirty="0">
              <a:solidFill>
                <a:srgbClr val="005AA9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3" name="Picture 4" descr="http://рцэо.рф/wp-content/uploads/2015/09/salehome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61" y="2132856"/>
            <a:ext cx="2664296" cy="23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850317" y="638609"/>
            <a:ext cx="8616231" cy="82825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/>
          </a:p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84648" y="764704"/>
            <a:ext cx="6336704" cy="57606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Декларирование доходов</a:t>
            </a:r>
          </a:p>
        </p:txBody>
      </p:sp>
      <p:sp>
        <p:nvSpPr>
          <p:cNvPr id="17" name="Объект 1"/>
          <p:cNvSpPr txBox="1">
            <a:spLocks/>
          </p:cNvSpPr>
          <p:nvPr/>
        </p:nvSpPr>
        <p:spPr bwMode="auto">
          <a:xfrm>
            <a:off x="1280592" y="4796664"/>
            <a:ext cx="6552728" cy="1560330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>
            <a:lvl1pPr marL="333837" indent="0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300" b="1" kern="1200">
                <a:solidFill>
                  <a:schemeClr val="dk1"/>
                </a:solidFill>
                <a:latin typeface="+mj-lt"/>
                <a:ea typeface="+mn-ea"/>
                <a:cs typeface="+mn-cs"/>
              </a:defRPr>
            </a:lvl1pPr>
            <a:lvl2pPr marL="330921" indent="2916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dk1"/>
                </a:solidFill>
                <a:latin typeface="+mj-lt"/>
                <a:ea typeface="+mn-ea"/>
                <a:cs typeface="+mn-cs"/>
              </a:defRPr>
            </a:lvl2pPr>
            <a:lvl3pPr marL="577289" indent="-239079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/>
              <a:defRPr sz="2200" kern="1200">
                <a:solidFill>
                  <a:schemeClr val="dk1"/>
                </a:solidFill>
                <a:latin typeface="+mj-lt"/>
                <a:ea typeface="+mn-ea"/>
                <a:cs typeface="+mn-cs"/>
              </a:defRPr>
            </a:lvl3pPr>
            <a:lvl4pPr marL="0" indent="330921" algn="just" defTabSz="957263" rtl="0" eaLnBrk="0" fontAlgn="base" hangingPunct="0">
              <a:lnSpc>
                <a:spcPts val="1653"/>
              </a:lnSpc>
              <a:spcBef>
                <a:spcPts val="367"/>
              </a:spcBef>
              <a:spcAft>
                <a:spcPct val="0"/>
              </a:spcAft>
              <a:buFont typeface="Arial" charset="0"/>
              <a:defRPr sz="1500" kern="1200">
                <a:solidFill>
                  <a:schemeClr val="dk1"/>
                </a:solidFill>
                <a:latin typeface="+mj-lt"/>
                <a:ea typeface="+mn-ea"/>
                <a:cs typeface="+mn-cs"/>
              </a:defRPr>
            </a:lvl4pPr>
            <a:lvl5pPr marL="1317625" indent="511175" algn="l" defTabSz="957263" rtl="0" eaLnBrk="0" fontAlgn="base" hangingPunct="0">
              <a:lnSpc>
                <a:spcPts val="1653"/>
              </a:lnSpc>
              <a:spcBef>
                <a:spcPts val="367"/>
              </a:spcBef>
              <a:spcAft>
                <a:spcPct val="0"/>
              </a:spcAft>
              <a:buFont typeface="Arial" charset="0"/>
              <a:buNone/>
              <a:defRPr sz="1300" kern="1200">
                <a:solidFill>
                  <a:schemeClr val="dk1"/>
                </a:solidFill>
                <a:latin typeface="+mj-lt"/>
                <a:ea typeface="+mn-ea"/>
                <a:cs typeface="+mn-cs"/>
              </a:defRPr>
            </a:lvl5pPr>
            <a:lvl6pPr marL="2634055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12975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591894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070813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Срок сдачи декларации 3-НДФЛ  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02 мая 2023 года</a:t>
            </a:r>
          </a:p>
          <a:p>
            <a:endParaRPr lang="ru-RU" sz="1600" dirty="0"/>
          </a:p>
          <a:p>
            <a:r>
              <a:rPr lang="ru-RU" sz="1600" dirty="0" smtClean="0"/>
              <a:t>Срок уплаты налога 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17 </a:t>
            </a:r>
            <a:r>
              <a:rPr lang="ru-RU" sz="1600" smtClean="0">
                <a:solidFill>
                  <a:srgbClr val="FF0000"/>
                </a:solidFill>
              </a:rPr>
              <a:t>июля </a:t>
            </a:r>
            <a:r>
              <a:rPr lang="ru-RU" sz="1600" smtClean="0">
                <a:solidFill>
                  <a:srgbClr val="FF0000"/>
                </a:solidFill>
              </a:rPr>
              <a:t>2023 </a:t>
            </a:r>
            <a:r>
              <a:rPr lang="ru-RU" sz="1600" dirty="0" smtClean="0">
                <a:solidFill>
                  <a:srgbClr val="FF0000"/>
                </a:solidFill>
              </a:rPr>
              <a:t>года</a:t>
            </a:r>
          </a:p>
          <a:p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104" y="4911034"/>
            <a:ext cx="1677542" cy="133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4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7D483C-B650-4B9E-8229-9FE6A7848E85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2" name="Полилиния 11"/>
          <p:cNvSpPr/>
          <p:nvPr/>
        </p:nvSpPr>
        <p:spPr>
          <a:xfrm>
            <a:off x="4997389" y="1635003"/>
            <a:ext cx="4160015" cy="1098426"/>
          </a:xfrm>
          <a:custGeom>
            <a:avLst/>
            <a:gdLst>
              <a:gd name="connsiteX0" fmla="*/ 0 w 3822136"/>
              <a:gd name="connsiteY0" fmla="*/ 0 h 1911068"/>
              <a:gd name="connsiteX1" fmla="*/ 3822136 w 3822136"/>
              <a:gd name="connsiteY1" fmla="*/ 0 h 1911068"/>
              <a:gd name="connsiteX2" fmla="*/ 3822136 w 3822136"/>
              <a:gd name="connsiteY2" fmla="*/ 1911068 h 1911068"/>
              <a:gd name="connsiteX3" fmla="*/ 0 w 3822136"/>
              <a:gd name="connsiteY3" fmla="*/ 1911068 h 1911068"/>
              <a:gd name="connsiteX4" fmla="*/ 0 w 3822136"/>
              <a:gd name="connsiteY4" fmla="*/ 0 h 191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2136" h="1911068">
                <a:moveTo>
                  <a:pt x="0" y="0"/>
                </a:moveTo>
                <a:lnTo>
                  <a:pt x="3822136" y="0"/>
                </a:lnTo>
                <a:lnTo>
                  <a:pt x="3822136" y="1911068"/>
                </a:lnTo>
                <a:lnTo>
                  <a:pt x="0" y="19110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065" tIns="180000" rIns="12065" bIns="12065" numCol="1" spcCol="1270" anchor="t" anchorCtr="0">
            <a:noAutofit/>
          </a:bodyPr>
          <a:lstStyle/>
          <a:p>
            <a:pPr marL="0" lvl="1" indent="0" algn="ctr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государственной регистрации перехода права на эту недвижимость </a:t>
            </a:r>
          </a:p>
          <a:p>
            <a:pPr marL="0" lvl="1" indent="0" algn="just" defTabSz="844550">
              <a:spcAft>
                <a:spcPts val="0"/>
              </a:spcAft>
            </a:pPr>
            <a:endParaRPr lang="ru-RU" sz="2000" i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859628" y="620688"/>
            <a:ext cx="8616231" cy="82825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/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36576" y="764704"/>
            <a:ext cx="5976664" cy="68423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8624" y="710778"/>
            <a:ext cx="6912768" cy="64807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77500" lnSpcReduction="20000"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cs typeface="Arial" pitchFamily="34" charset="0"/>
              </a:rPr>
              <a:t>Дата возникновения права собственности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520951" y="1990237"/>
            <a:ext cx="477976" cy="0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с двумя усеченными противолежащими углами 2"/>
          <p:cNvSpPr/>
          <p:nvPr/>
        </p:nvSpPr>
        <p:spPr>
          <a:xfrm>
            <a:off x="596167" y="4787139"/>
            <a:ext cx="3960440" cy="1080120"/>
          </a:xfrm>
          <a:prstGeom prst="snip2Diag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продаже жилого помещения, приобретенного по ДДУ</a:t>
            </a:r>
          </a:p>
        </p:txBody>
      </p:sp>
      <p:sp>
        <p:nvSpPr>
          <p:cNvPr id="20" name="Прямоугольник с двумя усеченными противолежащими углами 2"/>
          <p:cNvSpPr/>
          <p:nvPr/>
        </p:nvSpPr>
        <p:spPr>
          <a:xfrm>
            <a:off x="609537" y="1635003"/>
            <a:ext cx="3960440" cy="1080120"/>
          </a:xfrm>
          <a:prstGeom prst="snip2Diag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покупке недвижимости </a:t>
            </a:r>
          </a:p>
        </p:txBody>
      </p:sp>
      <p:sp>
        <p:nvSpPr>
          <p:cNvPr id="21" name="Прямоугольник с двумя усеченными противолежащими углами 2"/>
          <p:cNvSpPr/>
          <p:nvPr/>
        </p:nvSpPr>
        <p:spPr>
          <a:xfrm>
            <a:off x="596167" y="3237090"/>
            <a:ext cx="3960440" cy="1080120"/>
          </a:xfrm>
          <a:prstGeom prst="snip2Diag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Недвижимость получена по наследству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4569977" y="3777150"/>
            <a:ext cx="477976" cy="0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556607" y="5348601"/>
            <a:ext cx="477976" cy="0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олилиния 23"/>
          <p:cNvSpPr/>
          <p:nvPr/>
        </p:nvSpPr>
        <p:spPr>
          <a:xfrm>
            <a:off x="5039544" y="3206706"/>
            <a:ext cx="4160015" cy="1098426"/>
          </a:xfrm>
          <a:custGeom>
            <a:avLst/>
            <a:gdLst>
              <a:gd name="connsiteX0" fmla="*/ 0 w 3822136"/>
              <a:gd name="connsiteY0" fmla="*/ 0 h 1911068"/>
              <a:gd name="connsiteX1" fmla="*/ 3822136 w 3822136"/>
              <a:gd name="connsiteY1" fmla="*/ 0 h 1911068"/>
              <a:gd name="connsiteX2" fmla="*/ 3822136 w 3822136"/>
              <a:gd name="connsiteY2" fmla="*/ 1911068 h 1911068"/>
              <a:gd name="connsiteX3" fmla="*/ 0 w 3822136"/>
              <a:gd name="connsiteY3" fmla="*/ 1911068 h 1911068"/>
              <a:gd name="connsiteX4" fmla="*/ 0 w 3822136"/>
              <a:gd name="connsiteY4" fmla="*/ 0 h 191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2136" h="1911068">
                <a:moveTo>
                  <a:pt x="0" y="0"/>
                </a:moveTo>
                <a:lnTo>
                  <a:pt x="3822136" y="0"/>
                </a:lnTo>
                <a:lnTo>
                  <a:pt x="3822136" y="1911068"/>
                </a:lnTo>
                <a:lnTo>
                  <a:pt x="0" y="19110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065" tIns="180000" rIns="12065" bIns="12065" numCol="1" spcCol="1270" anchor="t" anchorCtr="0">
            <a:noAutofit/>
          </a:bodyPr>
          <a:lstStyle/>
          <a:p>
            <a:pPr marL="0" lvl="1" indent="0" algn="ctr">
              <a:lnSpc>
                <a:spcPct val="90000"/>
              </a:lnSpc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дня открытия наследства, то есть со дня смерти наследодателя</a:t>
            </a:r>
          </a:p>
          <a:p>
            <a:pPr marL="0" lvl="1" indent="0" algn="just" defTabSz="844550">
              <a:spcAft>
                <a:spcPts val="0"/>
              </a:spcAft>
            </a:pPr>
            <a:endParaRPr lang="ru-RU" sz="2000" i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5009196" y="4869160"/>
            <a:ext cx="4160015" cy="1098426"/>
          </a:xfrm>
          <a:custGeom>
            <a:avLst/>
            <a:gdLst>
              <a:gd name="connsiteX0" fmla="*/ 0 w 3822136"/>
              <a:gd name="connsiteY0" fmla="*/ 0 h 1911068"/>
              <a:gd name="connsiteX1" fmla="*/ 3822136 w 3822136"/>
              <a:gd name="connsiteY1" fmla="*/ 0 h 1911068"/>
              <a:gd name="connsiteX2" fmla="*/ 3822136 w 3822136"/>
              <a:gd name="connsiteY2" fmla="*/ 1911068 h 1911068"/>
              <a:gd name="connsiteX3" fmla="*/ 0 w 3822136"/>
              <a:gd name="connsiteY3" fmla="*/ 1911068 h 1911068"/>
              <a:gd name="connsiteX4" fmla="*/ 0 w 3822136"/>
              <a:gd name="connsiteY4" fmla="*/ 0 h 191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2136" h="1911068">
                <a:moveTo>
                  <a:pt x="0" y="0"/>
                </a:moveTo>
                <a:lnTo>
                  <a:pt x="3822136" y="0"/>
                </a:lnTo>
                <a:lnTo>
                  <a:pt x="3822136" y="1911068"/>
                </a:lnTo>
                <a:lnTo>
                  <a:pt x="0" y="19110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065" tIns="180000" rIns="12065" bIns="12065" numCol="1" spcCol="1270" anchor="t" anchorCtr="0">
            <a:noAutofit/>
          </a:bodyPr>
          <a:lstStyle/>
          <a:p>
            <a:pPr marL="0" lvl="1" indent="0" algn="ctr" defTabSz="844550">
              <a:lnSpc>
                <a:spcPct val="900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даты полной оплаты стоимости такого жилого помещения</a:t>
            </a:r>
          </a:p>
          <a:p>
            <a:pPr marL="0" lvl="1" indent="0" algn="just" defTabSz="844550">
              <a:spcAft>
                <a:spcPts val="0"/>
              </a:spcAft>
            </a:pPr>
            <a:endParaRPr lang="ru-RU" sz="2000" i="1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86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Блок-схема: дисплей 24"/>
          <p:cNvSpPr/>
          <p:nvPr/>
        </p:nvSpPr>
        <p:spPr>
          <a:xfrm>
            <a:off x="617891" y="3157719"/>
            <a:ext cx="5472608" cy="936104"/>
          </a:xfrm>
          <a:prstGeom prst="flowChartDisplay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дисплей 25"/>
          <p:cNvSpPr/>
          <p:nvPr/>
        </p:nvSpPr>
        <p:spPr>
          <a:xfrm>
            <a:off x="645121" y="4328086"/>
            <a:ext cx="5472608" cy="936104"/>
          </a:xfrm>
          <a:prstGeom prst="flowChartDisplay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дисплей 26"/>
          <p:cNvSpPr/>
          <p:nvPr/>
        </p:nvSpPr>
        <p:spPr>
          <a:xfrm>
            <a:off x="821507" y="5480248"/>
            <a:ext cx="5472608" cy="936104"/>
          </a:xfrm>
          <a:prstGeom prst="flowChartDisplay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7D483C-B650-4B9E-8229-9FE6A7848E85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920552" y="548681"/>
            <a:ext cx="8496943" cy="936104"/>
          </a:xfrm>
          <a:prstGeom prst="round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5784" tIns="47892" rIns="95784" bIns="47892" numCol="1" rtlCol="0" anchor="ctr" anchorCtr="0" compatLnSpc="1">
            <a:prstTxWarp prst="textNoShape">
              <a:avLst/>
            </a:prstTxWarp>
          </a:bodyPr>
          <a:lstStyle>
            <a:lvl1pPr marL="0" marR="0" indent="0" algn="l" defTabSz="9578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900" dirty="0" smtClean="0"/>
              <a:t>Семьи с детьми (не менее  двух) освобождаются от налогообложения при продаже квартиры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11" name="Блок-схема: дисплей 10"/>
          <p:cNvSpPr/>
          <p:nvPr/>
        </p:nvSpPr>
        <p:spPr>
          <a:xfrm>
            <a:off x="632520" y="1997621"/>
            <a:ext cx="5472608" cy="936104"/>
          </a:xfrm>
          <a:prstGeom prst="flowChartDisplay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129642" y="2131368"/>
            <a:ext cx="4687454" cy="64807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8000" dirty="0"/>
              <a:t>приобрели в собственность другое жилье с большей площадью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7811" y="3287080"/>
            <a:ext cx="2952328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22095" y="3271827"/>
            <a:ext cx="4471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возраст детей до 18 лет (или до 24 лет, если ребенок учится очно);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85521" y="4377849"/>
            <a:ext cx="4744580" cy="83657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</a:rPr>
              <a:t>кадастровая стоимость проданного жилого помещения не превышает 50 млн рублей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22094" y="5480248"/>
            <a:ext cx="4972021" cy="94645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</a:rPr>
              <a:t>Не было </a:t>
            </a:r>
            <a:r>
              <a:rPr lang="ru-RU" sz="1600" dirty="0" smtClean="0"/>
              <a:t>в </a:t>
            </a:r>
            <a:r>
              <a:rPr lang="ru-RU" sz="1600" dirty="0"/>
              <a:t>совокупности более 50% в праве собственности на иное жилое помещение с </a:t>
            </a:r>
            <a:r>
              <a:rPr lang="ru-RU" sz="1600" dirty="0" smtClean="0"/>
              <a:t>площадью больше площади купленного помещения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81192" y="2873693"/>
            <a:ext cx="2088232" cy="23407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670873" y="3159320"/>
            <a:ext cx="2088231" cy="202863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77500" lnSpcReduction="20000"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1900" b="1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Новое жилье должно быть приобретено либо в тот же год, либо  </a:t>
            </a:r>
            <a:r>
              <a:rPr lang="ru-RU" sz="2000" b="1" dirty="0" smtClean="0"/>
              <a:t>до </a:t>
            </a:r>
            <a:r>
              <a:rPr lang="ru-RU" sz="2000" b="1" dirty="0">
                <a:solidFill>
                  <a:srgbClr val="FF0000"/>
                </a:solidFill>
              </a:rPr>
              <a:t>30 апреля </a:t>
            </a:r>
            <a:r>
              <a:rPr lang="ru-RU" sz="2000" b="1" dirty="0"/>
              <a:t>года, следующего за годом продажи жилого помещения</a:t>
            </a:r>
          </a:p>
          <a:p>
            <a:pPr defTabSz="1043056" fontAlgn="auto">
              <a:spcAft>
                <a:spcPts val="0"/>
              </a:spcAft>
            </a:pPr>
            <a:endParaRPr kumimoji="0" lang="ru-RU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28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6282430" y="2239946"/>
            <a:ext cx="2626685" cy="3024336"/>
            <a:chOff x="4808983" y="2954697"/>
            <a:chExt cx="3794118" cy="30243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4808983" y="2993181"/>
              <a:ext cx="3794117" cy="294736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53000" y="2954697"/>
              <a:ext cx="3650101" cy="3024336"/>
            </a:xfrm>
            <a:prstGeom prst="rect">
              <a:avLst/>
            </a:prstGeom>
          </p:spPr>
          <p:txBody>
            <a:bodyPr vert="horz" wrap="square" lIns="104306" tIns="52153" rIns="104306" bIns="52153" rtlCol="0" anchor="ctr">
              <a:normAutofit/>
            </a:bodyPr>
            <a:lstStyle/>
            <a:p>
              <a:pPr marL="0" marR="0" indent="0" algn="l" defTabSz="104305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900" b="1" i="0" u="non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endParaRP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7D483C-B650-4B9E-8229-9FE6A7848E85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3491944" y="2744924"/>
            <a:ext cx="2769590" cy="136815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Меньше 1 000 000 рублей</a:t>
            </a:r>
          </a:p>
        </p:txBody>
      </p:sp>
      <p:pic>
        <p:nvPicPr>
          <p:cNvPr id="13" name="Picture 4" descr="http://рцэо.рф/wp-content/uploads/2015/09/salehome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81" y="2120981"/>
            <a:ext cx="3456384" cy="326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72880" y="3429000"/>
            <a:ext cx="4824536" cy="180020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22"/>
          <p:cNvSpPr txBox="1">
            <a:spLocks/>
          </p:cNvSpPr>
          <p:nvPr/>
        </p:nvSpPr>
        <p:spPr bwMode="auto">
          <a:xfrm>
            <a:off x="889720" y="653672"/>
            <a:ext cx="8525914" cy="849199"/>
          </a:xfrm>
          <a:prstGeom prst="flowChartAlternateProcess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5784" tIns="47892" rIns="95784" bIns="47892" numCol="1" rtlCol="0" anchor="ctr" anchorCtr="0" compatLnSpc="1">
            <a:prstTxWarp prst="textNoShape">
              <a:avLst/>
            </a:prstTxWarp>
          </a:bodyPr>
          <a:lstStyle>
            <a:lvl1pPr marL="0" marR="0" indent="0" algn="l" defTabSz="9578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200" smtClean="0"/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10494" y="715125"/>
            <a:ext cx="8381898" cy="72629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000" b="1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Продажа недорогого имущества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3" descr="C:\Users\1300-03-017\Desktop\208026830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287" y="3140968"/>
            <a:ext cx="232297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91618" y="2390314"/>
            <a:ext cx="2595420" cy="56268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Нет обязанности предоставлять</a:t>
            </a:r>
          </a:p>
        </p:txBody>
      </p:sp>
    </p:spTree>
    <p:extLst>
      <p:ext uri="{BB962C8B-B14F-4D97-AF65-F5344CB8AC3E}">
        <p14:creationId xmlns:p14="http://schemas.microsoft.com/office/powerpoint/2010/main" val="109926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7D483C-B650-4B9E-8229-9FE6A7848E85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032" y="1597318"/>
            <a:ext cx="2351062" cy="151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850317" y="638609"/>
            <a:ext cx="8616231" cy="82825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/>
          </a:p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84648" y="764704"/>
            <a:ext cx="6336704" cy="57606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Декларирование доходов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2360712" y="1728287"/>
            <a:ext cx="2232248" cy="1367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Получена в ДАР</a:t>
            </a:r>
          </a:p>
        </p:txBody>
      </p:sp>
      <p:sp>
        <p:nvSpPr>
          <p:cNvPr id="17" name="Объект 1"/>
          <p:cNvSpPr txBox="1">
            <a:spLocks/>
          </p:cNvSpPr>
          <p:nvPr/>
        </p:nvSpPr>
        <p:spPr bwMode="auto">
          <a:xfrm>
            <a:off x="1574870" y="5444869"/>
            <a:ext cx="6925168" cy="726111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>
            <a:lvl1pPr marL="333837" indent="0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300" b="1" kern="1200">
                <a:solidFill>
                  <a:schemeClr val="dk1"/>
                </a:solidFill>
                <a:latin typeface="+mj-lt"/>
                <a:ea typeface="+mn-ea"/>
                <a:cs typeface="+mn-cs"/>
              </a:defRPr>
            </a:lvl1pPr>
            <a:lvl2pPr marL="330921" indent="2916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dk1"/>
                </a:solidFill>
                <a:latin typeface="+mj-lt"/>
                <a:ea typeface="+mn-ea"/>
                <a:cs typeface="+mn-cs"/>
              </a:defRPr>
            </a:lvl2pPr>
            <a:lvl3pPr marL="577289" indent="-239079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/>
              <a:defRPr sz="2200" kern="1200">
                <a:solidFill>
                  <a:schemeClr val="dk1"/>
                </a:solidFill>
                <a:latin typeface="+mj-lt"/>
                <a:ea typeface="+mn-ea"/>
                <a:cs typeface="+mn-cs"/>
              </a:defRPr>
            </a:lvl3pPr>
            <a:lvl4pPr marL="0" indent="330921" algn="just" defTabSz="957263" rtl="0" eaLnBrk="0" fontAlgn="base" hangingPunct="0">
              <a:lnSpc>
                <a:spcPts val="1653"/>
              </a:lnSpc>
              <a:spcBef>
                <a:spcPts val="367"/>
              </a:spcBef>
              <a:spcAft>
                <a:spcPct val="0"/>
              </a:spcAft>
              <a:buFont typeface="Arial" charset="0"/>
              <a:defRPr sz="1500" kern="1200">
                <a:solidFill>
                  <a:schemeClr val="dk1"/>
                </a:solidFill>
                <a:latin typeface="+mj-lt"/>
                <a:ea typeface="+mn-ea"/>
                <a:cs typeface="+mn-cs"/>
              </a:defRPr>
            </a:lvl4pPr>
            <a:lvl5pPr marL="1317625" indent="511175" algn="l" defTabSz="957263" rtl="0" eaLnBrk="0" fontAlgn="base" hangingPunct="0">
              <a:lnSpc>
                <a:spcPts val="1653"/>
              </a:lnSpc>
              <a:spcBef>
                <a:spcPts val="367"/>
              </a:spcBef>
              <a:spcAft>
                <a:spcPct val="0"/>
              </a:spcAft>
              <a:buFont typeface="Arial" charset="0"/>
              <a:buNone/>
              <a:defRPr sz="1300" kern="1200">
                <a:solidFill>
                  <a:schemeClr val="dk1"/>
                </a:solidFill>
                <a:latin typeface="+mj-lt"/>
                <a:ea typeface="+mn-ea"/>
                <a:cs typeface="+mn-cs"/>
              </a:defRPr>
            </a:lvl5pPr>
            <a:lvl6pPr marL="2634055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12975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591894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070813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Срок сдачи декларации 3-НДФЛ  </a:t>
            </a:r>
            <a:r>
              <a:rPr lang="ru-RU" sz="1600" dirty="0" smtClean="0">
                <a:solidFill>
                  <a:srgbClr val="FF0000"/>
                </a:solidFill>
              </a:rPr>
              <a:t>02 мая 2023 года</a:t>
            </a:r>
          </a:p>
          <a:p>
            <a:r>
              <a:rPr lang="ru-RU" sz="1600" dirty="0"/>
              <a:t>Срок</a:t>
            </a:r>
            <a:r>
              <a:rPr lang="ru-RU" sz="1600" dirty="0" smtClean="0"/>
              <a:t> уплаты налога </a:t>
            </a:r>
            <a:r>
              <a:rPr lang="ru-RU" sz="1600" dirty="0" smtClean="0">
                <a:solidFill>
                  <a:srgbClr val="FF0000"/>
                </a:solidFill>
              </a:rPr>
              <a:t>17 июля 2023 года</a:t>
            </a:r>
          </a:p>
          <a:p>
            <a:endParaRPr lang="ru-RU" dirty="0"/>
          </a:p>
        </p:txBody>
      </p:sp>
      <p:pic>
        <p:nvPicPr>
          <p:cNvPr id="15" name="Picture 9" descr="C:\Users\8600-90-310\Desktop\картинки для презентации\картинки для презентации\Men_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510" y="3188524"/>
            <a:ext cx="2471714" cy="1899245"/>
          </a:xfrm>
          <a:prstGeom prst="rect">
            <a:avLst/>
          </a:prstGeom>
          <a:noFill/>
          <a:ln w="762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851847" y="3170573"/>
            <a:ext cx="2621433" cy="19339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849937" y="3171346"/>
            <a:ext cx="3650101" cy="193318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8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НЕ ЯВЛЯЮТСЯ:</a:t>
            </a:r>
          </a:p>
          <a:p>
            <a:pPr indent="180000" defTabSz="1043056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900" b="1" dirty="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rPr>
              <a:t>супругами</a:t>
            </a:r>
          </a:p>
          <a:p>
            <a:pPr marR="0" indent="180000" algn="l" defTabSz="1043056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900" b="1" dirty="0" smtClean="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rPr>
              <a:t>р</a:t>
            </a:r>
            <a:r>
              <a:rPr kumimoji="0" lang="ru-RU" sz="1900" b="1" i="0" u="non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одителями</a:t>
            </a:r>
            <a:endParaRPr kumimoji="0" lang="ru-RU" sz="1900" b="1" i="0" u="non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Arial" pitchFamily="34" charset="0"/>
            </a:endParaRPr>
          </a:p>
          <a:p>
            <a:pPr marR="0" indent="180000" algn="l" defTabSz="1043056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900" b="1" dirty="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rPr>
              <a:t>д</a:t>
            </a:r>
            <a:r>
              <a:rPr lang="ru-RU" sz="1900" b="1" dirty="0" smtClean="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rPr>
              <a:t>етьми</a:t>
            </a:r>
          </a:p>
          <a:p>
            <a:pPr marR="0" indent="180000" algn="l" defTabSz="1043056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900" b="1" noProof="0" dirty="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rPr>
              <a:t>б</a:t>
            </a:r>
            <a:r>
              <a:rPr kumimoji="0" lang="ru-RU" sz="1900" b="1" i="0" u="non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абушками</a:t>
            </a:r>
            <a:r>
              <a:rPr lang="ru-RU" sz="1900" b="1" dirty="0" smtClean="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rPr>
              <a:t> </a:t>
            </a:r>
            <a:r>
              <a:rPr kumimoji="0" lang="ru-RU" sz="1900" b="1" i="0" u="non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(дедушками)</a:t>
            </a:r>
          </a:p>
          <a:p>
            <a:pPr marR="0" indent="180000" algn="l" defTabSz="1043056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900" b="1" dirty="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rPr>
              <a:t>в</a:t>
            </a:r>
            <a:r>
              <a:rPr lang="ru-RU" sz="1900" b="1" dirty="0" smtClean="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rPr>
              <a:t>нуками</a:t>
            </a:r>
          </a:p>
          <a:p>
            <a:pPr marR="0" indent="180000" algn="l" defTabSz="1043056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900" b="1" dirty="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rPr>
              <a:t>б</a:t>
            </a:r>
            <a:r>
              <a:rPr kumimoji="0" lang="ru-RU" sz="1900" b="1" i="0" u="non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ратьями</a:t>
            </a:r>
            <a:r>
              <a:rPr kumimoji="0" lang="ru-RU" sz="1900" b="1" i="0" u="non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 (сестрами)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144688" y="3170573"/>
            <a:ext cx="2520280" cy="19339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489" y="5485078"/>
            <a:ext cx="813445" cy="64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6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758280" y="548679"/>
            <a:ext cx="8587208" cy="936105"/>
          </a:xfrm>
          <a:prstGeom prst="round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5784" tIns="47892" rIns="95784" bIns="47892" numCol="1" rtlCol="0" anchor="ctr" anchorCtr="0" compatLnSpc="1">
            <a:prstTxWarp prst="textNoShape">
              <a:avLst/>
            </a:prstTxWarp>
          </a:bodyPr>
          <a:lstStyle>
            <a:lvl1pPr marL="0" marR="0" indent="0" algn="l" defTabSz="9578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tabLst/>
              <a:defRPr sz="5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30921" indent="2916"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77289" indent="-239079"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tabLst/>
              <a:defRPr sz="3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0" indent="330921"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17625" indent="511175"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3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indent="-239460" algn="l" defTabSz="957263" rtl="0" eaLnBrk="1" fontAlgn="base" latinLnBrk="0" hangingPunct="1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3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indent="-239460" algn="l" defTabSz="957263" rtl="0" eaLnBrk="1" fontAlgn="base" latinLnBrk="0" hangingPunct="1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3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indent="-239460" algn="l" defTabSz="957263" rtl="0" eaLnBrk="1" fontAlgn="base" latinLnBrk="0" hangingPunct="1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3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indent="-239460" algn="l" defTabSz="957263" rtl="0" eaLnBrk="1" fontAlgn="base" latinLnBrk="0" hangingPunct="1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39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Расчёт </a:t>
            </a:r>
            <a:r>
              <a:rPr lang="ru-RU" sz="2800" dirty="0"/>
              <a:t>сумм НДФЛ по доходам от продажи и дарения имущества</a:t>
            </a:r>
            <a:r>
              <a:rPr lang="ru-RU" sz="2800" b="0" dirty="0"/>
              <a:t>.</a:t>
            </a:r>
            <a:endParaRPr lang="ru-RU" sz="2800" dirty="0"/>
          </a:p>
          <a:p>
            <a:pPr algn="ctr"/>
            <a:endParaRPr lang="ru-RU" sz="2800" dirty="0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000" y="6042025"/>
            <a:ext cx="671513" cy="631825"/>
          </a:xfrm>
        </p:spPr>
        <p:txBody>
          <a:bodyPr/>
          <a:lstStyle/>
          <a:p>
            <a:pPr>
              <a:defRPr/>
            </a:pPr>
            <a:fld id="{1F7D483C-B650-4B9E-8229-9FE6A7848E85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7" name="Объект 1"/>
          <p:cNvSpPr txBox="1">
            <a:spLocks/>
          </p:cNvSpPr>
          <p:nvPr/>
        </p:nvSpPr>
        <p:spPr bwMode="auto">
          <a:xfrm>
            <a:off x="560512" y="4005064"/>
            <a:ext cx="8424936" cy="1440160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>
            <a:lvl1pPr marL="333837" indent="0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300" b="1" kern="1200">
                <a:solidFill>
                  <a:schemeClr val="dk1"/>
                </a:solidFill>
                <a:latin typeface="+mj-lt"/>
                <a:ea typeface="+mn-ea"/>
                <a:cs typeface="+mn-cs"/>
              </a:defRPr>
            </a:lvl1pPr>
            <a:lvl2pPr marL="330921" indent="2916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dk1"/>
                </a:solidFill>
                <a:latin typeface="+mj-lt"/>
                <a:ea typeface="+mn-ea"/>
                <a:cs typeface="+mn-cs"/>
              </a:defRPr>
            </a:lvl2pPr>
            <a:lvl3pPr marL="577289" indent="-239079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/>
              <a:defRPr sz="2200" kern="1200">
                <a:solidFill>
                  <a:schemeClr val="dk1"/>
                </a:solidFill>
                <a:latin typeface="+mj-lt"/>
                <a:ea typeface="+mn-ea"/>
                <a:cs typeface="+mn-cs"/>
              </a:defRPr>
            </a:lvl3pPr>
            <a:lvl4pPr marL="0" indent="330921" algn="just" defTabSz="957263" rtl="0" eaLnBrk="0" fontAlgn="base" hangingPunct="0">
              <a:lnSpc>
                <a:spcPts val="1653"/>
              </a:lnSpc>
              <a:spcBef>
                <a:spcPts val="367"/>
              </a:spcBef>
              <a:spcAft>
                <a:spcPct val="0"/>
              </a:spcAft>
              <a:buFont typeface="Arial" charset="0"/>
              <a:defRPr sz="1500" kern="1200">
                <a:solidFill>
                  <a:schemeClr val="dk1"/>
                </a:solidFill>
                <a:latin typeface="+mj-lt"/>
                <a:ea typeface="+mn-ea"/>
                <a:cs typeface="+mn-cs"/>
              </a:defRPr>
            </a:lvl4pPr>
            <a:lvl5pPr marL="1317625" indent="511175" algn="l" defTabSz="957263" rtl="0" eaLnBrk="0" fontAlgn="base" hangingPunct="0">
              <a:lnSpc>
                <a:spcPts val="1653"/>
              </a:lnSpc>
              <a:spcBef>
                <a:spcPts val="367"/>
              </a:spcBef>
              <a:spcAft>
                <a:spcPct val="0"/>
              </a:spcAft>
              <a:buFont typeface="Arial" charset="0"/>
              <a:buNone/>
              <a:defRPr sz="1300" kern="1200">
                <a:solidFill>
                  <a:schemeClr val="dk1"/>
                </a:solidFill>
                <a:latin typeface="+mj-lt"/>
                <a:ea typeface="+mn-ea"/>
                <a:cs typeface="+mn-cs"/>
              </a:defRPr>
            </a:lvl5pPr>
            <a:lvl6pPr marL="2634055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12975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591894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070813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/>
              <a:t>И</a:t>
            </a:r>
            <a:r>
              <a:rPr lang="ru-RU" sz="2800" dirty="0" smtClean="0"/>
              <a:t>нспекция самостоятельно рассчитает НДФЛ если не сдать декларацию при продаже недвижимости на основе сведений из регистрирующих органов </a:t>
            </a:r>
            <a:endParaRPr lang="ru-RU" sz="2800" dirty="0"/>
          </a:p>
        </p:txBody>
      </p:sp>
      <p:pic>
        <p:nvPicPr>
          <p:cNvPr id="8" name="Picture 7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68" y="1540215"/>
            <a:ext cx="3096344" cy="243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28864" y="3212976"/>
            <a:ext cx="1368152" cy="51972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ФНС</a:t>
            </a:r>
          </a:p>
        </p:txBody>
      </p:sp>
    </p:spTree>
    <p:extLst>
      <p:ext uri="{BB962C8B-B14F-4D97-AF65-F5344CB8AC3E}">
        <p14:creationId xmlns:p14="http://schemas.microsoft.com/office/powerpoint/2010/main" val="249235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3018" y="2807297"/>
            <a:ext cx="1584176" cy="14481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25" y="2780928"/>
            <a:ext cx="1761947" cy="15121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2" name="Прямоугольник 21"/>
          <p:cNvSpPr/>
          <p:nvPr/>
        </p:nvSpPr>
        <p:spPr>
          <a:xfrm>
            <a:off x="550236" y="1916832"/>
            <a:ext cx="1844231" cy="6932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9" tIns="41985" rIns="83969" bIns="41985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70C0"/>
                </a:solidFill>
              </a:rPr>
              <a:t>Регистрирующий орган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8" name="Заголовок 3"/>
          <p:cNvSpPr txBox="1">
            <a:spLocks noGrp="1"/>
          </p:cNvSpPr>
          <p:nvPr>
            <p:ph type="title"/>
          </p:nvPr>
        </p:nvSpPr>
        <p:spPr bwMode="auto">
          <a:xfrm>
            <a:off x="891187" y="501072"/>
            <a:ext cx="7948625" cy="902350"/>
          </a:xfrm>
          <a:prstGeom prst="round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5784" tIns="47892" rIns="95784" bIns="47892" numCol="1" rtlCol="0" anchor="ctr" anchorCtr="0" compatLnSpc="1">
            <a:prstTxWarp prst="textNoShape">
              <a:avLst/>
            </a:prstTxWarp>
          </a:bodyPr>
          <a:lstStyle>
            <a:lvl1pPr marL="0" marR="0" indent="0" algn="l" defTabSz="9578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defTabSz="957263" rtl="0" eaLnBrk="0" fontAlgn="base" hangingPunct="0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defTabSz="957263" rtl="0" fontAlgn="base">
              <a:lnSpc>
                <a:spcPts val="4775"/>
              </a:lnSpc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latin typeface="+mj-lt"/>
              </a:rPr>
              <a:t>Информация от регистрирующих органов</a:t>
            </a:r>
            <a:endParaRPr lang="ru-RU" sz="2800" dirty="0">
              <a:latin typeface="+mj-lt"/>
            </a:endParaRPr>
          </a:p>
        </p:txBody>
      </p:sp>
      <p:sp>
        <p:nvSpPr>
          <p:cNvPr id="29" name="Стрелка вверх 28"/>
          <p:cNvSpPr/>
          <p:nvPr/>
        </p:nvSpPr>
        <p:spPr>
          <a:xfrm rot="5400000">
            <a:off x="2763722" y="2931911"/>
            <a:ext cx="238029" cy="972173"/>
          </a:xfrm>
          <a:prstGeom prst="upArrow">
            <a:avLst>
              <a:gd name="adj1" fmla="val 50000"/>
              <a:gd name="adj2" fmla="val 1116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368823" y="1930087"/>
            <a:ext cx="1556199" cy="6932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9" tIns="41985" rIns="83969" bIns="41985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70C0"/>
                </a:solidFill>
              </a:rPr>
              <a:t>Налоговая инспекция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344903" y="1844823"/>
            <a:ext cx="3960440" cy="338437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262626"/>
                </a:solidFill>
                <a:latin typeface="Arial" panose="020B0604020202020204" pitchFamily="34" charset="0"/>
              </a:rPr>
              <a:t>✅ </a:t>
            </a:r>
            <a:r>
              <a:rPr lang="ru-RU" sz="1400" dirty="0"/>
              <a:t>о продавце (о вас) и покупателе либо о дарителе и одаряемом (о вас). </a:t>
            </a:r>
            <a:r>
              <a:rPr lang="ru-RU" sz="1400" dirty="0" smtClean="0"/>
              <a:t>(ф</a:t>
            </a:r>
            <a:r>
              <a:rPr lang="ru-RU" sz="1400" dirty="0"/>
              <a:t>. и. о., ИНН </a:t>
            </a:r>
            <a:r>
              <a:rPr lang="ru-RU" sz="1400" dirty="0" smtClean="0"/>
              <a:t>СНИЛС, </a:t>
            </a:r>
            <a:r>
              <a:rPr lang="ru-RU" sz="1400" dirty="0"/>
              <a:t>место регистрации, паспортные данные, дата регистрации </a:t>
            </a:r>
            <a:r>
              <a:rPr lang="ru-RU" sz="1400" dirty="0" smtClean="0"/>
              <a:t>права);</a:t>
            </a:r>
            <a:endParaRPr lang="ru-RU" sz="1400" b="1" dirty="0" smtClean="0">
              <a:solidFill>
                <a:srgbClr val="262626"/>
              </a:solidFill>
              <a:latin typeface="Arial" panose="020B0604020202020204" pitchFamily="34" charset="0"/>
            </a:endParaRPr>
          </a:p>
          <a:p>
            <a:endParaRPr lang="ru-RU" sz="1400" b="1" dirty="0" smtClean="0">
              <a:solidFill>
                <a:srgbClr val="262626"/>
              </a:solidFill>
              <a:latin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✅ </a:t>
            </a:r>
            <a:r>
              <a:rPr lang="ru-RU" sz="1400" dirty="0"/>
              <a:t>об объекте недвижимости (квартире, доме, земле), в частности его адрес, кадастровый (условный) номер, доля в праве собственности (например, 100%, 50%), дата прекращения или возникновения права собственности и т.д</a:t>
            </a:r>
            <a:r>
              <a:rPr lang="ru-RU" sz="1400" dirty="0" smtClean="0"/>
              <a:t>.;</a:t>
            </a:r>
            <a:endParaRPr lang="ru-RU" sz="1400" b="1" dirty="0" smtClean="0">
              <a:solidFill>
                <a:srgbClr val="262626"/>
              </a:solidFill>
              <a:latin typeface="Arial" panose="020B0604020202020204" pitchFamily="34" charset="0"/>
            </a:endParaRPr>
          </a:p>
          <a:p>
            <a:endParaRPr lang="ru-RU" sz="1400" b="1" dirty="0" smtClean="0">
              <a:solidFill>
                <a:srgbClr val="262626"/>
              </a:solidFill>
              <a:latin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✅</a:t>
            </a: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rgbClr val="262626"/>
                </a:solidFill>
                <a:latin typeface="Arial" panose="020B0604020202020204" pitchFamily="34" charset="0"/>
              </a:rPr>
              <a:t> </a:t>
            </a:r>
            <a:r>
              <a:rPr lang="ru-RU" sz="1400" dirty="0"/>
              <a:t>о цене </a:t>
            </a:r>
            <a:r>
              <a:rPr lang="ru-RU" sz="1400" dirty="0" smtClean="0"/>
              <a:t>сделки </a:t>
            </a:r>
            <a:endParaRPr lang="ru-RU" sz="1400" b="1" dirty="0">
              <a:solidFill>
                <a:srgbClr val="262626"/>
              </a:solidFill>
              <a:latin typeface="Arial" panose="020B0604020202020204" pitchFamily="34" charset="0"/>
            </a:endParaRPr>
          </a:p>
        </p:txBody>
      </p:sp>
      <p:sp>
        <p:nvSpPr>
          <p:cNvPr id="33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000" y="6042025"/>
            <a:ext cx="671513" cy="631825"/>
          </a:xfrm>
        </p:spPr>
        <p:txBody>
          <a:bodyPr/>
          <a:lstStyle/>
          <a:p>
            <a:pPr>
              <a:defRPr/>
            </a:pPr>
            <a:fld id="{1F7D483C-B650-4B9E-8229-9FE6A7848E85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3271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21173</TotalTime>
  <Words>918</Words>
  <Application>Microsoft Office PowerPoint</Application>
  <PresentationFormat>Лист A4 (210x297 мм)</PresentationFormat>
  <Paragraphs>164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Тема1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от регистрирующих органов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Оформление результатов «бездекларационной» проверки</vt:lpstr>
      <vt:lpstr>Презентация PowerPoint</vt:lpstr>
      <vt:lpstr>Оформление результатов «бездекларационной» проверки</vt:lpstr>
      <vt:lpstr> </vt:lpstr>
      <vt:lpstr>Презентация PowerPoint</vt:lpstr>
      <vt:lpstr> Не забывайте декларировать свои доходы и вовремя платить налоги!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Факторный анализ причин снижения доначислений по выездным налоговым проверкам</dc:title>
  <dc:creator>Калугин Андрей Александрович</dc:creator>
  <cp:lastModifiedBy>ORNP</cp:lastModifiedBy>
  <cp:revision>513</cp:revision>
  <cp:lastPrinted>2022-02-28T14:49:57Z</cp:lastPrinted>
  <dcterms:modified xsi:type="dcterms:W3CDTF">2023-07-18T13:52:56Z</dcterms:modified>
</cp:coreProperties>
</file>