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758" r:id="rId3"/>
  </p:sldMasterIdLst>
  <p:notesMasterIdLst>
    <p:notesMasterId r:id="rId13"/>
  </p:notesMasterIdLst>
  <p:handoutMasterIdLst>
    <p:handoutMasterId r:id="rId14"/>
  </p:handoutMasterIdLst>
  <p:sldIdLst>
    <p:sldId id="372" r:id="rId4"/>
    <p:sldId id="542" r:id="rId5"/>
    <p:sldId id="544" r:id="rId6"/>
    <p:sldId id="545" r:id="rId7"/>
    <p:sldId id="533" r:id="rId8"/>
    <p:sldId id="557" r:id="rId9"/>
    <p:sldId id="555" r:id="rId10"/>
    <p:sldId id="539" r:id="rId11"/>
    <p:sldId id="541" r:id="rId12"/>
  </p:sldIdLst>
  <p:sldSz cx="12190413" cy="6859588"/>
  <p:notesSz cx="6805613" cy="9944100"/>
  <p:defaultTextStyle>
    <a:defPPr>
      <a:defRPr lang="ru-RU"/>
    </a:defPPr>
    <a:lvl1pPr marL="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403"/>
    <a:srgbClr val="F68D36"/>
    <a:srgbClr val="1E1979"/>
    <a:srgbClr val="D0D8E8"/>
    <a:srgbClr val="421585"/>
    <a:srgbClr val="95B3D7"/>
    <a:srgbClr val="F5801F"/>
    <a:srgbClr val="F6903C"/>
    <a:srgbClr val="0070C0"/>
    <a:srgbClr val="2B9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96982" autoAdjust="0"/>
  </p:normalViewPr>
  <p:slideViewPr>
    <p:cSldViewPr>
      <p:cViewPr>
        <p:scale>
          <a:sx n="70" d="100"/>
          <a:sy n="70" d="100"/>
        </p:scale>
        <p:origin x="-84" y="-480"/>
      </p:cViewPr>
      <p:guideLst>
        <p:guide orient="horz" pos="2160"/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8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1690F-F914-41DB-8828-D2E6AC7543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95A5FA8-AD8F-4D00-92E8-D0A826A8640E}">
      <dgm:prSet phldrT="[Текст]" custT="1"/>
      <dgm:spPr>
        <a:solidFill>
          <a:schemeClr val="bg2">
            <a:alpha val="15000"/>
          </a:schemeClr>
        </a:solidFill>
      </dgm:spPr>
      <dgm:t>
        <a:bodyPr/>
        <a:lstStyle/>
        <a:p>
          <a:pPr algn="l"/>
          <a:endParaRPr lang="ru-RU" sz="1600" b="0" dirty="0" smtClean="0">
            <a:latin typeface="Arial Narrow" panose="020B0606020202030204" pitchFamily="34" charset="0"/>
            <a:cs typeface="Calibri" panose="020F0502020204030204" pitchFamily="34" charset="0"/>
          </a:endParaRPr>
        </a:p>
        <a:p>
          <a:pPr algn="l"/>
          <a:endParaRPr lang="ru-RU" sz="1600" b="0" dirty="0" smtClean="0">
            <a:latin typeface="Arial Narrow" panose="020B0606020202030204" pitchFamily="34" charset="0"/>
            <a:cs typeface="Calibri" panose="020F0502020204030204" pitchFamily="34" charset="0"/>
          </a:endParaRPr>
        </a:p>
        <a:p>
          <a:pPr algn="l"/>
          <a:r>
            <a:rPr lang="ru-RU" sz="1600" b="0" dirty="0" smtClean="0">
              <a:latin typeface="Arial Narrow" panose="020B0606020202030204" pitchFamily="34" charset="0"/>
              <a:cs typeface="Calibri" panose="020F0502020204030204" pitchFamily="34" charset="0"/>
            </a:rPr>
            <a:t>СВЕДЕНИЯ О НАЛИЧИИ (ОТСУТСТВИИ) ЗАДОЛЖЕННОСТИ В РАЗМЕРЕ ОТРИЦАТЕЛЬНОГО САЛЬДО ЕНС (</a:t>
          </a:r>
          <a:r>
            <a:rPr lang="ru-RU" sz="1600" dirty="0" smtClean="0">
              <a:latin typeface="Arial Narrow" panose="020B0606020202030204" pitchFamily="34" charset="0"/>
            </a:rPr>
            <a:t>КНД 1120518) – </a:t>
          </a:r>
        </a:p>
        <a:p>
          <a:pPr algn="l"/>
          <a:r>
            <a:rPr lang="ru-RU" sz="1600" dirty="0" smtClean="0">
              <a:latin typeface="Arial Narrow" panose="020B0606020202030204" pitchFamily="34" charset="0"/>
            </a:rPr>
            <a:t>(5 РАБОЧИХ ДНЕЙ) </a:t>
          </a:r>
        </a:p>
        <a:p>
          <a:pPr algn="l"/>
          <a:r>
            <a:rPr lang="ru-RU" sz="1600" dirty="0" smtClean="0">
              <a:solidFill>
                <a:srgbClr val="0070C0"/>
              </a:solidFill>
              <a:latin typeface="Arial Narrow" panose="020B0606020202030204" pitchFamily="34" charset="0"/>
            </a:rPr>
            <a:t>ТКС и БН с 19.09.2023 </a:t>
          </a:r>
        </a:p>
        <a:p>
          <a:pPr algn="l"/>
          <a:endParaRPr lang="ru-RU" sz="1600" b="0" dirty="0" smtClean="0">
            <a:latin typeface="Arial Narrow" panose="020B0606020202030204" pitchFamily="34" charset="0"/>
            <a:cs typeface="Calibri" panose="020F0502020204030204" pitchFamily="34" charset="0"/>
          </a:endParaRPr>
        </a:p>
        <a:p>
          <a:pPr algn="l">
            <a:buFont typeface="Symbol" panose="05050102010706020507" pitchFamily="18" charset="2"/>
            <a:buNone/>
          </a:pPr>
          <a:r>
            <a:rPr lang="ru-RU" sz="1600" b="0" dirty="0" smtClean="0">
              <a:latin typeface="Arial Narrow" panose="020B0606020202030204" pitchFamily="34" charset="0"/>
              <a:cs typeface="Calibri" panose="020F0502020204030204" pitchFamily="34" charset="0"/>
            </a:rPr>
            <a:t> </a:t>
          </a:r>
          <a:endParaRPr lang="ru-RU" sz="1600" b="0" dirty="0">
            <a:latin typeface="Arial Narrow" panose="020B0606020202030204" pitchFamily="34" charset="0"/>
            <a:cs typeface="Calibri" panose="020F0502020204030204" pitchFamily="34" charset="0"/>
          </a:endParaRPr>
        </a:p>
      </dgm:t>
    </dgm:pt>
    <dgm:pt modelId="{D61FF9AD-3B6C-4261-A58C-007FBD62AD75}" type="parTrans" cxnId="{9D87393E-6FF5-4952-81FC-DFABB8D91F6B}">
      <dgm:prSet/>
      <dgm:spPr/>
      <dgm:t>
        <a:bodyPr/>
        <a:lstStyle/>
        <a:p>
          <a:endParaRPr lang="ru-RU" sz="2400"/>
        </a:p>
      </dgm:t>
    </dgm:pt>
    <dgm:pt modelId="{E80D8187-3049-4993-B75E-E7581C1D91B0}" type="sibTrans" cxnId="{9D87393E-6FF5-4952-81FC-DFABB8D91F6B}">
      <dgm:prSet/>
      <dgm:spPr/>
      <dgm:t>
        <a:bodyPr/>
        <a:lstStyle/>
        <a:p>
          <a:endParaRPr lang="ru-RU" sz="2400"/>
        </a:p>
      </dgm:t>
    </dgm:pt>
    <dgm:pt modelId="{EEC0CE99-FF8C-420B-9B8A-24C76544177E}">
      <dgm:prSet phldrT="[Текст]" custT="1"/>
      <dgm:spPr>
        <a:solidFill>
          <a:schemeClr val="bg2">
            <a:alpha val="1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ПРИНАДЛЕЖНОСТИ СУММ ДЕНЕЖНЫХ СРЕДСТВ ЕНС, ПЕРЕЧИСЛЕННЫХ В КАЧЕСТВЕ ЕНП (5 РАБОЧИХ ДНЕЙ)  - КНД 1120502</a:t>
          </a:r>
        </a:p>
        <a:p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- КНД </a:t>
          </a:r>
          <a:r>
            <a:rPr lang="ru-RU" sz="1600" b="0" dirty="0" smtClean="0">
              <a:latin typeface="Arial Narrow" panose="020B0606020202030204" pitchFamily="34" charset="0"/>
              <a:cs typeface="Calibri" panose="020F0502020204030204" pitchFamily="34" charset="0"/>
            </a:rPr>
            <a:t>1120525 </a:t>
          </a:r>
          <a:r>
            <a:rPr lang="ru-RU" sz="1600" b="0" dirty="0" smtClean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АГРЕГИРОВАННАЯ с 19.09.2023  </a:t>
          </a:r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600" b="0" dirty="0">
            <a:solidFill>
              <a:srgbClr val="F68D36"/>
            </a:solidFill>
            <a:latin typeface="Arial Narrow" panose="020B0606020202030204" pitchFamily="34" charset="0"/>
            <a:cs typeface="Calibri" panose="020F0502020204030204" pitchFamily="34" charset="0"/>
          </a:endParaRPr>
        </a:p>
      </dgm:t>
    </dgm:pt>
    <dgm:pt modelId="{12F766D5-4C53-492E-A713-39440C42C030}" type="parTrans" cxnId="{B45B773D-CA3F-470F-AA0F-C9FA36C53FFD}">
      <dgm:prSet/>
      <dgm:spPr/>
      <dgm:t>
        <a:bodyPr/>
        <a:lstStyle/>
        <a:p>
          <a:endParaRPr lang="ru-RU" sz="2400"/>
        </a:p>
      </dgm:t>
    </dgm:pt>
    <dgm:pt modelId="{1944AF95-8295-43E1-A978-5868D4E36BE0}" type="sibTrans" cxnId="{B45B773D-CA3F-470F-AA0F-C9FA36C53FFD}">
      <dgm:prSet/>
      <dgm:spPr/>
      <dgm:t>
        <a:bodyPr/>
        <a:lstStyle/>
        <a:p>
          <a:endParaRPr lang="ru-RU" sz="2400"/>
        </a:p>
      </dgm:t>
    </dgm:pt>
    <dgm:pt modelId="{0297FBEC-ABB4-44B7-85BB-526B84A46BE1}">
      <dgm:prSet custT="1"/>
      <dgm:spPr>
        <a:solidFill>
          <a:schemeClr val="bg2">
            <a:alpha val="15000"/>
          </a:schemeClr>
        </a:solidFill>
      </dgm:spPr>
      <dgm:t>
        <a:bodyPr/>
        <a:lstStyle/>
        <a:p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НАЛИЧИИ ПО СОСТОЯНИЮ НА ДАТУ ФОРМИРОВАНИЯ +/- ИЛИ «0» САЛЬДО </a:t>
          </a:r>
        </a:p>
        <a:p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(5 РАБОЧИХ ДНЕЙ)</a:t>
          </a:r>
          <a:endParaRPr lang="ru-RU" sz="1600" b="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1E3944E-718F-431B-8723-8EE729ED31BD}" type="parTrans" cxnId="{1887F6CB-CC1A-499B-BFBD-FB364CF57C14}">
      <dgm:prSet/>
      <dgm:spPr/>
      <dgm:t>
        <a:bodyPr/>
        <a:lstStyle/>
        <a:p>
          <a:endParaRPr lang="ru-RU" sz="2400"/>
        </a:p>
      </dgm:t>
    </dgm:pt>
    <dgm:pt modelId="{26B92418-187B-4A2C-A8BA-3B58513E02AA}" type="sibTrans" cxnId="{1887F6CB-CC1A-499B-BFBD-FB364CF57C14}">
      <dgm:prSet/>
      <dgm:spPr/>
      <dgm:t>
        <a:bodyPr/>
        <a:lstStyle/>
        <a:p>
          <a:endParaRPr lang="ru-RU" sz="2400"/>
        </a:p>
      </dgm:t>
    </dgm:pt>
    <dgm:pt modelId="{C8AFA537-5A56-420D-B4DC-080BF97D4363}">
      <dgm:prSet phldrT="[Текст]" custT="1"/>
      <dgm:spPr>
        <a:solidFill>
          <a:schemeClr val="bg2">
            <a:alpha val="1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ОБ ИСПОЛНЕНИИ ОБЯЗАННОСТИ ПО УПЛАТЕ НАЛОГОВ </a:t>
          </a:r>
        </a:p>
        <a:p>
          <a:pPr>
            <a:buFont typeface="Symbol" panose="05050102010706020507" pitchFamily="18" charset="2"/>
            <a:buNone/>
          </a:pPr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(10 РАБОЧИХ ДНЕЙ)</a:t>
          </a:r>
          <a:endParaRPr lang="ru-RU" sz="1600" b="0" dirty="0">
            <a:latin typeface="Arial Narrow" panose="020B0606020202030204" pitchFamily="34" charset="0"/>
            <a:cs typeface="Calibri" panose="020F0502020204030204" pitchFamily="34" charset="0"/>
          </a:endParaRPr>
        </a:p>
      </dgm:t>
    </dgm:pt>
    <dgm:pt modelId="{A9B02BAB-4CF9-440F-8E36-30D55FAEF3C6}" type="sibTrans" cxnId="{869B53FE-45D6-4EF5-A6FE-B797645122AE}">
      <dgm:prSet/>
      <dgm:spPr/>
      <dgm:t>
        <a:bodyPr/>
        <a:lstStyle/>
        <a:p>
          <a:endParaRPr lang="ru-RU" sz="2400"/>
        </a:p>
      </dgm:t>
    </dgm:pt>
    <dgm:pt modelId="{475D0F42-C5CF-45A1-9E8B-D719A15C4C30}" type="parTrans" cxnId="{869B53FE-45D6-4EF5-A6FE-B797645122AE}">
      <dgm:prSet/>
      <dgm:spPr/>
      <dgm:t>
        <a:bodyPr/>
        <a:lstStyle/>
        <a:p>
          <a:endParaRPr lang="ru-RU" sz="2400"/>
        </a:p>
      </dgm:t>
    </dgm:pt>
    <dgm:pt modelId="{6037882F-D337-4598-AEEA-9BE8FD9FFBC1}">
      <dgm:prSet custT="1"/>
      <dgm:spPr>
        <a:solidFill>
          <a:schemeClr val="bg2">
            <a:alpha val="15000"/>
          </a:schemeClr>
        </a:solidFill>
      </dgm:spPr>
      <dgm:t>
        <a:bodyPr/>
        <a:lstStyle/>
        <a:p>
          <a:r>
            <a:rPr lang="ru-RU" sz="12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1.</a:t>
          </a:r>
        </a:p>
        <a:p>
          <a:endParaRPr lang="ru-RU" sz="1600" b="0" dirty="0" smtClean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АКТ ПРИНАДЛЕЖНОСТИ СУММ ДЕНЕЖНЫХ СРЕДСТВ ЕНС – </a:t>
          </a:r>
        </a:p>
        <a:p>
          <a:r>
            <a:rPr lang="ru-RU" sz="1600" b="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(5 РАБОЧИХ ДНЕЙ) </a:t>
          </a:r>
        </a:p>
        <a:p>
          <a:r>
            <a:rPr lang="ru-RU" sz="1600" b="0" dirty="0" smtClean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АКТ СВЕРКИ РАСЧЕТОВ ПО НАЛОГАМ ДО 01.01.2023  </a:t>
          </a:r>
        </a:p>
        <a:p>
          <a:endParaRPr lang="ru-RU" sz="1200" b="0" dirty="0" smtClean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endParaRPr lang="ru-RU" sz="1200" b="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34DE474-512E-4C2F-8EBE-5585DC51733F}" type="parTrans" cxnId="{A12482B4-F132-4AA3-AA99-6338C72F16BA}">
      <dgm:prSet/>
      <dgm:spPr/>
      <dgm:t>
        <a:bodyPr/>
        <a:lstStyle/>
        <a:p>
          <a:endParaRPr lang="ru-RU"/>
        </a:p>
      </dgm:t>
    </dgm:pt>
    <dgm:pt modelId="{5CA35B49-5D5F-4A26-8282-07FD6E544F1B}" type="sibTrans" cxnId="{A12482B4-F132-4AA3-AA99-6338C72F16BA}">
      <dgm:prSet/>
      <dgm:spPr/>
      <dgm:t>
        <a:bodyPr/>
        <a:lstStyle/>
        <a:p>
          <a:endParaRPr lang="ru-RU"/>
        </a:p>
      </dgm:t>
    </dgm:pt>
    <dgm:pt modelId="{AFB3770A-E358-4020-884C-01DECBDDFBB3}" type="pres">
      <dgm:prSet presAssocID="{0611690F-F914-41DB-8828-D2E6AC754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1D86919-5D7D-4F59-80B0-B43BA97A52CC}" type="pres">
      <dgm:prSet presAssocID="{0611690F-F914-41DB-8828-D2E6AC7543F6}" presName="Name1" presStyleCnt="0"/>
      <dgm:spPr/>
    </dgm:pt>
    <dgm:pt modelId="{6227010C-3A9A-408A-B963-04660CF2D182}" type="pres">
      <dgm:prSet presAssocID="{0611690F-F914-41DB-8828-D2E6AC7543F6}" presName="cycle" presStyleCnt="0"/>
      <dgm:spPr/>
    </dgm:pt>
    <dgm:pt modelId="{13B0BDF2-C47E-4C43-BF34-366E85269848}" type="pres">
      <dgm:prSet presAssocID="{0611690F-F914-41DB-8828-D2E6AC7543F6}" presName="srcNode" presStyleLbl="node1" presStyleIdx="0" presStyleCnt="5"/>
      <dgm:spPr/>
    </dgm:pt>
    <dgm:pt modelId="{24827409-67BB-4498-95F7-F9905A5E6781}" type="pres">
      <dgm:prSet presAssocID="{0611690F-F914-41DB-8828-D2E6AC7543F6}" presName="conn" presStyleLbl="parChTrans1D2" presStyleIdx="0" presStyleCnt="1" custScaleX="105163" custScaleY="122305" custLinFactNeighborX="-721" custLinFactNeighborY="827"/>
      <dgm:spPr/>
      <dgm:t>
        <a:bodyPr/>
        <a:lstStyle/>
        <a:p>
          <a:endParaRPr lang="ru-RU"/>
        </a:p>
      </dgm:t>
    </dgm:pt>
    <dgm:pt modelId="{7E75387A-D47D-4838-9ED1-AC42764772D5}" type="pres">
      <dgm:prSet presAssocID="{0611690F-F914-41DB-8828-D2E6AC7543F6}" presName="extraNode" presStyleLbl="node1" presStyleIdx="0" presStyleCnt="5"/>
      <dgm:spPr/>
    </dgm:pt>
    <dgm:pt modelId="{E299F5D3-ADB3-4275-94AE-878CF6CA92FA}" type="pres">
      <dgm:prSet presAssocID="{0611690F-F914-41DB-8828-D2E6AC7543F6}" presName="dstNode" presStyleLbl="node1" presStyleIdx="0" presStyleCnt="5"/>
      <dgm:spPr/>
    </dgm:pt>
    <dgm:pt modelId="{B0206BBC-E2F0-4D7C-862E-523C51A0E17B}" type="pres">
      <dgm:prSet presAssocID="{C8AFA537-5A56-420D-B4DC-080BF97D4363}" presName="text_1" presStyleLbl="node1" presStyleIdx="0" presStyleCnt="5" custScaleY="135113" custLinFactNeighborX="140" custLinFactNeighborY="-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C7C3B-EC2B-46E5-9637-BDF58192647E}" type="pres">
      <dgm:prSet presAssocID="{C8AFA537-5A56-420D-B4DC-080BF97D4363}" presName="accent_1" presStyleCnt="0"/>
      <dgm:spPr/>
    </dgm:pt>
    <dgm:pt modelId="{186632D7-976D-4CF3-BB95-07A17971E8DD}" type="pres">
      <dgm:prSet presAssocID="{C8AFA537-5A56-420D-B4DC-080BF97D4363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F0B2EF44-5F27-4FBB-B905-382986EC37EA}" type="pres">
      <dgm:prSet presAssocID="{F95A5FA8-AD8F-4D00-92E8-D0A826A8640E}" presName="text_2" presStyleLbl="node1" presStyleIdx="1" presStyleCnt="5" custScaleY="16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2E87E-1E0B-4BF4-9688-9AB27920347D}" type="pres">
      <dgm:prSet presAssocID="{F95A5FA8-AD8F-4D00-92E8-D0A826A8640E}" presName="accent_2" presStyleCnt="0"/>
      <dgm:spPr/>
    </dgm:pt>
    <dgm:pt modelId="{5C57E3E7-050B-4AB8-928C-A22BF6ADCFFD}" type="pres">
      <dgm:prSet presAssocID="{F95A5FA8-AD8F-4D00-92E8-D0A826A8640E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49A507EB-923D-4AD6-8B3C-AE5200657BA8}" type="pres">
      <dgm:prSet presAssocID="{EEC0CE99-FF8C-420B-9B8A-24C76544177E}" presName="text_3" presStyleLbl="node1" presStyleIdx="2" presStyleCnt="5" custScaleY="170147" custLinFactNeighborX="536" custLinFactNeighborY="18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D9C98-8D24-40C7-83A3-B7F7FF4D503A}" type="pres">
      <dgm:prSet presAssocID="{EEC0CE99-FF8C-420B-9B8A-24C76544177E}" presName="accent_3" presStyleCnt="0"/>
      <dgm:spPr/>
    </dgm:pt>
    <dgm:pt modelId="{521EEF24-124D-4757-B517-677A32090FD5}" type="pres">
      <dgm:prSet presAssocID="{EEC0CE99-FF8C-420B-9B8A-24C76544177E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15A53A9A-8D0D-4BCC-809B-C5D64778B0CD}" type="pres">
      <dgm:prSet presAssocID="{0297FBEC-ABB4-44B7-85BB-526B84A46BE1}" presName="text_4" presStyleLbl="node1" presStyleIdx="3" presStyleCnt="5" custScaleY="129874" custLinFactNeighborX="-91" custLinFactNeighborY="23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B0860-3204-4B20-AFD2-4CD67C9F6734}" type="pres">
      <dgm:prSet presAssocID="{0297FBEC-ABB4-44B7-85BB-526B84A46BE1}" presName="accent_4" presStyleCnt="0"/>
      <dgm:spPr/>
    </dgm:pt>
    <dgm:pt modelId="{27923BDC-D79D-44E9-ADED-43F50D3E131F}" type="pres">
      <dgm:prSet presAssocID="{0297FBEC-ABB4-44B7-85BB-526B84A46BE1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C46EF1CD-B138-40D1-A1F1-75AB0737ADAB}" type="pres">
      <dgm:prSet presAssocID="{6037882F-D337-4598-AEEA-9BE8FD9FFBC1}" presName="text_5" presStyleLbl="node1" presStyleIdx="4" presStyleCnt="5" custScaleY="129874" custLinFactNeighborX="-91" custLinFactNeighborY="23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FAC2A-312A-4E81-B5C2-872C9B79F0E9}" type="pres">
      <dgm:prSet presAssocID="{6037882F-D337-4598-AEEA-9BE8FD9FFBC1}" presName="accent_5" presStyleCnt="0"/>
      <dgm:spPr/>
    </dgm:pt>
    <dgm:pt modelId="{4803CC1B-07D3-4926-BD61-6B3240448128}" type="pres">
      <dgm:prSet presAssocID="{6037882F-D337-4598-AEEA-9BE8FD9FFBC1}" presName="accentRepeatNode" presStyleLbl="solidFgAcc1" presStyleIdx="4" presStyleCnt="5"/>
      <dgm:spPr/>
    </dgm:pt>
  </dgm:ptLst>
  <dgm:cxnLst>
    <dgm:cxn modelId="{02090FE5-B331-4FE7-892D-F039638FABE1}" type="presOf" srcId="{6037882F-D337-4598-AEEA-9BE8FD9FFBC1}" destId="{C46EF1CD-B138-40D1-A1F1-75AB0737ADAB}" srcOrd="0" destOrd="0" presId="urn:microsoft.com/office/officeart/2008/layout/VerticalCurvedList"/>
    <dgm:cxn modelId="{8F6366A4-B620-4DE2-9916-57E2C613BD10}" type="presOf" srcId="{0297FBEC-ABB4-44B7-85BB-526B84A46BE1}" destId="{15A53A9A-8D0D-4BCC-809B-C5D64778B0CD}" srcOrd="0" destOrd="0" presId="urn:microsoft.com/office/officeart/2008/layout/VerticalCurvedList"/>
    <dgm:cxn modelId="{B45B773D-CA3F-470F-AA0F-C9FA36C53FFD}" srcId="{0611690F-F914-41DB-8828-D2E6AC7543F6}" destId="{EEC0CE99-FF8C-420B-9B8A-24C76544177E}" srcOrd="2" destOrd="0" parTransId="{12F766D5-4C53-492E-A713-39440C42C030}" sibTransId="{1944AF95-8295-43E1-A978-5868D4E36BE0}"/>
    <dgm:cxn modelId="{1BF68825-BD15-4B7B-A448-618F828B2EB4}" type="presOf" srcId="{A9B02BAB-4CF9-440F-8E36-30D55FAEF3C6}" destId="{24827409-67BB-4498-95F7-F9905A5E6781}" srcOrd="0" destOrd="0" presId="urn:microsoft.com/office/officeart/2008/layout/VerticalCurvedList"/>
    <dgm:cxn modelId="{1887F6CB-CC1A-499B-BFBD-FB364CF57C14}" srcId="{0611690F-F914-41DB-8828-D2E6AC7543F6}" destId="{0297FBEC-ABB4-44B7-85BB-526B84A46BE1}" srcOrd="3" destOrd="0" parTransId="{01E3944E-718F-431B-8723-8EE729ED31BD}" sibTransId="{26B92418-187B-4A2C-A8BA-3B58513E02AA}"/>
    <dgm:cxn modelId="{9D87393E-6FF5-4952-81FC-DFABB8D91F6B}" srcId="{0611690F-F914-41DB-8828-D2E6AC7543F6}" destId="{F95A5FA8-AD8F-4D00-92E8-D0A826A8640E}" srcOrd="1" destOrd="0" parTransId="{D61FF9AD-3B6C-4261-A58C-007FBD62AD75}" sibTransId="{E80D8187-3049-4993-B75E-E7581C1D91B0}"/>
    <dgm:cxn modelId="{869B53FE-45D6-4EF5-A6FE-B797645122AE}" srcId="{0611690F-F914-41DB-8828-D2E6AC7543F6}" destId="{C8AFA537-5A56-420D-B4DC-080BF97D4363}" srcOrd="0" destOrd="0" parTransId="{475D0F42-C5CF-45A1-9E8B-D719A15C4C30}" sibTransId="{A9B02BAB-4CF9-440F-8E36-30D55FAEF3C6}"/>
    <dgm:cxn modelId="{10AE76C4-282D-4F5A-81A2-5A431221C05E}" type="presOf" srcId="{EEC0CE99-FF8C-420B-9B8A-24C76544177E}" destId="{49A507EB-923D-4AD6-8B3C-AE5200657BA8}" srcOrd="0" destOrd="0" presId="urn:microsoft.com/office/officeart/2008/layout/VerticalCurvedList"/>
    <dgm:cxn modelId="{E3C3AB65-70AD-47CE-9CA5-5C300525AFC0}" type="presOf" srcId="{C8AFA537-5A56-420D-B4DC-080BF97D4363}" destId="{B0206BBC-E2F0-4D7C-862E-523C51A0E17B}" srcOrd="0" destOrd="0" presId="urn:microsoft.com/office/officeart/2008/layout/VerticalCurvedList"/>
    <dgm:cxn modelId="{8DEA6625-3AFD-4DDC-86B1-3A314CEE8464}" type="presOf" srcId="{F95A5FA8-AD8F-4D00-92E8-D0A826A8640E}" destId="{F0B2EF44-5F27-4FBB-B905-382986EC37EA}" srcOrd="0" destOrd="0" presId="urn:microsoft.com/office/officeart/2008/layout/VerticalCurvedList"/>
    <dgm:cxn modelId="{A12482B4-F132-4AA3-AA99-6338C72F16BA}" srcId="{0611690F-F914-41DB-8828-D2E6AC7543F6}" destId="{6037882F-D337-4598-AEEA-9BE8FD9FFBC1}" srcOrd="4" destOrd="0" parTransId="{F34DE474-512E-4C2F-8EBE-5585DC51733F}" sibTransId="{5CA35B49-5D5F-4A26-8282-07FD6E544F1B}"/>
    <dgm:cxn modelId="{CCF0F97D-8EA7-4638-9A37-972E551B9E40}" type="presOf" srcId="{0611690F-F914-41DB-8828-D2E6AC7543F6}" destId="{AFB3770A-E358-4020-884C-01DECBDDFBB3}" srcOrd="0" destOrd="0" presId="urn:microsoft.com/office/officeart/2008/layout/VerticalCurvedList"/>
    <dgm:cxn modelId="{EA692CA7-8EAB-461B-B2DA-A8EA7055ECAB}" type="presParOf" srcId="{AFB3770A-E358-4020-884C-01DECBDDFBB3}" destId="{E1D86919-5D7D-4F59-80B0-B43BA97A52CC}" srcOrd="0" destOrd="0" presId="urn:microsoft.com/office/officeart/2008/layout/VerticalCurvedList"/>
    <dgm:cxn modelId="{CB6961A4-A6BA-4F2E-AFD3-A7F550B73DDB}" type="presParOf" srcId="{E1D86919-5D7D-4F59-80B0-B43BA97A52CC}" destId="{6227010C-3A9A-408A-B963-04660CF2D182}" srcOrd="0" destOrd="0" presId="urn:microsoft.com/office/officeart/2008/layout/VerticalCurvedList"/>
    <dgm:cxn modelId="{1D0AE059-98AE-47DE-8449-DF24EAF52BE3}" type="presParOf" srcId="{6227010C-3A9A-408A-B963-04660CF2D182}" destId="{13B0BDF2-C47E-4C43-BF34-366E85269848}" srcOrd="0" destOrd="0" presId="urn:microsoft.com/office/officeart/2008/layout/VerticalCurvedList"/>
    <dgm:cxn modelId="{CB32489D-FCD6-48A5-806A-E01B0886CB72}" type="presParOf" srcId="{6227010C-3A9A-408A-B963-04660CF2D182}" destId="{24827409-67BB-4498-95F7-F9905A5E6781}" srcOrd="1" destOrd="0" presId="urn:microsoft.com/office/officeart/2008/layout/VerticalCurvedList"/>
    <dgm:cxn modelId="{0036F835-AE78-4173-9A42-7D9125C4D286}" type="presParOf" srcId="{6227010C-3A9A-408A-B963-04660CF2D182}" destId="{7E75387A-D47D-4838-9ED1-AC42764772D5}" srcOrd="2" destOrd="0" presId="urn:microsoft.com/office/officeart/2008/layout/VerticalCurvedList"/>
    <dgm:cxn modelId="{253DC4CA-3287-4DBC-8C75-1C962445A39B}" type="presParOf" srcId="{6227010C-3A9A-408A-B963-04660CF2D182}" destId="{E299F5D3-ADB3-4275-94AE-878CF6CA92FA}" srcOrd="3" destOrd="0" presId="urn:microsoft.com/office/officeart/2008/layout/VerticalCurvedList"/>
    <dgm:cxn modelId="{DF6F2F1F-2A05-4E3A-876F-AD7257B7D530}" type="presParOf" srcId="{E1D86919-5D7D-4F59-80B0-B43BA97A52CC}" destId="{B0206BBC-E2F0-4D7C-862E-523C51A0E17B}" srcOrd="1" destOrd="0" presId="urn:microsoft.com/office/officeart/2008/layout/VerticalCurvedList"/>
    <dgm:cxn modelId="{D8D4EDFF-CF28-495A-AFC7-E3423A79B465}" type="presParOf" srcId="{E1D86919-5D7D-4F59-80B0-B43BA97A52CC}" destId="{F07C7C3B-EC2B-46E5-9637-BDF58192647E}" srcOrd="2" destOrd="0" presId="urn:microsoft.com/office/officeart/2008/layout/VerticalCurvedList"/>
    <dgm:cxn modelId="{0FA63F9B-C5D7-45D7-B4E4-1EBFD1B546D7}" type="presParOf" srcId="{F07C7C3B-EC2B-46E5-9637-BDF58192647E}" destId="{186632D7-976D-4CF3-BB95-07A17971E8DD}" srcOrd="0" destOrd="0" presId="urn:microsoft.com/office/officeart/2008/layout/VerticalCurvedList"/>
    <dgm:cxn modelId="{9B0EF4A5-5A52-4366-A477-E379E26BBCC6}" type="presParOf" srcId="{E1D86919-5D7D-4F59-80B0-B43BA97A52CC}" destId="{F0B2EF44-5F27-4FBB-B905-382986EC37EA}" srcOrd="3" destOrd="0" presId="urn:microsoft.com/office/officeart/2008/layout/VerticalCurvedList"/>
    <dgm:cxn modelId="{32331B31-87D8-49C7-9B6D-EBCBF03D255C}" type="presParOf" srcId="{E1D86919-5D7D-4F59-80B0-B43BA97A52CC}" destId="{7182E87E-1E0B-4BF4-9688-9AB27920347D}" srcOrd="4" destOrd="0" presId="urn:microsoft.com/office/officeart/2008/layout/VerticalCurvedList"/>
    <dgm:cxn modelId="{80BA4345-6C00-48AE-92C6-ADF3FEE07BDC}" type="presParOf" srcId="{7182E87E-1E0B-4BF4-9688-9AB27920347D}" destId="{5C57E3E7-050B-4AB8-928C-A22BF6ADCFFD}" srcOrd="0" destOrd="0" presId="urn:microsoft.com/office/officeart/2008/layout/VerticalCurvedList"/>
    <dgm:cxn modelId="{BC7C1E81-F7D9-4BCD-855B-50162B1C3D1F}" type="presParOf" srcId="{E1D86919-5D7D-4F59-80B0-B43BA97A52CC}" destId="{49A507EB-923D-4AD6-8B3C-AE5200657BA8}" srcOrd="5" destOrd="0" presId="urn:microsoft.com/office/officeart/2008/layout/VerticalCurvedList"/>
    <dgm:cxn modelId="{7AA41252-B014-46F8-B7C6-2B83269FB23B}" type="presParOf" srcId="{E1D86919-5D7D-4F59-80B0-B43BA97A52CC}" destId="{5F2D9C98-8D24-40C7-83A3-B7F7FF4D503A}" srcOrd="6" destOrd="0" presId="urn:microsoft.com/office/officeart/2008/layout/VerticalCurvedList"/>
    <dgm:cxn modelId="{0B116D8C-A6E8-4A0B-B3E6-CC74CF9E21D4}" type="presParOf" srcId="{5F2D9C98-8D24-40C7-83A3-B7F7FF4D503A}" destId="{521EEF24-124D-4757-B517-677A32090FD5}" srcOrd="0" destOrd="0" presId="urn:microsoft.com/office/officeart/2008/layout/VerticalCurvedList"/>
    <dgm:cxn modelId="{0738C823-9501-497C-9CB9-CE44F900EDB8}" type="presParOf" srcId="{E1D86919-5D7D-4F59-80B0-B43BA97A52CC}" destId="{15A53A9A-8D0D-4BCC-809B-C5D64778B0CD}" srcOrd="7" destOrd="0" presId="urn:microsoft.com/office/officeart/2008/layout/VerticalCurvedList"/>
    <dgm:cxn modelId="{216E9001-79E7-4601-AFCA-5C03B4C05E90}" type="presParOf" srcId="{E1D86919-5D7D-4F59-80B0-B43BA97A52CC}" destId="{AEFB0860-3204-4B20-AFD2-4CD67C9F6734}" srcOrd="8" destOrd="0" presId="urn:microsoft.com/office/officeart/2008/layout/VerticalCurvedList"/>
    <dgm:cxn modelId="{76AC6192-E8BC-463A-AA2D-A25BF9F55FFA}" type="presParOf" srcId="{AEFB0860-3204-4B20-AFD2-4CD67C9F6734}" destId="{27923BDC-D79D-44E9-ADED-43F50D3E131F}" srcOrd="0" destOrd="0" presId="urn:microsoft.com/office/officeart/2008/layout/VerticalCurvedList"/>
    <dgm:cxn modelId="{BDF37AF7-D948-4AB5-AD75-AE6433FE8A58}" type="presParOf" srcId="{E1D86919-5D7D-4F59-80B0-B43BA97A52CC}" destId="{C46EF1CD-B138-40D1-A1F1-75AB0737ADAB}" srcOrd="9" destOrd="0" presId="urn:microsoft.com/office/officeart/2008/layout/VerticalCurvedList"/>
    <dgm:cxn modelId="{D3DFFFD3-FD12-4E19-8296-475F7BB36244}" type="presParOf" srcId="{E1D86919-5D7D-4F59-80B0-B43BA97A52CC}" destId="{1CDFAC2A-312A-4E81-B5C2-872C9B79F0E9}" srcOrd="10" destOrd="0" presId="urn:microsoft.com/office/officeart/2008/layout/VerticalCurvedList"/>
    <dgm:cxn modelId="{6CD953BE-1675-4AF6-99A3-4122F79C3CFA}" type="presParOf" srcId="{1CDFAC2A-312A-4E81-B5C2-872C9B79F0E9}" destId="{4803CC1B-07D3-4926-BD61-6B324044812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ED94C6-1EE9-46CE-AA9C-44FAC797F387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7CF1F-5DE7-4E70-ABCB-D0AD01A6E8AD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Единые номера телефонов на сайте в разделе «О ФНС России»/«Структура»</a:t>
          </a:r>
          <a:endParaRPr lang="ru-RU" dirty="0">
            <a:latin typeface="Arial Narrow" panose="020B0606020202030204" pitchFamily="34" charset="0"/>
          </a:endParaRPr>
        </a:p>
      </dgm:t>
    </dgm:pt>
    <dgm:pt modelId="{BFE6CA48-D8A0-4717-946F-B34DEDF15736}" type="parTrans" cxnId="{029A2420-C6F0-4014-B6C6-1A58B99AC75F}">
      <dgm:prSet/>
      <dgm:spPr/>
      <dgm:t>
        <a:bodyPr/>
        <a:lstStyle/>
        <a:p>
          <a:endParaRPr lang="ru-RU"/>
        </a:p>
      </dgm:t>
    </dgm:pt>
    <dgm:pt modelId="{F7E3A6BB-6392-49B4-B351-4DAAA8325E78}" type="sibTrans" cxnId="{029A2420-C6F0-4014-B6C6-1A58B99AC75F}">
      <dgm:prSet/>
      <dgm:spPr/>
      <dgm:t>
        <a:bodyPr/>
        <a:lstStyle/>
        <a:p>
          <a:endParaRPr lang="ru-RU"/>
        </a:p>
      </dgm:t>
    </dgm:pt>
    <dgm:pt modelId="{922B6552-3330-44B2-A1ED-0BCEA758DD05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Единый контакт-центр ФНС России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8-800-222-22-22</a:t>
          </a:r>
          <a:endParaRPr lang="ru-RU" dirty="0">
            <a:latin typeface="Arial Narrow" panose="020B0606020202030204" pitchFamily="34" charset="0"/>
          </a:endParaRPr>
        </a:p>
      </dgm:t>
    </dgm:pt>
    <dgm:pt modelId="{298B0523-B3A6-489D-A3A5-7A0F7C06B1B3}" type="parTrans" cxnId="{A8672B32-B6E8-4E14-82ED-290E4A426E4F}">
      <dgm:prSet/>
      <dgm:spPr/>
      <dgm:t>
        <a:bodyPr/>
        <a:lstStyle/>
        <a:p>
          <a:endParaRPr lang="ru-RU"/>
        </a:p>
      </dgm:t>
    </dgm:pt>
    <dgm:pt modelId="{6FDFEAD4-B1AB-45A1-BD75-A703FA05F383}" type="sibTrans" cxnId="{A8672B32-B6E8-4E14-82ED-290E4A426E4F}">
      <dgm:prSet/>
      <dgm:spPr/>
      <dgm:t>
        <a:bodyPr/>
        <a:lstStyle/>
        <a:p>
          <a:endParaRPr lang="ru-RU"/>
        </a:p>
      </dgm:t>
    </dgm:pt>
    <dgm:pt modelId="{7673C53A-15C8-4308-8AEC-0546829F2F10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</a:rPr>
            <a:t>Операционные залы Инспекций округа</a:t>
          </a:r>
          <a:endParaRPr lang="ru-RU" dirty="0">
            <a:latin typeface="Arial Narrow" panose="020B0606020202030204" pitchFamily="34" charset="0"/>
          </a:endParaRPr>
        </a:p>
      </dgm:t>
    </dgm:pt>
    <dgm:pt modelId="{5CFABF10-0084-4794-9019-82684DC02AC8}" type="parTrans" cxnId="{B41CB07D-3A3B-4740-B770-9E95F2449915}">
      <dgm:prSet/>
      <dgm:spPr/>
      <dgm:t>
        <a:bodyPr/>
        <a:lstStyle/>
        <a:p>
          <a:endParaRPr lang="ru-RU"/>
        </a:p>
      </dgm:t>
    </dgm:pt>
    <dgm:pt modelId="{34955B21-20F9-40F1-A300-F326B6C0FB18}" type="sibTrans" cxnId="{B41CB07D-3A3B-4740-B770-9E95F2449915}">
      <dgm:prSet/>
      <dgm:spPr/>
      <dgm:t>
        <a:bodyPr/>
        <a:lstStyle/>
        <a:p>
          <a:endParaRPr lang="ru-RU"/>
        </a:p>
      </dgm:t>
    </dgm:pt>
    <dgm:pt modelId="{DB83AACE-7031-470C-96F1-7E23A756697D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</a:rPr>
            <a:t>Сервисы ФНС России группы </a:t>
          </a:r>
          <a:endParaRPr lang="ru-RU" dirty="0" smtClean="0">
            <a:latin typeface="Arial Narrow" panose="020B0606020202030204" pitchFamily="34" charset="0"/>
            <a:ea typeface="Calibri" panose="020F0502020204030204" pitchFamily="34" charset="0"/>
          </a:endParaRPr>
        </a:p>
        <a:p>
          <a:r>
            <a:rPr lang="ru-RU" dirty="0" smtClean="0">
              <a:latin typeface="Arial Narrow" panose="020B0606020202030204" pitchFamily="34" charset="0"/>
              <a:ea typeface="Calibri" panose="020F0502020204030204" pitchFamily="34" charset="0"/>
            </a:rPr>
            <a:t>«</a:t>
          </a:r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</a:rPr>
            <a:t>Личные кабинеты»</a:t>
          </a:r>
          <a:endParaRPr lang="ru-RU" dirty="0">
            <a:latin typeface="Arial Narrow" panose="020B0606020202030204" pitchFamily="34" charset="0"/>
          </a:endParaRPr>
        </a:p>
      </dgm:t>
    </dgm:pt>
    <dgm:pt modelId="{13FA4FDB-D69B-414E-8633-CF17FC224162}" type="parTrans" cxnId="{5D57FDCC-CBCA-434F-99AA-DC145D118FD5}">
      <dgm:prSet/>
      <dgm:spPr/>
      <dgm:t>
        <a:bodyPr/>
        <a:lstStyle/>
        <a:p>
          <a:endParaRPr lang="ru-RU"/>
        </a:p>
      </dgm:t>
    </dgm:pt>
    <dgm:pt modelId="{E558011E-EAA7-4CDE-8F51-1077C8FE67CB}" type="sibTrans" cxnId="{5D57FDCC-CBCA-434F-99AA-DC145D118FD5}">
      <dgm:prSet/>
      <dgm:spPr/>
      <dgm:t>
        <a:bodyPr/>
        <a:lstStyle/>
        <a:p>
          <a:endParaRPr lang="ru-RU"/>
        </a:p>
      </dgm:t>
    </dgm:pt>
    <dgm:pt modelId="{10E60E3F-A199-4198-B590-6876FD743C3C}" type="pres">
      <dgm:prSet presAssocID="{B6ED94C6-1EE9-46CE-AA9C-44FAC797F38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04A0C-B40E-483F-B98A-0536A6ED24EB}" type="pres">
      <dgm:prSet presAssocID="{B6ED94C6-1EE9-46CE-AA9C-44FAC797F387}" presName="diamond" presStyleLbl="bgShp" presStyleIdx="0" presStyleCnt="1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734DD2FB-FA6E-4ECD-B463-4D1A21EDA13B}" type="pres">
      <dgm:prSet presAssocID="{B6ED94C6-1EE9-46CE-AA9C-44FAC797F387}" presName="quad1" presStyleLbl="node1" presStyleIdx="0" presStyleCnt="4" custScaleX="132674" custScaleY="76912" custLinFactNeighborX="-29084" custLinFactNeighborY="-1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16E38-AA76-404C-AFCB-500C727EA268}" type="pres">
      <dgm:prSet presAssocID="{B6ED94C6-1EE9-46CE-AA9C-44FAC797F387}" presName="quad2" presStyleLbl="node1" presStyleIdx="1" presStyleCnt="4" custScaleX="131286" custScaleY="76912" custLinFactNeighborX="30093" custLinFactNeighborY="-1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428A3-893B-4C8D-8069-E27E38A2EB02}" type="pres">
      <dgm:prSet presAssocID="{B6ED94C6-1EE9-46CE-AA9C-44FAC797F387}" presName="quad3" presStyleLbl="node1" presStyleIdx="2" presStyleCnt="4" custScaleX="137153" custScaleY="72632" custLinFactNeighborX="-31166" custLinFactNeighborY="-5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C9B21-435A-49B4-9566-C62E074CCC5F}" type="pres">
      <dgm:prSet presAssocID="{B6ED94C6-1EE9-46CE-AA9C-44FAC797F387}" presName="quad4" presStyleLbl="node1" presStyleIdx="3" presStyleCnt="4" custScaleX="136629" custScaleY="75895" custLinFactNeighborX="26104" custLinFactNeighborY="-4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8AA898-9A46-46E7-A61E-49FFC81869EB}" type="presOf" srcId="{922B6552-3330-44B2-A1ED-0BCEA758DD05}" destId="{FC816E38-AA76-404C-AFCB-500C727EA268}" srcOrd="0" destOrd="0" presId="urn:microsoft.com/office/officeart/2005/8/layout/matrix3"/>
    <dgm:cxn modelId="{029A2420-C6F0-4014-B6C6-1A58B99AC75F}" srcId="{B6ED94C6-1EE9-46CE-AA9C-44FAC797F387}" destId="{5147CF1F-5DE7-4E70-ABCB-D0AD01A6E8AD}" srcOrd="0" destOrd="0" parTransId="{BFE6CA48-D8A0-4717-946F-B34DEDF15736}" sibTransId="{F7E3A6BB-6392-49B4-B351-4DAAA8325E78}"/>
    <dgm:cxn modelId="{B41CB07D-3A3B-4740-B770-9E95F2449915}" srcId="{B6ED94C6-1EE9-46CE-AA9C-44FAC797F387}" destId="{7673C53A-15C8-4308-8AEC-0546829F2F10}" srcOrd="2" destOrd="0" parTransId="{5CFABF10-0084-4794-9019-82684DC02AC8}" sibTransId="{34955B21-20F9-40F1-A300-F326B6C0FB18}"/>
    <dgm:cxn modelId="{94464B18-2497-4317-8CEC-39EE028F2EA7}" type="presOf" srcId="{5147CF1F-5DE7-4E70-ABCB-D0AD01A6E8AD}" destId="{734DD2FB-FA6E-4ECD-B463-4D1A21EDA13B}" srcOrd="0" destOrd="0" presId="urn:microsoft.com/office/officeart/2005/8/layout/matrix3"/>
    <dgm:cxn modelId="{5D57FDCC-CBCA-434F-99AA-DC145D118FD5}" srcId="{B6ED94C6-1EE9-46CE-AA9C-44FAC797F387}" destId="{DB83AACE-7031-470C-96F1-7E23A756697D}" srcOrd="3" destOrd="0" parTransId="{13FA4FDB-D69B-414E-8633-CF17FC224162}" sibTransId="{E558011E-EAA7-4CDE-8F51-1077C8FE67CB}"/>
    <dgm:cxn modelId="{D29DC6A8-0883-4034-B56B-9E9906F89CB2}" type="presOf" srcId="{B6ED94C6-1EE9-46CE-AA9C-44FAC797F387}" destId="{10E60E3F-A199-4198-B590-6876FD743C3C}" srcOrd="0" destOrd="0" presId="urn:microsoft.com/office/officeart/2005/8/layout/matrix3"/>
    <dgm:cxn modelId="{64D8B384-319A-4243-A1AF-C669DF2CC1A7}" type="presOf" srcId="{7673C53A-15C8-4308-8AEC-0546829F2F10}" destId="{26F428A3-893B-4C8D-8069-E27E38A2EB02}" srcOrd="0" destOrd="0" presId="urn:microsoft.com/office/officeart/2005/8/layout/matrix3"/>
    <dgm:cxn modelId="{2FFD026D-0474-4BA7-8975-C342C2805401}" type="presOf" srcId="{DB83AACE-7031-470C-96F1-7E23A756697D}" destId="{62CC9B21-435A-49B4-9566-C62E074CCC5F}" srcOrd="0" destOrd="0" presId="urn:microsoft.com/office/officeart/2005/8/layout/matrix3"/>
    <dgm:cxn modelId="{A8672B32-B6E8-4E14-82ED-290E4A426E4F}" srcId="{B6ED94C6-1EE9-46CE-AA9C-44FAC797F387}" destId="{922B6552-3330-44B2-A1ED-0BCEA758DD05}" srcOrd="1" destOrd="0" parTransId="{298B0523-B3A6-489D-A3A5-7A0F7C06B1B3}" sibTransId="{6FDFEAD4-B1AB-45A1-BD75-A703FA05F383}"/>
    <dgm:cxn modelId="{1F72D68C-2EB2-4183-BC79-E8797590C536}" type="presParOf" srcId="{10E60E3F-A199-4198-B590-6876FD743C3C}" destId="{69104A0C-B40E-483F-B98A-0536A6ED24EB}" srcOrd="0" destOrd="0" presId="urn:microsoft.com/office/officeart/2005/8/layout/matrix3"/>
    <dgm:cxn modelId="{8F323A5D-5B3A-4A7E-97DB-781BEE0C0473}" type="presParOf" srcId="{10E60E3F-A199-4198-B590-6876FD743C3C}" destId="{734DD2FB-FA6E-4ECD-B463-4D1A21EDA13B}" srcOrd="1" destOrd="0" presId="urn:microsoft.com/office/officeart/2005/8/layout/matrix3"/>
    <dgm:cxn modelId="{4B15A9EA-1265-4AD4-9CBC-6AFFA95616E0}" type="presParOf" srcId="{10E60E3F-A199-4198-B590-6876FD743C3C}" destId="{FC816E38-AA76-404C-AFCB-500C727EA268}" srcOrd="2" destOrd="0" presId="urn:microsoft.com/office/officeart/2005/8/layout/matrix3"/>
    <dgm:cxn modelId="{C8EF551C-FC1F-495A-A384-6D75506B02D6}" type="presParOf" srcId="{10E60E3F-A199-4198-B590-6876FD743C3C}" destId="{26F428A3-893B-4C8D-8069-E27E38A2EB02}" srcOrd="3" destOrd="0" presId="urn:microsoft.com/office/officeart/2005/8/layout/matrix3"/>
    <dgm:cxn modelId="{19A6E53D-5BCC-4369-AB1E-FBFAFF751B9E}" type="presParOf" srcId="{10E60E3F-A199-4198-B590-6876FD743C3C}" destId="{62CC9B21-435A-49B4-9566-C62E074CCC5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27409-67BB-4498-95F7-F9905A5E6781}">
      <dsp:nvSpPr>
        <dsp:cNvPr id="0" name=""/>
        <dsp:cNvSpPr/>
      </dsp:nvSpPr>
      <dsp:spPr>
        <a:xfrm>
          <a:off x="-6376439" y="-1706804"/>
          <a:ext cx="7744203" cy="9006540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06BBC-E2F0-4D7C-862E-523C51A0E17B}">
      <dsp:nvSpPr>
        <dsp:cNvPr id="0" name=""/>
        <dsp:cNvSpPr/>
      </dsp:nvSpPr>
      <dsp:spPr>
        <a:xfrm>
          <a:off x="523534" y="167740"/>
          <a:ext cx="6406486" cy="924321"/>
        </a:xfrm>
        <a:prstGeom prst="rect">
          <a:avLst/>
        </a:prstGeom>
        <a:solidFill>
          <a:schemeClr val="bg2">
            <a:alpha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0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ОБ ИСПОЛНЕНИИ ОБЯЗАННОСТИ ПО УПЛАТЕ НАЛОГОВ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(10 РАБОЧИХ ДНЕЙ)</a:t>
          </a:r>
          <a:endParaRPr lang="ru-RU" sz="1600" b="0" kern="1200" dirty="0">
            <a:latin typeface="Arial Narrow" panose="020B0606020202030204" pitchFamily="34" charset="0"/>
            <a:cs typeface="Calibri" panose="020F0502020204030204" pitchFamily="34" charset="0"/>
          </a:endParaRPr>
        </a:p>
      </dsp:txBody>
      <dsp:txXfrm>
        <a:off x="523534" y="167740"/>
        <a:ext cx="6406486" cy="924321"/>
      </dsp:txXfrm>
    </dsp:sp>
    <dsp:sp modelId="{186632D7-976D-4CF3-BB95-07A17971E8DD}">
      <dsp:nvSpPr>
        <dsp:cNvPr id="0" name=""/>
        <dsp:cNvSpPr/>
      </dsp:nvSpPr>
      <dsp:spPr>
        <a:xfrm>
          <a:off x="86996" y="256322"/>
          <a:ext cx="855137" cy="855137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0B2EF44-5F27-4FBB-B905-382986EC37EA}">
      <dsp:nvSpPr>
        <dsp:cNvPr id="0" name=""/>
        <dsp:cNvSpPr/>
      </dsp:nvSpPr>
      <dsp:spPr>
        <a:xfrm>
          <a:off x="1004779" y="1151809"/>
          <a:ext cx="5916273" cy="1115838"/>
        </a:xfrm>
        <a:prstGeom prst="rect">
          <a:avLst/>
        </a:prstGeom>
        <a:solidFill>
          <a:schemeClr val="bg2">
            <a:alpha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0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Arial Narrow" panose="020B0606020202030204" pitchFamily="34" charset="0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Arial Narrow" panose="020B0606020202030204" pitchFamily="34" charset="0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 Narrow" panose="020B0606020202030204" pitchFamily="34" charset="0"/>
              <a:cs typeface="Calibri" panose="020F0502020204030204" pitchFamily="34" charset="0"/>
            </a:rPr>
            <a:t>СВЕДЕНИЯ О НАЛИЧИИ (ОТСУТСТВИИ) ЗАДОЛЖЕННОСТИ В РАЗМЕРЕ ОТРИЦАТЕЛЬНОГО САЛЬДО ЕНС (</a:t>
          </a:r>
          <a:r>
            <a:rPr lang="ru-RU" sz="1600" kern="1200" dirty="0" smtClean="0">
              <a:latin typeface="Arial Narrow" panose="020B0606020202030204" pitchFamily="34" charset="0"/>
            </a:rPr>
            <a:t>КНД 1120518) –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(5 РАБОЧИХ ДНЕЙ)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ТКС и БН с 19.09.2023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Arial Narrow" panose="020B0606020202030204" pitchFamily="34" charset="0"/>
            <a:cs typeface="Calibri" panose="020F050202020403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0" kern="1200" dirty="0" smtClean="0">
              <a:latin typeface="Arial Narrow" panose="020B0606020202030204" pitchFamily="34" charset="0"/>
              <a:cs typeface="Calibri" panose="020F0502020204030204" pitchFamily="34" charset="0"/>
            </a:rPr>
            <a:t> </a:t>
          </a:r>
          <a:endParaRPr lang="ru-RU" sz="1600" b="0" kern="1200" dirty="0">
            <a:latin typeface="Arial Narrow" panose="020B0606020202030204" pitchFamily="34" charset="0"/>
            <a:cs typeface="Calibri" panose="020F0502020204030204" pitchFamily="34" charset="0"/>
          </a:endParaRPr>
        </a:p>
      </dsp:txBody>
      <dsp:txXfrm>
        <a:off x="1004779" y="1151809"/>
        <a:ext cx="5916273" cy="1115838"/>
      </dsp:txXfrm>
    </dsp:sp>
    <dsp:sp modelId="{5C57E3E7-050B-4AB8-928C-A22BF6ADCFFD}">
      <dsp:nvSpPr>
        <dsp:cNvPr id="0" name=""/>
        <dsp:cNvSpPr/>
      </dsp:nvSpPr>
      <dsp:spPr>
        <a:xfrm>
          <a:off x="577210" y="1282159"/>
          <a:ext cx="855137" cy="855137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A507EB-923D-4AD6-8B3C-AE5200657BA8}">
      <dsp:nvSpPr>
        <dsp:cNvPr id="0" name=""/>
        <dsp:cNvSpPr/>
      </dsp:nvSpPr>
      <dsp:spPr>
        <a:xfrm>
          <a:off x="1186139" y="2281203"/>
          <a:ext cx="5765817" cy="1163993"/>
        </a:xfrm>
        <a:prstGeom prst="rect">
          <a:avLst/>
        </a:prstGeom>
        <a:solidFill>
          <a:schemeClr val="bg2">
            <a:alpha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0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ПРИНАДЛЕЖНОСТИ СУММ ДЕНЕЖНЫХ СРЕДСТВ ЕНС, ПЕРЕЧИСЛЕННЫХ В КАЧЕСТВЕ ЕНП (5 РАБОЧИХ ДНЕЙ)  - КНД 1120502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- КНД </a:t>
          </a:r>
          <a:r>
            <a:rPr lang="ru-RU" sz="1600" b="0" kern="1200" dirty="0" smtClean="0">
              <a:latin typeface="Arial Narrow" panose="020B0606020202030204" pitchFamily="34" charset="0"/>
              <a:cs typeface="Calibri" panose="020F0502020204030204" pitchFamily="34" charset="0"/>
            </a:rPr>
            <a:t>1120525 </a:t>
          </a:r>
          <a:r>
            <a:rPr lang="ru-RU" sz="1600" b="0" kern="1200" dirty="0" smtClean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АГРЕГИРОВАННАЯ с 19.09.2023  </a:t>
          </a: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600" b="0" kern="1200" dirty="0">
            <a:solidFill>
              <a:srgbClr val="F68D36"/>
            </a:solidFill>
            <a:latin typeface="Arial Narrow" panose="020B0606020202030204" pitchFamily="34" charset="0"/>
            <a:cs typeface="Calibri" panose="020F0502020204030204" pitchFamily="34" charset="0"/>
          </a:endParaRPr>
        </a:p>
      </dsp:txBody>
      <dsp:txXfrm>
        <a:off x="1186139" y="2281203"/>
        <a:ext cx="5765817" cy="1163993"/>
      </dsp:txXfrm>
    </dsp:sp>
    <dsp:sp modelId="{521EEF24-124D-4757-B517-677A32090FD5}">
      <dsp:nvSpPr>
        <dsp:cNvPr id="0" name=""/>
        <dsp:cNvSpPr/>
      </dsp:nvSpPr>
      <dsp:spPr>
        <a:xfrm>
          <a:off x="727666" y="2307996"/>
          <a:ext cx="855137" cy="855137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5A53A9A-8D0D-4BCC-809B-C5D64778B0CD}">
      <dsp:nvSpPr>
        <dsp:cNvPr id="0" name=""/>
        <dsp:cNvSpPr/>
      </dsp:nvSpPr>
      <dsp:spPr>
        <a:xfrm>
          <a:off x="999395" y="3477332"/>
          <a:ext cx="5916273" cy="888481"/>
        </a:xfrm>
        <a:prstGeom prst="rect">
          <a:avLst/>
        </a:prstGeom>
        <a:solidFill>
          <a:schemeClr val="bg2">
            <a:alpha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0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НАЛИЧИИ ПО СОСТОЯНИЮ НА ДАТУ ФОРМИРОВАНИЯ +/- ИЛИ «0» САЛЬДО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(5 РАБОЧИХ ДНЕЙ)</a:t>
          </a:r>
          <a:endParaRPr lang="ru-RU" sz="1600" b="0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999395" y="3477332"/>
        <a:ext cx="5916273" cy="888481"/>
      </dsp:txXfrm>
    </dsp:sp>
    <dsp:sp modelId="{27923BDC-D79D-44E9-ADED-43F50D3E131F}">
      <dsp:nvSpPr>
        <dsp:cNvPr id="0" name=""/>
        <dsp:cNvSpPr/>
      </dsp:nvSpPr>
      <dsp:spPr>
        <a:xfrm>
          <a:off x="577210" y="3333833"/>
          <a:ext cx="855137" cy="855137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46EF1CD-B138-40D1-A1F1-75AB0737ADAB}">
      <dsp:nvSpPr>
        <dsp:cNvPr id="0" name=""/>
        <dsp:cNvSpPr/>
      </dsp:nvSpPr>
      <dsp:spPr>
        <a:xfrm>
          <a:off x="508735" y="4503169"/>
          <a:ext cx="6406486" cy="888481"/>
        </a:xfrm>
        <a:prstGeom prst="rect">
          <a:avLst/>
        </a:prstGeom>
        <a:solidFill>
          <a:schemeClr val="bg2">
            <a:alpha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01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1.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АКТ ПРИНАДЛЕЖНОСТИ СУММ ДЕНЕЖНЫХ СРЕДСТВ ЕНС –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(5 РАБОЧИХ ДНЕЙ)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АКТ СВЕРКИ РАСЧЕТОВ ПО НАЛОГАМ ДО 01.01.2023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 smtClean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08735" y="4503169"/>
        <a:ext cx="6406486" cy="888481"/>
      </dsp:txXfrm>
    </dsp:sp>
    <dsp:sp modelId="{4803CC1B-07D3-4926-BD61-6B3240448128}">
      <dsp:nvSpPr>
        <dsp:cNvPr id="0" name=""/>
        <dsp:cNvSpPr/>
      </dsp:nvSpPr>
      <dsp:spPr>
        <a:xfrm>
          <a:off x="86996" y="4359670"/>
          <a:ext cx="855137" cy="855137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04A0C-B40E-483F-B98A-0536A6ED24EB}">
      <dsp:nvSpPr>
        <dsp:cNvPr id="0" name=""/>
        <dsp:cNvSpPr/>
      </dsp:nvSpPr>
      <dsp:spPr>
        <a:xfrm>
          <a:off x="936514" y="0"/>
          <a:ext cx="5544616" cy="5544616"/>
        </a:xfrm>
        <a:prstGeom prst="diamond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4DD2FB-FA6E-4ECD-B463-4D1A21EDA13B}">
      <dsp:nvSpPr>
        <dsp:cNvPr id="0" name=""/>
        <dsp:cNvSpPr/>
      </dsp:nvSpPr>
      <dsp:spPr>
        <a:xfrm>
          <a:off x="481068" y="750871"/>
          <a:ext cx="2868942" cy="166314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 Narrow" panose="020B0606020202030204" pitchFamily="34" charset="0"/>
            </a:rPr>
            <a:t>Единые номера телефонов на сайте в разделе «О ФНС России»/«Структура»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562256" y="832059"/>
        <a:ext cx="2706566" cy="1500769"/>
      </dsp:txXfrm>
    </dsp:sp>
    <dsp:sp modelId="{FC816E38-AA76-404C-AFCB-500C727EA268}">
      <dsp:nvSpPr>
        <dsp:cNvPr id="0" name=""/>
        <dsp:cNvSpPr/>
      </dsp:nvSpPr>
      <dsp:spPr>
        <a:xfrm>
          <a:off x="4104458" y="750871"/>
          <a:ext cx="2838928" cy="1663145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Единый контакт-центр ФНС России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8-800-222-22-22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4185646" y="832059"/>
        <a:ext cx="2676552" cy="1500769"/>
      </dsp:txXfrm>
    </dsp:sp>
    <dsp:sp modelId="{26F428A3-893B-4C8D-8069-E27E38A2EB02}">
      <dsp:nvSpPr>
        <dsp:cNvPr id="0" name=""/>
        <dsp:cNvSpPr/>
      </dsp:nvSpPr>
      <dsp:spPr>
        <a:xfrm>
          <a:off x="387620" y="3024339"/>
          <a:ext cx="2965796" cy="1570594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Arial Narrow" panose="020B0606020202030204" pitchFamily="34" charset="0"/>
              <a:ea typeface="Calibri" panose="020F0502020204030204" pitchFamily="34" charset="0"/>
            </a:rPr>
            <a:t>Операционные залы Инспекций округа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464290" y="3101009"/>
        <a:ext cx="2812456" cy="1417254"/>
      </dsp:txXfrm>
    </dsp:sp>
    <dsp:sp modelId="{62CC9B21-435A-49B4-9566-C62E074CCC5F}">
      <dsp:nvSpPr>
        <dsp:cNvPr id="0" name=""/>
        <dsp:cNvSpPr/>
      </dsp:nvSpPr>
      <dsp:spPr>
        <a:xfrm>
          <a:off x="3960431" y="3024328"/>
          <a:ext cx="2954465" cy="1641153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Arial Narrow" panose="020B0606020202030204" pitchFamily="34" charset="0"/>
              <a:ea typeface="Calibri" panose="020F0502020204030204" pitchFamily="34" charset="0"/>
            </a:rPr>
            <a:t>Сервисы ФНС России группы </a:t>
          </a:r>
          <a:endParaRPr lang="ru-RU" sz="2300" kern="1200" dirty="0" smtClean="0">
            <a:latin typeface="Arial Narrow" panose="020B0606020202030204" pitchFamily="34" charset="0"/>
            <a:ea typeface="Calibri" panose="020F0502020204030204" pitchFamily="34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 Narrow" panose="020B0606020202030204" pitchFamily="34" charset="0"/>
              <a:ea typeface="Calibri" panose="020F0502020204030204" pitchFamily="34" charset="0"/>
            </a:rPr>
            <a:t>«</a:t>
          </a:r>
          <a:r>
            <a:rPr lang="ru-RU" sz="2300" kern="1200" dirty="0">
              <a:latin typeface="Arial Narrow" panose="020B0606020202030204" pitchFamily="34" charset="0"/>
              <a:ea typeface="Calibri" panose="020F0502020204030204" pitchFamily="34" charset="0"/>
            </a:rPr>
            <a:t>Личные кабинеты»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4040545" y="3104442"/>
        <a:ext cx="2794237" cy="1480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E28C-5B1B-4327-82B2-C0BA81C77F53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553D-D7D1-43AB-B740-ACA9D809D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1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E2D5-6D97-44AF-A5D0-B61754EC999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601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E22B-BF30-41F2-ACA8-767A45C62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9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7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4" y="1122628"/>
            <a:ext cx="9142810" cy="2388153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4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63028" indent="0" algn="ctr">
              <a:buNone/>
              <a:defRPr sz="2000"/>
            </a:lvl2pPr>
            <a:lvl3pPr marL="926056" indent="0" algn="ctr">
              <a:buNone/>
              <a:defRPr sz="1800"/>
            </a:lvl3pPr>
            <a:lvl4pPr marL="1389084" indent="0" algn="ctr">
              <a:buNone/>
              <a:defRPr sz="1700"/>
            </a:lvl4pPr>
            <a:lvl5pPr marL="1852111" indent="0" algn="ctr">
              <a:buNone/>
              <a:defRPr sz="1700"/>
            </a:lvl5pPr>
            <a:lvl6pPr marL="2315140" indent="0" algn="ctr">
              <a:buNone/>
              <a:defRPr sz="1700"/>
            </a:lvl6pPr>
            <a:lvl7pPr marL="2778169" indent="0" algn="ctr">
              <a:buNone/>
              <a:defRPr sz="1700"/>
            </a:lvl7pPr>
            <a:lvl8pPr marL="3241196" indent="0" algn="ctr">
              <a:buNone/>
              <a:defRPr sz="1700"/>
            </a:lvl8pPr>
            <a:lvl9pPr marL="3704225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66-3859-4348-B4DC-53BE63A492E0}" type="datetime1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0A91-018D-40C5-B887-7419842A66C4}" type="datetime1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7" y="365211"/>
            <a:ext cx="2628556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3" y="365211"/>
            <a:ext cx="7733295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5B6F-04E2-46E9-B7FA-A51CD656C731}" type="datetime1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7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48"/>
            <a:ext cx="10361852" cy="14703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70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182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1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93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640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76148" indent="-247597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3973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57101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097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2340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23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11C5-ABF0-4289-857E-2B054B24D895}" type="datetime1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5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219555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560650"/>
            <a:ext cx="5081454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219555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560650"/>
            <a:ext cx="5083570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80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462696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803798"/>
            <a:ext cx="5081454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462696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803798"/>
            <a:ext cx="5083570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29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200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329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665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8626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7245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5861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8626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7245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5861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9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321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464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196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9283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321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464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196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9283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46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378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110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9283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10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48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6972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5465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243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394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48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6972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5465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243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394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48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6972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5465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243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394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48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6972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5465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243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394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7085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278905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10137"/>
            <a:ext cx="10514231" cy="2853398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90531"/>
            <a:ext cx="10514231" cy="150053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1FC-3573-4450-8B36-DA0BDCE48B45}" type="datetime1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84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527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6709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71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9363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77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8737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815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8396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768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087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974D-C852-4B09-9CB6-4EE48A7383B7}" type="datetime1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38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39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8288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82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7591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9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3580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34671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7245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6814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09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557"/>
            <a:ext cx="5157117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656"/>
            <a:ext cx="5157117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5" y="1681557"/>
            <a:ext cx="5182513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5" y="2505656"/>
            <a:ext cx="5182513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7EC5-57B2-40A0-92A2-2C5061032DDA}" type="datetime1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32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41002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3733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792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7736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72475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111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451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8054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8561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85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3F67-0563-4BDA-909E-1177ED3DDD08}" type="datetime1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5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15154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8412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2539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25573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077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2719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0795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7987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277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18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90F5-6495-49FC-A400-63D3B3DF8467}" type="datetime1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063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159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257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6645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281" y="4981747"/>
            <a:ext cx="5032464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166" y="4981747"/>
            <a:ext cx="5018977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954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5" y="2130922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34A1-4218-4E06-8AC1-1489EBD15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02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00C9-7E9B-4976-936F-19F0311434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343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5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0656-4025-4D72-8A11-D9E31C0AD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9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0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757-8DEB-4F54-A61C-293CF85D0D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43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1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74"/>
            <a:ext cx="5388331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3" y="2175381"/>
            <a:ext cx="5388331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DA1F-7C08-4747-B01B-B6AB0D988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728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3172-1218-40D6-9C20-2D14CD896F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68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B417-C710-42D4-AFB4-6C7525D7BB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00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3113"/>
            <a:ext cx="4010562" cy="11623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0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1984-3B8A-4A66-B305-BCAD03974C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8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8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8" y="612920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8" y="5368585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1A7B-00AC-4B8B-A522-EE1EE4F991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2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656-5266-4E05-872F-E6E457C956FA}" type="datetime1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642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B9EC-0E56-44FA-8C62-E63723F6F4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85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5" y="274704"/>
            <a:ext cx="8025357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44D-B227-4621-A8FB-0A2DC6E6BC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9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C07E-BFBB-41C6-A424-CD8DEBA7E344}" type="datetime1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5" y="365211"/>
            <a:ext cx="10514231" cy="1325870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5" y="1826048"/>
            <a:ext cx="10514231" cy="4352346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3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E064-1071-407B-84AF-26C68D290996}" type="datetime1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8" y="6357824"/>
            <a:ext cx="411426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81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260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514" indent="-231514" algn="l" defTabSz="926056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4545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83" y="1219489"/>
            <a:ext cx="10361852" cy="4628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8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</p:sldLayoutIdLst>
  <p:hf hdr="0" ftr="0" dt="0"/>
  <p:txStyles>
    <p:titleStyle>
      <a:lvl1pPr algn="ctr" defTabSz="1218936" rtl="0" eaLnBrk="1" latinLnBrk="0" hangingPunct="1">
        <a:lnSpc>
          <a:spcPct val="86000"/>
        </a:lnSpc>
        <a:spcBef>
          <a:spcPct val="0"/>
        </a:spcBef>
        <a:buNone/>
        <a:defRPr sz="2900" kern="800" spc="-54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0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18" indent="-230667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2pPr>
      <a:lvl3pPr marL="6877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>
          <a:solidFill>
            <a:schemeClr val="tx1"/>
          </a:solidFill>
          <a:latin typeface="+mn-lt"/>
          <a:ea typeface="+mn-ea"/>
          <a:cs typeface="+mn-cs"/>
        </a:defRPr>
      </a:lvl3pPr>
      <a:lvl4pPr marL="91631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4pPr>
      <a:lvl5pPr marL="11448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500" kern="800">
          <a:solidFill>
            <a:schemeClr val="tx1"/>
          </a:solidFill>
          <a:latin typeface="+mn-lt"/>
          <a:ea typeface="+mn-ea"/>
          <a:cs typeface="+mn-cs"/>
        </a:defRPr>
      </a:lvl5pPr>
      <a:lvl6pPr marL="3352072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0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1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3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8"/>
            <a:ext cx="10971372" cy="4527011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E636-13B4-45E8-90F1-47E871333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2" y="6357824"/>
            <a:ext cx="3860297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9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ctr" defTabSz="926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271" indent="-347271" algn="l" defTabSz="926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421" indent="-289391" algn="l" defTabSz="92605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5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16.svg"/><Relationship Id="rId1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9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8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A3D43B73-2B0A-4CDF-8104-3D3F930D4D40}"/>
              </a:ext>
            </a:extLst>
          </p:cNvPr>
          <p:cNvSpPr/>
          <p:nvPr/>
        </p:nvSpPr>
        <p:spPr>
          <a:xfrm>
            <a:off x="0" y="-60704"/>
            <a:ext cx="12207147" cy="68724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en-US" sz="2400" dirty="0">
              <a:solidFill>
                <a:srgbClr val="485068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D098E04-0D9A-4FFF-8285-F85E5F6A281D}"/>
              </a:ext>
            </a:extLst>
          </p:cNvPr>
          <p:cNvSpPr/>
          <p:nvPr/>
        </p:nvSpPr>
        <p:spPr>
          <a:xfrm>
            <a:off x="6850933" y="1023635"/>
            <a:ext cx="4823412" cy="4825157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244200"/>
            <a:ext cx="6360640" cy="6954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5633" y="6231566"/>
            <a:ext cx="4345170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14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2023 ГОД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500430" y="3233222"/>
            <a:ext cx="6842084" cy="24622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8936"/>
            <a:r>
              <a:rPr lang="ru-RU" sz="320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О способах получения актуальной информации о </a:t>
            </a:r>
            <a:r>
              <a:rPr lang="ru-RU" sz="32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ЕНС и </a:t>
            </a:r>
            <a:r>
              <a:rPr lang="ru-RU" sz="320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особенностях предоставления услуг по бесплатному </a:t>
            </a:r>
            <a:r>
              <a:rPr lang="ru-RU" sz="3200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информированию</a:t>
            </a:r>
            <a:endParaRPr lang="ru-RU" sz="3200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16" name="Изображение 10" descr="FNS_vizitka_for_rukovodstv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77" y="196529"/>
            <a:ext cx="1872208" cy="194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2305964" y="512513"/>
            <a:ext cx="9089938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218936"/>
            <a:r>
              <a:rPr lang="ru-RU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Ведущий специалист-эксперт отдела </a:t>
            </a:r>
            <a:r>
              <a:rPr lang="ru-RU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работы с </a:t>
            </a:r>
            <a:r>
              <a:rPr lang="ru-RU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налогоплательщиками</a:t>
            </a:r>
          </a:p>
          <a:p>
            <a:pPr algn="r" defTabSz="1218936"/>
            <a:r>
              <a:rPr lang="ru-RU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УФНС России по Ханты-Мансийскому автономному округу – Югре </a:t>
            </a:r>
            <a:endParaRPr lang="ru-RU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  <a:p>
            <a:pPr algn="r" defTabSz="1218936"/>
            <a:r>
              <a:rPr lang="ru-RU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Сафронова А.А.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13" y="2444068"/>
            <a:ext cx="4482065" cy="2929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4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8600-90-565\Desktop\ДОКЛАДЫ\сро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" y="833414"/>
            <a:ext cx="5172419" cy="13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197843" y="-1"/>
            <a:ext cx="2377083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dirty="0" smtClean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 СПОСОБАХ ПОЛУЧЕНИЯ АКТУАЛЬНОЙ ИНФОРМАЦИИ О ЕНС</a:t>
            </a:r>
            <a:endParaRPr lang="ru-RU" dirty="0">
              <a:solidFill>
                <a:srgbClr val="485068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ПРОМОСТРАНИЦА ФНС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РОССИИ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ЕНС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Рисунок 17" descr="http://qrcoder.ru/code/?https%3A%2F%2Fwww.nalog.gov.ru%2Frn77%2Fens%2F&amp;4&amp;0">
            <a:extLst>
              <a:ext uri="{FF2B5EF4-FFF2-40B4-BE49-F238E27FC236}">
                <a16:creationId xmlns:a16="http://schemas.microsoft.com/office/drawing/2014/main" xmlns="" id="{DB35A9B4-2CA7-4C8C-8EB5-E3ABF5BB66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86" y="2567805"/>
            <a:ext cx="2304256" cy="231020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979D684-5E35-4941-935C-DA93A88CE690}"/>
              </a:ext>
            </a:extLst>
          </p:cNvPr>
          <p:cNvSpPr txBox="1"/>
          <p:nvPr/>
        </p:nvSpPr>
        <p:spPr>
          <a:xfrm>
            <a:off x="5194344" y="976893"/>
            <a:ext cx="6320869" cy="40011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Помогает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разобраться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 нюансах перехода на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ЕНС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 descr="C:\Users\8600-90-565\Desktop\Рисуно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3" y="2163267"/>
            <a:ext cx="4176463" cy="3242659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D:\пп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3" y="3722908"/>
            <a:ext cx="4176463" cy="31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9" t="18266" r="5901" b="5200"/>
          <a:stretch>
            <a:fillRect/>
          </a:stretch>
        </p:blipFill>
        <p:spPr bwMode="auto">
          <a:xfrm>
            <a:off x="7679382" y="1511395"/>
            <a:ext cx="3953497" cy="257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9" t="42532" r="27164" b="7066"/>
          <a:stretch>
            <a:fillRect/>
          </a:stretch>
        </p:blipFill>
        <p:spPr bwMode="auto">
          <a:xfrm>
            <a:off x="7687936" y="3932712"/>
            <a:ext cx="3953497" cy="280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83838" y="6308957"/>
            <a:ext cx="360040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9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197843" y="-1"/>
            <a:ext cx="2418142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 СПОСОБАХ ПОЛУЧЕНИЯ АКТУАЛЬНОЙ ИНФОРМАЦИИ О ЕНС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F02B7901-3870-49DC-AA5E-49396413A882}"/>
              </a:ext>
            </a:extLst>
          </p:cNvPr>
          <p:cNvSpPr/>
          <p:nvPr/>
        </p:nvSpPr>
        <p:spPr>
          <a:xfrm>
            <a:off x="3615985" y="2116"/>
            <a:ext cx="8323760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ПРОМОСТРАНИЦА ФНС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РОССИИ:ОШИБКИ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190550" y="981522"/>
            <a:ext cx="5976664" cy="520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F02B7901-3870-49DC-AA5E-49396413A882}"/>
              </a:ext>
            </a:extLst>
          </p:cNvPr>
          <p:cNvSpPr/>
          <p:nvPr/>
        </p:nvSpPr>
        <p:spPr>
          <a:xfrm>
            <a:off x="3502918" y="2116"/>
            <a:ext cx="8693911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РОБОТ-ПОМОЩНИК ПО ЕНС ПОМОЖЕТ НЕ ДОПУСТИТЬ ОШИБКИ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9" b="8829"/>
          <a:stretch/>
        </p:blipFill>
        <p:spPr bwMode="auto">
          <a:xfrm>
            <a:off x="7319342" y="1187327"/>
            <a:ext cx="3447320" cy="2088232"/>
          </a:xfrm>
          <a:prstGeom prst="round2DiagRect">
            <a:avLst>
              <a:gd name="adj1" fmla="val 16667"/>
              <a:gd name="adj2" fmla="val 409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79400" sx="110000" sy="110000" algn="ctr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15" y="3608628"/>
            <a:ext cx="3200573" cy="2069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79400" sx="110000" sy="110000" algn="ctr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C:\Users\8600-90-565\Desktop\ДОКЛАДЫ\помощ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66" y="5991123"/>
            <a:ext cx="2190321" cy="7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783838" y="6308957"/>
            <a:ext cx="360040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0197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197843" y="-1"/>
            <a:ext cx="2377083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 СПОСОБАХ ПОЛУЧЕНИЯ АКТУАЛЬНОЙ ИНФОРМАЦИИ О ЕНС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СЕРВИС «УПЛАТА НАЛОГОВ И ПОШЛИН»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6" t="14401" r="23253" b="2751"/>
          <a:stretch>
            <a:fillRect/>
          </a:stretch>
        </p:blipFill>
        <p:spPr bwMode="auto">
          <a:xfrm>
            <a:off x="334566" y="713932"/>
            <a:ext cx="9391482" cy="597983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qrcoder.ru/code/?https%3A%2F%2Fservice.nalog.ru%2Fpayment%2F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66" y="2246212"/>
            <a:ext cx="2683950" cy="2563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045094" y="4292073"/>
            <a:ext cx="2232248" cy="838139"/>
          </a:xfrm>
          <a:prstGeom prst="rect">
            <a:avLst/>
          </a:prstGeom>
          <a:noFill/>
          <a:ln w="412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83838" y="6308957"/>
            <a:ext cx="360040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1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078981" y="-21906"/>
            <a:ext cx="2537005" cy="7858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ОСОБЕННОСТИ ПРЕДОСТАВЛЕНИЯ УСЛУГ </a:t>
            </a:r>
          </a:p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ПО БЕСПЛАТНОМУ ИНФОРМИРОВАНИЮ</a:t>
            </a:r>
          </a:p>
          <a:p>
            <a:pPr algn="ctr" defTabSz="1218936"/>
            <a:endParaRPr lang="ru-RU" sz="1050" dirty="0">
              <a:solidFill>
                <a:srgbClr val="485068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ИНФОРМАЦИОННОЕ ОБСЛУЖИВАНИЕ НАЛОГОПЛАТЕЛЬЩИКОВ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7" name="Схема 36">
            <a:extLst>
              <a:ext uri="{FF2B5EF4-FFF2-40B4-BE49-F238E27FC236}">
                <a16:creationId xmlns:a16="http://schemas.microsoft.com/office/drawing/2014/main" xmlns="" id="{E30768D4-2EE5-4A20-9D5A-20A996180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035911"/>
              </p:ext>
            </p:extLst>
          </p:nvPr>
        </p:nvGraphicFramePr>
        <p:xfrm>
          <a:off x="151389" y="837826"/>
          <a:ext cx="6998463" cy="547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Заголовок 2">
            <a:extLst>
              <a:ext uri="{FF2B5EF4-FFF2-40B4-BE49-F238E27FC236}">
                <a16:creationId xmlns:a16="http://schemas.microsoft.com/office/drawing/2014/main" xmlns="" id="{C43DA1AA-2658-465B-93EF-9261D1452354}"/>
              </a:ext>
            </a:extLst>
          </p:cNvPr>
          <p:cNvSpPr txBox="1">
            <a:spLocks/>
          </p:cNvSpPr>
          <p:nvPr/>
        </p:nvSpPr>
        <p:spPr bwMode="auto">
          <a:xfrm>
            <a:off x="7103317" y="805095"/>
            <a:ext cx="5040561" cy="3105729"/>
          </a:xfrm>
          <a:prstGeom prst="rect">
            <a:avLst/>
          </a:prstGeom>
          <a:noFill/>
          <a:ln w="3175">
            <a:solidFill>
              <a:schemeClr val="tx1"/>
            </a:solidFill>
            <a:prstDash val="sysDash"/>
            <a:miter lim="800000"/>
            <a:headEnd/>
            <a:tailEnd/>
          </a:ln>
          <a:effectLst>
            <a:glow rad="952500">
              <a:schemeClr val="bg1">
                <a:alpha val="40000"/>
              </a:schemeClr>
            </a:glow>
          </a:effectLst>
        </p:spPr>
        <p:txBody>
          <a:bodyPr vert="horz" wrap="square" lIns="0" tIns="43807" rIns="0" bIns="4380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230109">
              <a:defRPr/>
            </a:pPr>
            <a:endParaRPr lang="ru-RU" altLang="ru-RU" sz="200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endParaRPr lang="ru-RU" altLang="ru-RU" sz="2000" b="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endParaRPr lang="ru-RU" altLang="ru-RU" sz="2000" b="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endParaRPr lang="ru-RU" altLang="ru-RU" sz="2000" b="0" cap="all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r>
              <a:rPr lang="ru-RU" altLang="ru-RU" sz="2000" b="0" cap="all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ОсобенностИ</a:t>
            </a:r>
            <a:r>
              <a:rPr lang="ru-RU" altLang="ru-RU" sz="20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:</a:t>
            </a:r>
            <a:endParaRPr lang="en-US" altLang="ru-RU" sz="2000" b="0" cap="all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defTabSz="1230109">
              <a:defRPr/>
            </a:pPr>
            <a:endParaRPr lang="en-US" altLang="ru-RU" sz="1600" cap="al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107950" defTabSz="1230109">
              <a:buFont typeface="Arial" panose="020B0604020202020204" pitchFamily="34" charset="0"/>
              <a:buChar char="•"/>
              <a:defRPr/>
            </a:pP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Справки ВЫДАЮТСЯ </a:t>
            </a:r>
            <a:r>
              <a:rPr lang="ru-RU" altLang="ru-RU" sz="1600" b="0" cap="all" dirty="0" smtClean="0">
                <a:solidFill>
                  <a:srgbClr val="0070C0"/>
                </a:solidFill>
                <a:latin typeface="Arial Narrow" panose="020B0606020202030204" pitchFamily="34" charset="0"/>
                <a:cs typeface="+mj-cs"/>
              </a:rPr>
              <a:t>на </a:t>
            </a:r>
            <a:r>
              <a:rPr lang="ru-RU" altLang="ru-RU" sz="1600" b="0" cap="all" dirty="0">
                <a:solidFill>
                  <a:srgbClr val="0070C0"/>
                </a:solidFill>
                <a:latin typeface="Arial Narrow" panose="020B0606020202030204" pitchFamily="34" charset="0"/>
                <a:cs typeface="+mj-cs"/>
              </a:rPr>
              <a:t>дату </a:t>
            </a:r>
            <a:r>
              <a:rPr lang="ru-RU" altLang="ru-RU" sz="1600" b="0" cap="all" dirty="0" smtClean="0">
                <a:solidFill>
                  <a:srgbClr val="0070C0"/>
                </a:solidFill>
                <a:latin typeface="Arial Narrow" panose="020B0606020202030204" pitchFamily="34" charset="0"/>
                <a:cs typeface="+mj-cs"/>
              </a:rPr>
              <a:t>формирования</a:t>
            </a:r>
          </a:p>
          <a:p>
            <a:pPr marL="285750" indent="-107950" defTabSz="1230109">
              <a:buFont typeface="Arial" panose="020B0604020202020204" pitchFamily="34" charset="0"/>
              <a:buChar char="•"/>
              <a:defRPr/>
            </a:pPr>
            <a:endParaRPr lang="ru-RU" altLang="ru-RU" sz="1600" b="0" cap="all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107950" defTabSz="1230109">
              <a:buFont typeface="Arial" panose="020B0604020202020204" pitchFamily="34" charset="0"/>
              <a:buChar char="•"/>
              <a:defRPr/>
            </a:pP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Сведения о задолженности </a:t>
            </a:r>
            <a:r>
              <a:rPr lang="ru-RU" altLang="ru-RU" sz="1600" b="0" cap="all" dirty="0" smtClean="0">
                <a:solidFill>
                  <a:srgbClr val="C00000"/>
                </a:solidFill>
                <a:latin typeface="Arial Narrow" panose="020B0606020202030204" pitchFamily="34" charset="0"/>
                <a:cs typeface="+mj-cs"/>
              </a:rPr>
              <a:t>на конкретную дату</a:t>
            </a: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endParaRPr lang="ru-RU" altLang="ru-RU" sz="1600" b="0" cap="all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107950" defTabSz="1230109">
              <a:buFont typeface="Arial" panose="020B0604020202020204" pitchFamily="34" charset="0"/>
              <a:buChar char="•"/>
              <a:defRPr/>
            </a:pPr>
            <a:r>
              <a:rPr lang="ru-RU" altLang="ru-RU" sz="1600" b="0" cap="all" dirty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Данные в ЛК </a:t>
            </a:r>
            <a:r>
              <a:rPr lang="ru-RU" altLang="ru-RU" sz="1600" b="0" cap="all" dirty="0">
                <a:solidFill>
                  <a:srgbClr val="0070C0"/>
                </a:solidFill>
                <a:latin typeface="Arial Narrow" panose="020B0606020202030204" pitchFamily="34" charset="0"/>
                <a:cs typeface="+mj-cs"/>
              </a:rPr>
              <a:t>28 числа </a:t>
            </a: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отображаются по </a:t>
            </a:r>
            <a:r>
              <a:rPr lang="ru-RU" altLang="ru-RU" sz="1600" b="0" cap="all" dirty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состоянию </a:t>
            </a: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на </a:t>
            </a:r>
            <a:r>
              <a:rPr lang="ru-RU" altLang="ru-RU" sz="1600" b="0" cap="all" dirty="0">
                <a:solidFill>
                  <a:srgbClr val="0070C0"/>
                </a:solidFill>
                <a:latin typeface="Arial Narrow" panose="020B0606020202030204" pitchFamily="34" charset="0"/>
                <a:cs typeface="+mj-cs"/>
              </a:rPr>
              <a:t>27 число </a:t>
            </a: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месяца</a:t>
            </a:r>
            <a:endParaRPr lang="en-US" altLang="ru-RU" sz="1600" b="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107950" defTabSz="1230109">
              <a:buFont typeface="Arial" panose="020B0604020202020204" pitchFamily="34" charset="0"/>
              <a:buChar char="•"/>
              <a:defRPr/>
            </a:pPr>
            <a:endParaRPr lang="en-US" altLang="ru-RU" sz="1600" b="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107950" defTabSz="1230109">
              <a:buFont typeface="Arial" panose="020B0604020202020204" pitchFamily="34" charset="0"/>
              <a:buChar char="•"/>
              <a:defRPr/>
            </a:pP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ЕСЛИ ДАТА ЗАПРОСА – </a:t>
            </a:r>
            <a:r>
              <a:rPr lang="ru-RU" altLang="ru-RU" sz="1600" b="0" cap="all" dirty="0" smtClean="0">
                <a:solidFill>
                  <a:srgbClr val="0070C0"/>
                </a:solidFill>
                <a:latin typeface="Arial Narrow" panose="020B0606020202030204" pitchFamily="34" charset="0"/>
                <a:cs typeface="+mj-cs"/>
              </a:rPr>
              <a:t>28 ЧИСЛО</a:t>
            </a: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, ТО справки формируются на </a:t>
            </a:r>
            <a:r>
              <a:rPr lang="ru-RU" altLang="ru-RU" sz="1600" b="0" cap="all" dirty="0" smtClean="0">
                <a:solidFill>
                  <a:srgbClr val="B91403"/>
                </a:solidFill>
                <a:latin typeface="Arial Narrow" panose="020B0606020202030204" pitchFamily="34" charset="0"/>
                <a:cs typeface="+mj-cs"/>
              </a:rPr>
              <a:t>следующий рабочий </a:t>
            </a:r>
            <a:r>
              <a:rPr lang="ru-RU" altLang="ru-RU" sz="1600" b="0" cap="all" dirty="0" smtClean="0">
                <a:solidFill>
                  <a:srgbClr val="B91403"/>
                </a:solidFill>
                <a:latin typeface="Arial Narrow" panose="020B0606020202030204" pitchFamily="34" charset="0"/>
                <a:cs typeface="+mj-cs"/>
              </a:rPr>
              <a:t>день</a:t>
            </a:r>
            <a:r>
              <a:rPr lang="ru-RU" altLang="ru-RU" sz="1600" b="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.</a:t>
            </a:r>
            <a:endParaRPr lang="ru-RU" altLang="ru-RU" sz="1600" b="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107950" defTabSz="1230109">
              <a:buFont typeface="Arial" panose="020B0604020202020204" pitchFamily="34" charset="0"/>
              <a:buChar char="•"/>
              <a:defRPr/>
            </a:pPr>
            <a:endParaRPr lang="ru-RU" altLang="ru-RU" sz="1600" b="0" cap="all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endParaRPr lang="ru-RU" altLang="ru-RU" sz="160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endParaRPr lang="ru-RU" altLang="ru-RU" sz="1600" cap="all" dirty="0" smtClean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endParaRPr lang="ru-RU" altLang="ru-RU" sz="1600" cap="al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endParaRPr lang="ru-RU" altLang="ru-RU" sz="1600" cap="al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 descr="D: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84" y="4138361"/>
            <a:ext cx="172819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D:\Pop-Art-Hand-with-envelope-e151443377577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156" y="4138361"/>
            <a:ext cx="1739790" cy="12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80" y="5499546"/>
            <a:ext cx="1972533" cy="1354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D:\hwtSoJlhJR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870" y="5632826"/>
            <a:ext cx="2101076" cy="12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783838" y="6308957"/>
            <a:ext cx="360040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</a:t>
            </a:r>
          </a:p>
        </p:txBody>
      </p:sp>
      <p:pic>
        <p:nvPicPr>
          <p:cNvPr id="16" name="Picture 3" descr="D:\origina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52" y="4584982"/>
            <a:ext cx="1726890" cy="11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овина рамки 1"/>
          <p:cNvSpPr/>
          <p:nvPr/>
        </p:nvSpPr>
        <p:spPr>
          <a:xfrm rot="19147767" flipV="1">
            <a:off x="844976" y="2297739"/>
            <a:ext cx="678537" cy="376949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овина рамки 24"/>
          <p:cNvSpPr/>
          <p:nvPr/>
        </p:nvSpPr>
        <p:spPr>
          <a:xfrm rot="19147767" flipV="1">
            <a:off x="332866" y="1279251"/>
            <a:ext cx="733201" cy="376949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овина рамки 25"/>
          <p:cNvSpPr/>
          <p:nvPr/>
        </p:nvSpPr>
        <p:spPr>
          <a:xfrm rot="19147767" flipV="1">
            <a:off x="953472" y="3307819"/>
            <a:ext cx="718889" cy="380728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оловина рамки 26"/>
          <p:cNvSpPr/>
          <p:nvPr/>
        </p:nvSpPr>
        <p:spPr>
          <a:xfrm rot="19147767" flipV="1">
            <a:off x="333998" y="5383659"/>
            <a:ext cx="707959" cy="376949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оловина рамки 28"/>
          <p:cNvSpPr/>
          <p:nvPr/>
        </p:nvSpPr>
        <p:spPr>
          <a:xfrm rot="19147767" flipV="1">
            <a:off x="836141" y="4336351"/>
            <a:ext cx="670319" cy="376949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02905" y="5736568"/>
            <a:ext cx="1364522" cy="440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НОВОЕ 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38795" y="3700848"/>
            <a:ext cx="1364522" cy="440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НОВОЕ 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38795" y="2605459"/>
            <a:ext cx="1364522" cy="440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НОВОЕ 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8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197843" y="-1"/>
            <a:ext cx="2377083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 СПОСОБАХ ПОЛУЧЕНИЯ АКТУАЛЬНОЙ ИНФОРМАЦИИ О ЕНС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НОВЫЕ ФОРМЫ ЗАПРОСОВ НА РЕЗУЛЬТАТЫ ИОН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8600-90-565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98" y="889342"/>
            <a:ext cx="5543389" cy="58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783838" y="6308957"/>
            <a:ext cx="360040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</a:t>
            </a:r>
          </a:p>
        </p:txBody>
      </p:sp>
      <p:pic>
        <p:nvPicPr>
          <p:cNvPr id="1029" name="Picture 5" descr="C:\Users\8600-90-565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9" y="868125"/>
            <a:ext cx="5147901" cy="59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23994" y="2051465"/>
            <a:ext cx="4752528" cy="1584176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СВЕДЕНИЯ О ЗАДОЛЖЕННОСТИ ИЛИ СПРАВКА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 ПРИНАДЛЕЖНОСТИ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(Код запроса «1» и «2»)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F68D36"/>
                </a:solidFill>
                <a:latin typeface="Arial Narrow" panose="020B0606020202030204" pitchFamily="34" charset="0"/>
              </a:rPr>
              <a:t>КНД ЗАЯВЛЕНИЯ 1166507 </a:t>
            </a:r>
            <a:endParaRPr lang="ru-RU" b="1" dirty="0">
              <a:solidFill>
                <a:srgbClr val="F68D36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22684" y="763936"/>
            <a:ext cx="4368473" cy="1572836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Запрос на предоставление услуг ИОН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(Код запроса от «3» до «9»)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F68D36"/>
                </a:solidFill>
                <a:latin typeface="Arial Narrow" panose="020B0606020202030204" pitchFamily="34" charset="0"/>
              </a:rPr>
              <a:t>КНД ЗАЯВЛЕНИЯ 1166507 </a:t>
            </a:r>
            <a:endParaRPr lang="ru-RU" b="1" dirty="0">
              <a:solidFill>
                <a:srgbClr val="F68D3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7843" y="3792335"/>
            <a:ext cx="273892" cy="491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43276" y="3933850"/>
            <a:ext cx="462057" cy="972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7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197843" y="-1"/>
            <a:ext cx="2377083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 СПОСОБАХ ПОЛУЧЕНИЯ АКТУАЛЬНОЙ ИНФОРМАЦИИ О ЕНС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ЛИЧНЫЙ КАБИНЕТ ФИЗИЧЕСКОГО ЛИЦА (МОБ. ВЕРСИЯ)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/>
          <a:srcRect t="4370"/>
          <a:stretch/>
        </p:blipFill>
        <p:spPr bwMode="auto">
          <a:xfrm>
            <a:off x="248871" y="885685"/>
            <a:ext cx="2686451" cy="5711825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Нашивка 25"/>
          <p:cNvSpPr/>
          <p:nvPr/>
        </p:nvSpPr>
        <p:spPr>
          <a:xfrm rot="5400000">
            <a:off x="1203308" y="2025627"/>
            <a:ext cx="1008087" cy="936104"/>
          </a:xfrm>
          <a:prstGeom prst="chevron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rgbClr val="F68D3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39822" y="6308957"/>
            <a:ext cx="504056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7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D:\image-04-09-23-17-11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98" y="830991"/>
            <a:ext cx="2610072" cy="573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600-90-565\Desktop\image-05-09-23-11-4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78" y="810467"/>
            <a:ext cx="2640645" cy="571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ашивка 24"/>
          <p:cNvSpPr/>
          <p:nvPr/>
        </p:nvSpPr>
        <p:spPr>
          <a:xfrm flipH="1">
            <a:off x="4871070" y="5163298"/>
            <a:ext cx="1152128" cy="936104"/>
          </a:xfrm>
          <a:prstGeom prst="chevron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rgbClr val="F68D3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E:\IMG_23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37" y="839782"/>
            <a:ext cx="2735956" cy="57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ашивка 21"/>
          <p:cNvSpPr/>
          <p:nvPr/>
        </p:nvSpPr>
        <p:spPr>
          <a:xfrm>
            <a:off x="8129226" y="3645818"/>
            <a:ext cx="1008087" cy="936104"/>
          </a:xfrm>
          <a:prstGeom prst="chevron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rgbClr val="F68D3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1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СПОСОБЫ ОБРАЩЕНИЯ ПО ВОПРОСАМ 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ЕНС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D039248-A68C-4009-A147-903C2A161FDE}"/>
              </a:ext>
            </a:extLst>
          </p:cNvPr>
          <p:cNvSpPr/>
          <p:nvPr/>
        </p:nvSpPr>
        <p:spPr>
          <a:xfrm>
            <a:off x="123650" y="3238147"/>
            <a:ext cx="6092825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337820" algn="l"/>
                <a:tab pos="99568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3E14CA64-FC13-4CE9-9886-67891F0A57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312015"/>
              </p:ext>
            </p:extLst>
          </p:nvPr>
        </p:nvGraphicFramePr>
        <p:xfrm>
          <a:off x="262558" y="1125538"/>
          <a:ext cx="74176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AF44DC3-4D05-43FB-A8AD-EDBBD48C925B}"/>
              </a:ext>
            </a:extLst>
          </p:cNvPr>
          <p:cNvSpPr/>
          <p:nvPr/>
        </p:nvSpPr>
        <p:spPr>
          <a:xfrm>
            <a:off x="7247334" y="1227736"/>
            <a:ext cx="4752528" cy="95410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Официальный сайт ФНС России</a:t>
            </a:r>
          </a:p>
          <a:p>
            <a:pPr lvl="0"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NALOG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GOV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24DF0B6-833C-4863-881A-7FBAC921C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03" y="2709714"/>
            <a:ext cx="2534010" cy="25340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Телефонная трубка">
            <a:extLst>
              <a:ext uri="{FF2B5EF4-FFF2-40B4-BE49-F238E27FC236}">
                <a16:creationId xmlns:a16="http://schemas.microsoft.com/office/drawing/2014/main" xmlns="" id="{731FDD84-1D15-473A-824F-ABCC836E7C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616293" y="1329973"/>
            <a:ext cx="914400" cy="914400"/>
          </a:xfrm>
          <a:prstGeom prst="rect">
            <a:avLst/>
          </a:prstGeom>
        </p:spPr>
      </p:pic>
      <p:pic>
        <p:nvPicPr>
          <p:cNvPr id="15" name="Рисунок 14" descr="Центр обработки вызовов">
            <a:extLst>
              <a:ext uri="{FF2B5EF4-FFF2-40B4-BE49-F238E27FC236}">
                <a16:creationId xmlns:a16="http://schemas.microsoft.com/office/drawing/2014/main" xmlns="" id="{48187D7F-D405-4105-9E0F-0316F82C78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289474" y="1267443"/>
            <a:ext cx="914400" cy="914400"/>
          </a:xfrm>
          <a:prstGeom prst="rect">
            <a:avLst/>
          </a:prstGeom>
        </p:spPr>
      </p:pic>
      <p:pic>
        <p:nvPicPr>
          <p:cNvPr id="18" name="Рисунок 17" descr="Собрание">
            <a:extLst>
              <a:ext uri="{FF2B5EF4-FFF2-40B4-BE49-F238E27FC236}">
                <a16:creationId xmlns:a16="http://schemas.microsoft.com/office/drawing/2014/main" xmlns="" id="{417C321C-FAE7-481F-B45C-7470C96046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616293" y="5214078"/>
            <a:ext cx="914400" cy="914400"/>
          </a:xfrm>
          <a:prstGeom prst="rect">
            <a:avLst/>
          </a:prstGeom>
        </p:spPr>
      </p:pic>
      <p:pic>
        <p:nvPicPr>
          <p:cNvPr id="22" name="Рисунок 21" descr="Интернет">
            <a:extLst>
              <a:ext uri="{FF2B5EF4-FFF2-40B4-BE49-F238E27FC236}">
                <a16:creationId xmlns:a16="http://schemas.microsoft.com/office/drawing/2014/main" xmlns="" id="{250A2419-C8FF-4FE3-A3F7-04B1B110C44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251100" y="5356953"/>
            <a:ext cx="914400" cy="91440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078981" y="-21906"/>
            <a:ext cx="2537005" cy="7858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ОСОБЕННОСТИ ПРЕДОСТАВЛЕНИЯ УСЛУГ </a:t>
            </a:r>
          </a:p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ПО БЕСПЛАТНОМУ ИНФОРМИРОВАНИЮ</a:t>
            </a:r>
          </a:p>
          <a:p>
            <a:pPr algn="ctr" defTabSz="1218936"/>
            <a:endParaRPr lang="ru-RU" sz="1050" dirty="0">
              <a:solidFill>
                <a:srgbClr val="485068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39822" y="6308957"/>
            <a:ext cx="504056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8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7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АНОНСЫ МЕРОПРИЯТИЙ ДЛЯ НАЛОГОПЛАТЕЛЬЩИКОВ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6C2CB1B-2AAC-4BBB-A567-6B335A94D729}"/>
              </a:ext>
            </a:extLst>
          </p:cNvPr>
          <p:cNvSpPr/>
          <p:nvPr/>
        </p:nvSpPr>
        <p:spPr>
          <a:xfrm>
            <a:off x="-695235" y="1123447"/>
            <a:ext cx="4752528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График мероприятий для налогоплательщиков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" y="10786"/>
            <a:ext cx="1152128" cy="75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1078981" y="-21906"/>
            <a:ext cx="2537005" cy="7858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ОСОБЕННОСТИ ПРЕДОСТАВЛЕНИЯ УСЛУГ </a:t>
            </a:r>
          </a:p>
          <a:p>
            <a:pPr algn="ctr"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ПО БЕСПЛАТНОМУ ИНФОРМИРОВАНИЮ</a:t>
            </a:r>
          </a:p>
          <a:p>
            <a:pPr algn="ctr" defTabSz="1218936"/>
            <a:endParaRPr lang="ru-RU" sz="1050" dirty="0">
              <a:solidFill>
                <a:srgbClr val="485068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65" y="2373319"/>
            <a:ext cx="8077913" cy="397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 descr="http://qrcoder.ru/code/?https%3A%2F%2Fwww.nalog.gov.ru%2Frn86%2Fabout_fts%2Fstructure%2Finspection%2Fevents%2F&amp;4&amp;0">
            <a:extLst>
              <a:ext uri="{FF2B5EF4-FFF2-40B4-BE49-F238E27FC236}">
                <a16:creationId xmlns:a16="http://schemas.microsoft.com/office/drawing/2014/main" xmlns="" id="{350B9816-8600-4AF3-829B-B48376F76E7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13" y="1180636"/>
            <a:ext cx="2199109" cy="207144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image-11-07-23-16-3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7" y="1123446"/>
            <a:ext cx="2970627" cy="522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ttachment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1163952"/>
            <a:ext cx="2088125" cy="2088125"/>
          </a:xfrm>
          <a:prstGeom prst="rect">
            <a:avLst/>
          </a:prstGeom>
          <a:noFill/>
          <a:effectLst>
            <a:outerShdw blurRad="508000" dist="139700" dir="30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622116" y="6416759"/>
            <a:ext cx="504056" cy="432276"/>
          </a:xfrm>
          <a:prstGeom prst="rect">
            <a:avLst/>
          </a:prstGeom>
          <a:noFill/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9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2180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26248</TotalTime>
  <Words>390</Words>
  <Application>Microsoft Office PowerPoint</Application>
  <PresentationFormat>Произвольный</PresentationFormat>
  <Paragraphs>98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Специальное оформление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Филипенко Айгуль Эльдаровна</dc:creator>
  <cp:lastModifiedBy>Сафронова Анна Анатольевна</cp:lastModifiedBy>
  <cp:revision>2016</cp:revision>
  <cp:lastPrinted>2023-04-13T06:17:15Z</cp:lastPrinted>
  <dcterms:modified xsi:type="dcterms:W3CDTF">2023-09-27T04:43:28Z</dcterms:modified>
</cp:coreProperties>
</file>