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drawings/drawing1.xml" ContentType="application/vnd.openxmlformats-officedocument.drawingml.chartshapes+xml"/>
  <Override PartName="/ppt/charts/chart2.xml" ContentType="application/vnd.openxmlformats-officedocument.drawingml.chart+xml"/>
  <Override PartName="/ppt/drawings/drawing2.xml" ContentType="application/vnd.openxmlformats-officedocument.drawingml.chartshape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9"/>
  </p:notesMasterIdLst>
  <p:sldIdLst>
    <p:sldId id="283" r:id="rId2"/>
    <p:sldId id="273" r:id="rId3"/>
    <p:sldId id="274" r:id="rId4"/>
    <p:sldId id="279" r:id="rId5"/>
    <p:sldId id="275" r:id="rId6"/>
    <p:sldId id="281" r:id="rId7"/>
    <p:sldId id="285" r:id="rId8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113" d="100"/>
          <a:sy n="113" d="100"/>
        </p:scale>
        <p:origin x="-426" y="-10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_____Microsoft_Excel1.xlsx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.xml"/><Relationship Id="rId1" Type="http://schemas.openxmlformats.org/officeDocument/2006/relationships/package" Target="../embeddings/_____Microsoft_Excel2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9.1230387477746741E-2"/>
          <c:y val="4.4045167105023014E-2"/>
          <c:w val="0.56556278231900181"/>
          <c:h val="0.84030765722629031"/>
        </c:manualLayout>
      </c:layout>
      <c:doughnut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2022 год и 1 полугодие 2023 года</c:v>
                </c:pt>
              </c:strCache>
            </c:strRef>
          </c:tx>
          <c:explosion val="25"/>
          <c:dPt>
            <c:idx val="0"/>
            <c:bubble3D val="1"/>
            <c:explosion val="0"/>
          </c:dPt>
          <c:dPt>
            <c:idx val="1"/>
            <c:bubble3D val="1"/>
          </c:dPt>
          <c:cat>
            <c:strRef>
              <c:f>Лист1!$A$2:$A$3</c:f>
              <c:strCache>
                <c:ptCount val="2"/>
                <c:pt idx="0">
                  <c:v>в пользу налоговых органов, 98%</c:v>
                </c:pt>
                <c:pt idx="1">
                  <c:v>в пользу налогоплательщиков, 2%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345315</c:v>
                </c:pt>
                <c:pt idx="1">
                  <c:v>6932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37"/>
        <c:holeSize val="50"/>
      </c:doughnutChart>
      <c:spPr>
        <a:solidFill>
          <a:schemeClr val="bg1">
            <a:lumMod val="95000"/>
          </a:schemeClr>
        </a:solidFill>
      </c:spPr>
    </c:plotArea>
    <c:legend>
      <c:legendPos val="b"/>
      <c:legendEntry>
        <c:idx val="0"/>
        <c:txPr>
          <a:bodyPr/>
          <a:lstStyle/>
          <a:p>
            <a:pPr>
              <a:defRPr sz="160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</c:legendEntry>
      <c:legendEntry>
        <c:idx val="1"/>
        <c:txPr>
          <a:bodyPr/>
          <a:lstStyle/>
          <a:p>
            <a:pPr>
              <a:defRPr sz="160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</c:legendEntry>
      <c:layout>
        <c:manualLayout>
          <c:xMode val="edge"/>
          <c:yMode val="edge"/>
          <c:x val="0.10087498739899686"/>
          <c:y val="0.84812870899540171"/>
          <c:w val="0.5110710115946735"/>
          <c:h val="0.13535435334021467"/>
        </c:manualLayout>
      </c:layout>
      <c:overlay val="0"/>
      <c:txPr>
        <a:bodyPr/>
        <a:lstStyle/>
        <a:p>
          <a:pPr>
            <a:defRPr sz="1600">
              <a:latin typeface="Times New Roman" pitchFamily="18" charset="0"/>
              <a:cs typeface="Times New Roman" pitchFamily="18" charset="0"/>
            </a:defRPr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  <c:userShapes r:id="rId2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4730134260612044"/>
          <c:y val="6.8796508307045506E-2"/>
          <c:w val="0.62309709018413229"/>
          <c:h val="0.76459304381352777"/>
        </c:manualLayout>
      </c:layout>
      <c:doughnut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2022 год и 1 полугодие 2023 года</c:v>
                </c:pt>
              </c:strCache>
            </c:strRef>
          </c:tx>
          <c:explosion val="25"/>
          <c:dPt>
            <c:idx val="0"/>
            <c:bubble3D val="1"/>
            <c:explosion val="0"/>
          </c:dPt>
          <c:dPt>
            <c:idx val="1"/>
            <c:bubble3D val="1"/>
          </c:dPt>
          <c:cat>
            <c:strRef>
              <c:f>Лист1!$A$2:$A$3</c:f>
              <c:strCache>
                <c:ptCount val="2"/>
                <c:pt idx="0">
                  <c:v>в пользу налоговых органов, 100%</c:v>
                </c:pt>
                <c:pt idx="1">
                  <c:v>в пользу налогоплательщиков, 0%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345315</c:v>
                </c:pt>
                <c:pt idx="1">
                  <c:v>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37"/>
        <c:holeSize val="50"/>
      </c:doughnutChart>
      <c:spPr>
        <a:solidFill>
          <a:schemeClr val="bg1">
            <a:lumMod val="95000"/>
          </a:schemeClr>
        </a:solidFill>
      </c:spPr>
    </c:plotArea>
    <c:legend>
      <c:legendPos val="b"/>
      <c:layout>
        <c:manualLayout>
          <c:xMode val="edge"/>
          <c:yMode val="edge"/>
          <c:x val="0.28592015333323706"/>
          <c:y val="0.84812870899540171"/>
          <c:w val="0.53006187220197554"/>
          <c:h val="0.13535435334021467"/>
        </c:manualLayout>
      </c:layout>
      <c:overlay val="0"/>
      <c:txPr>
        <a:bodyPr/>
        <a:lstStyle/>
        <a:p>
          <a:pPr>
            <a:defRPr sz="160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defRPr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  <c:userShapes r:id="rId2"/>
</c:chartSpac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0.27031</cdr:x>
      <cdr:y>0.37901</cdr:y>
    </cdr:from>
    <cdr:to>
      <cdr:x>0.48029</cdr:x>
      <cdr:y>0.52033</cdr:y>
    </cdr:to>
    <cdr:sp macro="" textlink="">
      <cdr:nvSpPr>
        <cdr:cNvPr id="2" name="Прямоугольник 1"/>
        <cdr:cNvSpPr/>
      </cdr:nvSpPr>
      <cdr:spPr>
        <a:xfrm xmlns:a="http://schemas.openxmlformats.org/drawingml/2006/main">
          <a:off x="1852895" y="1748559"/>
          <a:ext cx="1439333" cy="651972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 anchor="ctr"/>
        <a:lstStyle xmlns:a="http://schemas.openxmlformats.org/drawingml/2006/main"/>
        <a:p xmlns:a="http://schemas.openxmlformats.org/drawingml/2006/main">
          <a:pPr algn="ctr"/>
          <a:r>
            <a:rPr lang="ru-RU" sz="1600" b="1" dirty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з</a:t>
          </a:r>
          <a:r>
            <a:rPr lang="ru-RU" sz="1600" b="1" dirty="0" smtClean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а 2022 год</a:t>
          </a:r>
          <a:endParaRPr lang="ru-RU" sz="1600" b="1" dirty="0">
            <a:solidFill>
              <a:schemeClr val="accent3">
                <a:lumMod val="50000"/>
              </a:schemeClr>
            </a:solidFill>
            <a:latin typeface="Times New Roman" pitchFamily="18" charset="0"/>
            <a:cs typeface="Times New Roman" pitchFamily="18" charset="0"/>
          </a:endParaRPr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0.44384</cdr:x>
      <cdr:y>0.33759</cdr:y>
    </cdr:from>
    <cdr:to>
      <cdr:x>0.67097</cdr:x>
      <cdr:y>0.51942</cdr:y>
    </cdr:to>
    <cdr:sp macro="" textlink="">
      <cdr:nvSpPr>
        <cdr:cNvPr id="2" name="Прямоугольник 1"/>
        <cdr:cNvSpPr/>
      </cdr:nvSpPr>
      <cdr:spPr>
        <a:xfrm xmlns:a="http://schemas.openxmlformats.org/drawingml/2006/main">
          <a:off x="2743200" y="1700403"/>
          <a:ext cx="1403839" cy="915870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 anchor="ctr"/>
        <a:lstStyle xmlns:a="http://schemas.openxmlformats.org/drawingml/2006/main"/>
        <a:p xmlns:a="http://schemas.openxmlformats.org/drawingml/2006/main">
          <a:pPr algn="ctr"/>
          <a:r>
            <a:rPr lang="ru-RU" sz="1600" b="1" dirty="0" smtClean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1 полугодие 2023 года</a:t>
          </a:r>
          <a:endParaRPr lang="ru-RU" sz="1600" b="1" dirty="0">
            <a:solidFill>
              <a:schemeClr val="accent3">
                <a:lumMod val="50000"/>
              </a:schemeClr>
            </a:solidFill>
            <a:latin typeface="Times New Roman" pitchFamily="18" charset="0"/>
            <a:cs typeface="Times New Roman" pitchFamily="18" charset="0"/>
          </a:endParaRPr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4E7891C-7EBC-4351-8C50-C5E07BDD6760}" type="datetimeFigureOut">
              <a:rPr lang="ru-RU" smtClean="0"/>
              <a:t>13.09.2023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EC3D325-5B5A-44CA-AF74-673D0A00A37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1990840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CAF5B9-CC1E-4A3E-B04F-728BB30B0B5D}" type="slidenum">
              <a:rPr lang="ru-RU" smtClean="0">
                <a:solidFill>
                  <a:prstClr val="black"/>
                </a:solidFill>
              </a:rPr>
              <a:pPr/>
              <a:t>2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151060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C8CE9C-0A68-4B88-8D78-E438366E0E02}" type="datetimeFigureOut">
              <a:rPr lang="ru-RU" smtClean="0"/>
              <a:t>13.09.2023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C5D9EE-5298-444F-9F3C-A633BAD3E92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554890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C8CE9C-0A68-4B88-8D78-E438366E0E02}" type="datetimeFigureOut">
              <a:rPr lang="ru-RU" smtClean="0"/>
              <a:t>13.09.2023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C5D9EE-5298-444F-9F3C-A633BAD3E92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328025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C8CE9C-0A68-4B88-8D78-E438366E0E02}" type="datetimeFigureOut">
              <a:rPr lang="ru-RU" smtClean="0"/>
              <a:t>13.09.2023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C5D9EE-5298-444F-9F3C-A633BAD3E92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329488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C8CE9C-0A68-4B88-8D78-E438366E0E02}" type="datetimeFigureOut">
              <a:rPr lang="ru-RU" smtClean="0"/>
              <a:t>13.09.2023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C5D9EE-5298-444F-9F3C-A633BAD3E92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81863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C8CE9C-0A68-4B88-8D78-E438366E0E02}" type="datetimeFigureOut">
              <a:rPr lang="ru-RU" smtClean="0"/>
              <a:t>13.09.2023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C5D9EE-5298-444F-9F3C-A633BAD3E92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915418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C8CE9C-0A68-4B88-8D78-E438366E0E02}" type="datetimeFigureOut">
              <a:rPr lang="ru-RU" smtClean="0"/>
              <a:t>13.09.2023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C5D9EE-5298-444F-9F3C-A633BAD3E92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186355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C8CE9C-0A68-4B88-8D78-E438366E0E02}" type="datetimeFigureOut">
              <a:rPr lang="ru-RU" smtClean="0"/>
              <a:t>13.09.2023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C5D9EE-5298-444F-9F3C-A633BAD3E92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773030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C8CE9C-0A68-4B88-8D78-E438366E0E02}" type="datetimeFigureOut">
              <a:rPr lang="ru-RU" smtClean="0"/>
              <a:t>13.09.2023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C5D9EE-5298-444F-9F3C-A633BAD3E92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469169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C8CE9C-0A68-4B88-8D78-E438366E0E02}" type="datetimeFigureOut">
              <a:rPr lang="ru-RU" smtClean="0"/>
              <a:t>13.09.2023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C5D9EE-5298-444F-9F3C-A633BAD3E92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089094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C8CE9C-0A68-4B88-8D78-E438366E0E02}" type="datetimeFigureOut">
              <a:rPr lang="ru-RU" smtClean="0"/>
              <a:t>13.09.2023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C5D9EE-5298-444F-9F3C-A633BAD3E92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320840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C8CE9C-0A68-4B88-8D78-E438366E0E02}" type="datetimeFigureOut">
              <a:rPr lang="ru-RU" smtClean="0"/>
              <a:t>13.09.2023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C5D9EE-5298-444F-9F3C-A633BAD3E92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018710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C8CE9C-0A68-4B88-8D78-E438366E0E02}" type="datetimeFigureOut">
              <a:rPr lang="ru-RU" smtClean="0"/>
              <a:t>13.09.2023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C5D9EE-5298-444F-9F3C-A633BAD3E92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33791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sv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2.sv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svg"/><Relationship Id="rId13" Type="http://schemas.openxmlformats.org/officeDocument/2006/relationships/image" Target="../media/image13.png"/><Relationship Id="rId3" Type="http://schemas.openxmlformats.org/officeDocument/2006/relationships/image" Target="../media/image6.png"/><Relationship Id="rId7" Type="http://schemas.openxmlformats.org/officeDocument/2006/relationships/image" Target="../media/image9.png"/><Relationship Id="rId12" Type="http://schemas.openxmlformats.org/officeDocument/2006/relationships/image" Target="../media/image12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11" Type="http://schemas.openxmlformats.org/officeDocument/2006/relationships/image" Target="../media/image11.png"/><Relationship Id="rId5" Type="http://schemas.openxmlformats.org/officeDocument/2006/relationships/image" Target="../media/image7.svg"/><Relationship Id="rId15" Type="http://schemas.openxmlformats.org/officeDocument/2006/relationships/image" Target="../media/image2.svg"/><Relationship Id="rId10" Type="http://schemas.openxmlformats.org/officeDocument/2006/relationships/image" Target="../media/image12.svg"/><Relationship Id="rId4" Type="http://schemas.openxmlformats.org/officeDocument/2006/relationships/image" Target="../media/image7.png"/><Relationship Id="rId9" Type="http://schemas.openxmlformats.org/officeDocument/2006/relationships/image" Target="../media/image10.png"/><Relationship Id="rId14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svg"/><Relationship Id="rId3" Type="http://schemas.openxmlformats.org/officeDocument/2006/relationships/chart" Target="../charts/chart2.xml"/><Relationship Id="rId7" Type="http://schemas.openxmlformats.org/officeDocument/2006/relationships/image" Target="../media/image1.png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emf"/><Relationship Id="rId5" Type="http://schemas.microsoft.com/office/2007/relationships/hdphoto" Target="../media/hdphoto1.wdp"/><Relationship Id="rId4" Type="http://schemas.openxmlformats.org/officeDocument/2006/relationships/image" Target="../media/image1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.svg"/><Relationship Id="rId5" Type="http://schemas.openxmlformats.org/officeDocument/2006/relationships/image" Target="../media/image1.png"/><Relationship Id="rId4" Type="http://schemas.openxmlformats.org/officeDocument/2006/relationships/image" Target="../media/image18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emf"/><Relationship Id="rId13" Type="http://schemas.openxmlformats.org/officeDocument/2006/relationships/image" Target="../media/image25.png"/><Relationship Id="rId7" Type="http://schemas.openxmlformats.org/officeDocument/2006/relationships/image" Target="../media/image3.svg"/><Relationship Id="rId12" Type="http://schemas.openxmlformats.org/officeDocument/2006/relationships/image" Target="../media/image24.e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png"/><Relationship Id="rId11" Type="http://schemas.openxmlformats.org/officeDocument/2006/relationships/image" Target="../media/image23.emf"/><Relationship Id="rId5" Type="http://schemas.openxmlformats.org/officeDocument/2006/relationships/hyperlink" Target="https://www.bvdinfo.com/ru-ru/" TargetMode="External"/><Relationship Id="rId15" Type="http://schemas.openxmlformats.org/officeDocument/2006/relationships/image" Target="../media/image27.emf"/><Relationship Id="rId10" Type="http://schemas.openxmlformats.org/officeDocument/2006/relationships/image" Target="../media/image22.emf"/><Relationship Id="rId4" Type="http://schemas.openxmlformats.org/officeDocument/2006/relationships/image" Target="../media/image2.svg"/><Relationship Id="rId9" Type="http://schemas.openxmlformats.org/officeDocument/2006/relationships/image" Target="../media/image21.emf"/><Relationship Id="rId14" Type="http://schemas.openxmlformats.org/officeDocument/2006/relationships/image" Target="../media/image26.emf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031997" y="447065"/>
            <a:ext cx="7763934" cy="443174"/>
          </a:xfrm>
        </p:spPr>
        <p:txBody>
          <a:bodyPr>
            <a:noAutofit/>
          </a:bodyPr>
          <a:lstStyle/>
          <a:p>
            <a:pPr algn="l">
              <a:lnSpc>
                <a:spcPct val="100000"/>
              </a:lnSpc>
            </a:pPr>
            <a:r>
              <a:rPr lang="ru-RU" sz="2000" dirty="0">
                <a:solidFill>
                  <a:srgbClr val="005AA9"/>
                </a:solidFill>
                <a:latin typeface="Times New Roman" pitchFamily="18" charset="0"/>
                <a:cs typeface="Times New Roman" pitchFamily="18" charset="0"/>
              </a:rPr>
              <a:t>УФНС России по </a:t>
            </a:r>
            <a:r>
              <a:rPr lang="ru-RU" sz="2000" dirty="0" smtClean="0">
                <a:solidFill>
                  <a:srgbClr val="005AA9"/>
                </a:solidFill>
                <a:latin typeface="Times New Roman" pitchFamily="18" charset="0"/>
                <a:cs typeface="Times New Roman" pitchFamily="18" charset="0"/>
              </a:rPr>
              <a:t>Ханты-Мансийскому </a:t>
            </a:r>
            <a:r>
              <a:rPr lang="ru-RU" sz="2000" dirty="0" smtClean="0">
                <a:solidFill>
                  <a:srgbClr val="005AA9"/>
                </a:solidFill>
                <a:latin typeface="Times New Roman" pitchFamily="18" charset="0"/>
                <a:cs typeface="Times New Roman" pitchFamily="18" charset="0"/>
              </a:rPr>
              <a:t>автономному округу </a:t>
            </a:r>
            <a:r>
              <a:rPr lang="ru-RU" sz="2000" dirty="0">
                <a:solidFill>
                  <a:srgbClr val="005AA9"/>
                </a:solidFill>
                <a:latin typeface="Times New Roman" pitchFamily="18" charset="0"/>
                <a:cs typeface="Times New Roman" pitchFamily="18" charset="0"/>
              </a:rPr>
              <a:t>- Югре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494922" y="4044591"/>
            <a:ext cx="5485411" cy="1255541"/>
          </a:xfrm>
        </p:spPr>
        <p:txBody>
          <a:bodyPr>
            <a:noAutofit/>
          </a:bodyPr>
          <a:lstStyle/>
          <a:p>
            <a:pPr algn="l">
              <a:lnSpc>
                <a:spcPct val="100000"/>
              </a:lnSpc>
              <a:spcBef>
                <a:spcPts val="0"/>
              </a:spcBef>
            </a:pPr>
            <a:r>
              <a:rPr lang="ru-RU" sz="18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старший государственный налоговый инспектор </a:t>
            </a:r>
          </a:p>
          <a:p>
            <a:pPr algn="l">
              <a:lnSpc>
                <a:spcPct val="100000"/>
              </a:lnSpc>
              <a:spcBef>
                <a:spcPts val="0"/>
              </a:spcBef>
            </a:pPr>
            <a:r>
              <a:rPr lang="ru-RU" sz="1800" b="1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о</a:t>
            </a:r>
            <a:r>
              <a:rPr lang="ru-RU" sz="18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тдела камерального контроля </a:t>
            </a:r>
            <a:r>
              <a:rPr lang="ru-RU" sz="1800" b="1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УФНС России по </a:t>
            </a:r>
            <a:r>
              <a:rPr lang="ru-RU" sz="18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Ханты-Мансийскому </a:t>
            </a:r>
            <a:r>
              <a:rPr lang="ru-RU" sz="1800" b="1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автономному округу - Югре</a:t>
            </a:r>
            <a:endParaRPr lang="ru-RU" sz="1800" b="1" dirty="0" smtClean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l">
              <a:lnSpc>
                <a:spcPct val="100000"/>
              </a:lnSpc>
              <a:spcBef>
                <a:spcPts val="0"/>
              </a:spcBef>
            </a:pPr>
            <a:r>
              <a:rPr lang="ru-RU" sz="18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Щербинина Татьяна Сергеевна</a:t>
            </a:r>
            <a:endParaRPr lang="ru-RU" sz="1800" b="1" dirty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Подзаголовок 2"/>
          <p:cNvSpPr txBox="1">
            <a:spLocks/>
          </p:cNvSpPr>
          <p:nvPr/>
        </p:nvSpPr>
        <p:spPr>
          <a:xfrm>
            <a:off x="4375057" y="6028798"/>
            <a:ext cx="3610461" cy="535111"/>
          </a:xfrm>
          <a:prstGeom prst="rect">
            <a:avLst/>
          </a:prstGeom>
        </p:spPr>
        <p:txBody>
          <a:bodyPr vert="horz" lIns="104269" tIns="52135" rIns="104269" bIns="52135" rtlCol="0">
            <a:noAutofit/>
          </a:bodyPr>
          <a:lstStyle>
            <a:lvl1pPr marL="0" indent="0" algn="ctr" defTabSz="1042688" rtl="0" eaLnBrk="1" latinLnBrk="0" hangingPunct="1">
              <a:spcBef>
                <a:spcPct val="20000"/>
              </a:spcBef>
              <a:buFont typeface="+mj-lt"/>
              <a:buNone/>
              <a:defRPr sz="3200" b="0" i="0" kern="120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  <a:lvl2pPr marL="521344" indent="0" algn="ctr" defTabSz="1042688" rtl="0" eaLnBrk="1" latinLnBrk="0" hangingPunct="1">
              <a:spcBef>
                <a:spcPct val="20000"/>
              </a:spcBef>
              <a:buFont typeface="Arial" pitchFamily="34" charset="0"/>
              <a:buNone/>
              <a:defRPr sz="2400" b="0" i="0" kern="1200">
                <a:solidFill>
                  <a:schemeClr val="tx1">
                    <a:tint val="75000"/>
                  </a:schemeClr>
                </a:solidFill>
                <a:latin typeface="+mj-lt"/>
                <a:ea typeface="+mn-ea"/>
                <a:cs typeface="+mn-cs"/>
              </a:defRPr>
            </a:lvl2pPr>
            <a:lvl3pPr marL="1042688" indent="0" algn="ctr" defTabSz="1042688" rtl="0" eaLnBrk="1" latinLnBrk="0" hangingPunct="1">
              <a:spcBef>
                <a:spcPct val="20000"/>
              </a:spcBef>
              <a:buFont typeface="Arial" pitchFamily="34" charset="0"/>
              <a:buNone/>
              <a:defRPr sz="2400" b="0" i="0" kern="1200">
                <a:solidFill>
                  <a:schemeClr val="tx1">
                    <a:tint val="75000"/>
                  </a:schemeClr>
                </a:solidFill>
                <a:latin typeface="+mj-lt"/>
                <a:ea typeface="+mn-ea"/>
                <a:cs typeface="+mn-cs"/>
              </a:defRPr>
            </a:lvl3pPr>
            <a:lvl4pPr marL="1564032" indent="0" algn="ctr" defTabSz="1042688" rtl="0" eaLnBrk="1" latinLnBrk="0" hangingPunct="1">
              <a:lnSpc>
                <a:spcPts val="1800"/>
              </a:lnSpc>
              <a:spcBef>
                <a:spcPts val="400"/>
              </a:spcBef>
              <a:buFont typeface="Arial" pitchFamily="34" charset="0"/>
              <a:buNone/>
              <a:tabLst/>
              <a:defRPr sz="1600" b="0" i="0" kern="1200">
                <a:solidFill>
                  <a:schemeClr val="tx1">
                    <a:tint val="75000"/>
                  </a:schemeClr>
                </a:solidFill>
                <a:latin typeface="+mj-lt"/>
                <a:ea typeface="+mn-ea"/>
                <a:cs typeface="+mn-cs"/>
              </a:defRPr>
            </a:lvl4pPr>
            <a:lvl5pPr marL="2085376" indent="0" algn="ctr" defTabSz="1042688" rtl="0" eaLnBrk="1" latinLnBrk="0" hangingPunct="1">
              <a:lnSpc>
                <a:spcPts val="1800"/>
              </a:lnSpc>
              <a:spcBef>
                <a:spcPts val="400"/>
              </a:spcBef>
              <a:buFont typeface="Arial" pitchFamily="34" charset="0"/>
              <a:buNone/>
              <a:defRPr sz="1400" b="0" i="0" kern="1200">
                <a:solidFill>
                  <a:schemeClr val="tx1">
                    <a:tint val="75000"/>
                  </a:schemeClr>
                </a:solidFill>
                <a:latin typeface="+mj-lt"/>
                <a:ea typeface="+mn-ea"/>
                <a:cs typeface="+mn-cs"/>
              </a:defRPr>
            </a:lvl5pPr>
            <a:lvl6pPr marL="2606719" indent="0" algn="ctr" defTabSz="1042688" rtl="0" eaLnBrk="1" latinLnBrk="0" hangingPunct="1">
              <a:spcBef>
                <a:spcPct val="20000"/>
              </a:spcBef>
              <a:buFont typeface="Arial" pitchFamily="34" charset="0"/>
              <a:buNone/>
              <a:defRPr sz="23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3128064" indent="0" algn="ctr" defTabSz="1042688" rtl="0" eaLnBrk="1" latinLnBrk="0" hangingPunct="1">
              <a:spcBef>
                <a:spcPct val="20000"/>
              </a:spcBef>
              <a:buFont typeface="Arial" pitchFamily="34" charset="0"/>
              <a:buNone/>
              <a:defRPr sz="23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649408" indent="0" algn="ctr" defTabSz="1042688" rtl="0" eaLnBrk="1" latinLnBrk="0" hangingPunct="1">
              <a:spcBef>
                <a:spcPct val="20000"/>
              </a:spcBef>
              <a:buFont typeface="Arial" pitchFamily="34" charset="0"/>
              <a:buNone/>
              <a:defRPr sz="23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4170751" indent="0" algn="ctr" defTabSz="1042688" rtl="0" eaLnBrk="1" latinLnBrk="0" hangingPunct="1">
              <a:spcBef>
                <a:spcPct val="20000"/>
              </a:spcBef>
              <a:buFont typeface="Arial" pitchFamily="34" charset="0"/>
              <a:buNone/>
              <a:defRPr sz="23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</a:pPr>
            <a:r>
              <a:rPr lang="ru-RU" sz="1800" b="1" dirty="0" smtClean="0">
                <a:solidFill>
                  <a:schemeClr val="bg1">
                    <a:lumMod val="50000"/>
                  </a:schemeClr>
                </a:solidFill>
                <a:latin typeface="Monotype Corsiva" pitchFamily="66" charset="0"/>
                <a:cs typeface="Times New Roman" pitchFamily="18" charset="0"/>
              </a:rPr>
              <a:t>Ханты-Мансийск </a:t>
            </a:r>
          </a:p>
          <a:p>
            <a:pPr>
              <a:spcBef>
                <a:spcPts val="0"/>
              </a:spcBef>
            </a:pPr>
            <a:r>
              <a:rPr lang="ru-RU" sz="1800" b="1" dirty="0" smtClean="0">
                <a:solidFill>
                  <a:schemeClr val="bg1">
                    <a:lumMod val="50000"/>
                  </a:schemeClr>
                </a:solidFill>
                <a:latin typeface="Monotype Corsiva" pitchFamily="66" charset="0"/>
                <a:cs typeface="Times New Roman" pitchFamily="18" charset="0"/>
              </a:rPr>
              <a:t>2023</a:t>
            </a:r>
            <a:endParaRPr lang="ru-RU" sz="1800" b="1" dirty="0">
              <a:solidFill>
                <a:schemeClr val="bg1">
                  <a:lumMod val="50000"/>
                </a:schemeClr>
              </a:solidFill>
              <a:latin typeface="Monotype Corsiva" pitchFamily="66" charset="0"/>
              <a:cs typeface="Times New Roman" pitchFamily="18" charset="0"/>
            </a:endParaRPr>
          </a:p>
        </p:txBody>
      </p:sp>
      <p:sp>
        <p:nvSpPr>
          <p:cNvPr id="10" name="Заголовок 1"/>
          <p:cNvSpPr txBox="1">
            <a:spLocks/>
          </p:cNvSpPr>
          <p:nvPr/>
        </p:nvSpPr>
        <p:spPr>
          <a:xfrm>
            <a:off x="1574916" y="1896535"/>
            <a:ext cx="9289797" cy="1397000"/>
          </a:xfrm>
          <a:prstGeom prst="rect">
            <a:avLst/>
          </a:prstGeom>
        </p:spPr>
        <p:txBody>
          <a:bodyPr vert="horz" lIns="104233" tIns="52116" rIns="104233" bIns="52116" rtlCol="0" anchor="ctr">
            <a:noAutofit/>
          </a:bodyPr>
          <a:lstStyle/>
          <a:p>
            <a:pPr algn="ctr"/>
            <a:r>
              <a:rPr lang="ru-RU" sz="32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Тема доклада: «Понятие </a:t>
            </a:r>
            <a:r>
              <a:rPr lang="ru-RU" sz="3200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32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технические» компании. </a:t>
            </a:r>
          </a:p>
          <a:p>
            <a:pPr algn="ctr"/>
            <a:r>
              <a:rPr lang="ru-RU" sz="32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Включение </a:t>
            </a:r>
            <a:r>
              <a:rPr lang="ru-RU" sz="3200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в схему бизнеса «технических» </a:t>
            </a:r>
            <a:r>
              <a:rPr lang="ru-RU" sz="32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контрагентов». </a:t>
            </a:r>
            <a:endParaRPr lang="ru-RU" sz="3200" dirty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>
            <a:off x="2353733" y="3439939"/>
            <a:ext cx="8586131" cy="0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Graphic 22">
            <a:extLst>
              <a:ext uri="{FF2B5EF4-FFF2-40B4-BE49-F238E27FC236}">
                <a16:creationId xmlns:lc="http://schemas.openxmlformats.org/drawingml/2006/lockedCanvas" xmlns:a16="http://schemas.microsoft.com/office/drawing/2014/main" xmlns="" id="{B77E7EE5-DB33-50F8-26C3-B766C24C42E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lc="http://schemas.openxmlformats.org/drawingml/2006/lockedCanvas"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>
            <a:off x="288558" y="348306"/>
            <a:ext cx="2572717" cy="81002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2699585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Группа 14">
            <a:extLst>
              <a:ext uri="{FF2B5EF4-FFF2-40B4-BE49-F238E27FC236}">
                <a16:creationId xmlns="" xmlns:a16="http://schemas.microsoft.com/office/drawing/2014/main" id="{FAD83132-E5D5-44C8-89E2-4A462993FBEB}"/>
              </a:ext>
            </a:extLst>
          </p:cNvPr>
          <p:cNvGrpSpPr/>
          <p:nvPr/>
        </p:nvGrpSpPr>
        <p:grpSpPr>
          <a:xfrm>
            <a:off x="2882197" y="811723"/>
            <a:ext cx="9178665" cy="5120771"/>
            <a:chOff x="2955934" y="691901"/>
            <a:chExt cx="9178665" cy="5120771"/>
          </a:xfrm>
        </p:grpSpPr>
        <p:sp>
          <p:nvSpPr>
            <p:cNvPr id="32" name="Левая круглая скобка 31"/>
            <p:cNvSpPr/>
            <p:nvPr/>
          </p:nvSpPr>
          <p:spPr>
            <a:xfrm>
              <a:off x="3518245" y="1424724"/>
              <a:ext cx="141695" cy="3596633"/>
            </a:xfrm>
            <a:prstGeom prst="leftBracket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lIns="95415" tIns="47707" rIns="95415" bIns="47707" anchor="ctr"/>
            <a:lstStyle/>
            <a:p>
              <a:pPr algn="ctr" defTabSz="1086065">
                <a:defRPr/>
              </a:pPr>
              <a:endParaRPr lang="ru-RU" sz="2133">
                <a:solidFill>
                  <a:prstClr val="black"/>
                </a:solidFill>
              </a:endParaRPr>
            </a:p>
          </p:txBody>
        </p:sp>
        <p:cxnSp>
          <p:nvCxnSpPr>
            <p:cNvPr id="33" name="Прямая соединительная линия 32"/>
            <p:cNvCxnSpPr>
              <a:cxnSpLocks/>
              <a:stCxn id="32" idx="1"/>
            </p:cNvCxnSpPr>
            <p:nvPr/>
          </p:nvCxnSpPr>
          <p:spPr>
            <a:xfrm flipH="1" flipV="1">
              <a:off x="3318278" y="3223040"/>
              <a:ext cx="199967" cy="1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" name="Прямоугольник: скругленные углы 112"/>
            <p:cNvSpPr/>
            <p:nvPr/>
          </p:nvSpPr>
          <p:spPr>
            <a:xfrm>
              <a:off x="3704163" y="2557454"/>
              <a:ext cx="8430436" cy="3255218"/>
            </a:xfrm>
            <a:prstGeom prst="roundRect">
              <a:avLst/>
            </a:prstGeom>
            <a:solidFill>
              <a:schemeClr val="bg1">
                <a:lumMod val="95000"/>
              </a:schemeClr>
            </a:solidFill>
            <a:ln w="222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5415" tIns="47707" rIns="95415" bIns="47707" anchor="ctr"/>
            <a:lstStyle/>
            <a:p>
              <a:pPr algn="just"/>
              <a:r>
                <a:rPr lang="ru-RU" dirty="0">
                  <a:solidFill>
                    <a:schemeClr val="accent2">
                      <a:lumMod val="7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Пункт 2.</a:t>
              </a:r>
              <a:r>
                <a:rPr lang="ru-RU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 При отсутствии обстоятельств, предусмотренных пунктом 1 настоящей статьи, по имевшим место сделкам (операциям) налогоплательщик вправе уменьшить налоговую базу и (или) сумму подлежащего уплате налога в соответствии с правилами соответствующей главы части второй Налогового кодекса  РФ при соблюдении одновременно следующих условий:</a:t>
              </a:r>
            </a:p>
            <a:p>
              <a:pPr indent="457200" algn="just"/>
              <a:r>
                <a:rPr lang="ru-RU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1) основной целью совершения сделки (операции) не являются неуплата (неполная уплата) и (или) зачет (возврат) суммы налога;</a:t>
              </a:r>
            </a:p>
            <a:p>
              <a:pPr indent="457200" algn="just"/>
              <a:r>
                <a:rPr lang="ru-RU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2) обязательство по сделке (операции) исполнено лицом, являющимся стороной договора, заключенного с налогоплательщиком, и (или) лицом, которому обязательство по исполнению сделки (операции) передано по договору или закону.</a:t>
              </a:r>
              <a:endParaRPr lang="ru-RU" dirty="0">
                <a:solidFill>
                  <a:schemeClr val="tx1"/>
                </a:solidFill>
              </a:endParaRPr>
            </a:p>
          </p:txBody>
        </p:sp>
        <p:grpSp>
          <p:nvGrpSpPr>
            <p:cNvPr id="14" name="Группа 13">
              <a:extLst>
                <a:ext uri="{FF2B5EF4-FFF2-40B4-BE49-F238E27FC236}">
                  <a16:creationId xmlns="" xmlns:a16="http://schemas.microsoft.com/office/drawing/2014/main" id="{E36BB4EE-A94B-424A-BD5B-0DE8CD6B6B09}"/>
                </a:ext>
              </a:extLst>
            </p:cNvPr>
            <p:cNvGrpSpPr/>
            <p:nvPr/>
          </p:nvGrpSpPr>
          <p:grpSpPr>
            <a:xfrm>
              <a:off x="3704162" y="691901"/>
              <a:ext cx="8328186" cy="1630681"/>
              <a:chOff x="3730228" y="1220170"/>
              <a:chExt cx="8328186" cy="1630681"/>
            </a:xfrm>
          </p:grpSpPr>
          <p:sp>
            <p:nvSpPr>
              <p:cNvPr id="4" name="Прямоугольник: скругленные углы 89"/>
              <p:cNvSpPr/>
              <p:nvPr/>
            </p:nvSpPr>
            <p:spPr>
              <a:xfrm>
                <a:off x="3730228" y="1220170"/>
                <a:ext cx="8328186" cy="1630681"/>
              </a:xfrm>
              <a:prstGeom prst="roundRect">
                <a:avLst/>
              </a:prstGeom>
              <a:solidFill>
                <a:schemeClr val="bg1">
                  <a:lumMod val="95000"/>
                </a:schemeClr>
              </a:solidFill>
              <a:ln w="2222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95415" tIns="47707" rIns="95415" bIns="47707" anchor="ctr"/>
              <a:lstStyle/>
              <a:p>
                <a:pPr algn="ctr" defTabSz="1086065">
                  <a:defRPr/>
                </a:pPr>
                <a:endParaRPr lang="ru-RU" sz="2533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36" name="Прямоугольник 35"/>
              <p:cNvSpPr/>
              <p:nvPr/>
            </p:nvSpPr>
            <p:spPr>
              <a:xfrm>
                <a:off x="3845297" y="1331417"/>
                <a:ext cx="8098048" cy="147732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/>
                <a:r>
                  <a:rPr lang="ru-RU" dirty="0">
                    <a:solidFill>
                      <a:schemeClr val="accent2">
                        <a:lumMod val="75000"/>
                      </a:schemeClr>
                    </a:solidFill>
                    <a:latin typeface="Times New Roman" pitchFamily="18" charset="0"/>
                    <a:cs typeface="Times New Roman" pitchFamily="18" charset="0"/>
                  </a:rPr>
                  <a:t>Пункт 1.</a:t>
                </a:r>
                <a:r>
                  <a:rPr lang="ru-RU" dirty="0">
                    <a:latin typeface="Times New Roman" pitchFamily="18" charset="0"/>
                    <a:cs typeface="Times New Roman" pitchFamily="18" charset="0"/>
                  </a:rPr>
                  <a:t> Не допускается уменьшение налогоплательщиком налоговой базы и (или) суммы подлежащего уплате налога в результате искажения сведений о фактах хозяйственной жизни (совокупности таких фактов), об объектах налогообложения, подлежащих отражению в налоговом и (или) бухгалтерском учете либо налоговой отчетности налогоплательщика.</a:t>
                </a:r>
              </a:p>
            </p:txBody>
          </p:sp>
        </p:grpSp>
        <p:pic>
          <p:nvPicPr>
            <p:cNvPr id="45" name="book14.png"/>
            <p:cNvPicPr/>
            <p:nvPr/>
          </p:nvPicPr>
          <p:blipFill>
            <a:blip r:embed="rId3" cstate="print">
              <a:duotone>
                <a:schemeClr val="accent1">
                  <a:shade val="45000"/>
                  <a:satMod val="135000"/>
                </a:schemeClr>
                <a:prstClr val="white"/>
              </a:duotone>
              <a:extLst/>
            </a:blip>
            <a:stretch>
              <a:fillRect/>
            </a:stretch>
          </p:blipFill>
          <p:spPr>
            <a:xfrm flipH="1">
              <a:off x="2955934" y="829160"/>
              <a:ext cx="477317" cy="485009"/>
            </a:xfrm>
            <a:prstGeom prst="rect">
              <a:avLst/>
            </a:prstGeom>
            <a:ln w="12700">
              <a:miter lim="400000"/>
            </a:ln>
          </p:spPr>
        </p:pic>
      </p:grpSp>
      <p:grpSp>
        <p:nvGrpSpPr>
          <p:cNvPr id="11" name="Группа 10">
            <a:extLst>
              <a:ext uri="{FF2B5EF4-FFF2-40B4-BE49-F238E27FC236}">
                <a16:creationId xmlns="" xmlns:a16="http://schemas.microsoft.com/office/drawing/2014/main" id="{3DCFA5D4-2D6F-4516-94C6-3224C7549325}"/>
              </a:ext>
            </a:extLst>
          </p:cNvPr>
          <p:cNvGrpSpPr/>
          <p:nvPr/>
        </p:nvGrpSpPr>
        <p:grpSpPr>
          <a:xfrm>
            <a:off x="100811" y="1949828"/>
            <a:ext cx="3086195" cy="2838572"/>
            <a:chOff x="220458" y="1838036"/>
            <a:chExt cx="3164605" cy="2068946"/>
          </a:xfrm>
        </p:grpSpPr>
        <p:sp>
          <p:nvSpPr>
            <p:cNvPr id="8" name="Прямоугольник: скругленные углы 115"/>
            <p:cNvSpPr/>
            <p:nvPr/>
          </p:nvSpPr>
          <p:spPr>
            <a:xfrm>
              <a:off x="220458" y="1838036"/>
              <a:ext cx="3144000" cy="2068946"/>
            </a:xfrm>
            <a:prstGeom prst="roundRect">
              <a:avLst/>
            </a:prstGeom>
            <a:solidFill>
              <a:schemeClr val="bg1">
                <a:lumMod val="85000"/>
              </a:schemeClr>
            </a:solidFill>
            <a:ln w="317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5415" tIns="47707" rIns="95415" bIns="47707" anchor="ctr"/>
            <a:lstStyle/>
            <a:p>
              <a:pPr algn="ctr" defTabSz="1086065">
                <a:defRPr/>
              </a:pPr>
              <a:endParaRPr lang="ru-RU" sz="2533" dirty="0">
                <a:solidFill>
                  <a:srgbClr val="FF7D25"/>
                </a:solidFill>
              </a:endParaRPr>
            </a:p>
          </p:txBody>
        </p:sp>
        <p:sp>
          <p:nvSpPr>
            <p:cNvPr id="47" name="TextBox 46"/>
            <p:cNvSpPr txBox="1"/>
            <p:nvPr/>
          </p:nvSpPr>
          <p:spPr>
            <a:xfrm>
              <a:off x="263839" y="2121008"/>
              <a:ext cx="3121224" cy="150300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ru-RU" sz="1600" b="1" dirty="0">
                  <a:solidFill>
                    <a:schemeClr val="accent2">
                      <a:lumMod val="7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Статья 54.1 </a:t>
              </a:r>
              <a:r>
                <a:rPr lang="ru-RU" sz="1600" dirty="0">
                  <a:latin typeface="Times New Roman" pitchFamily="18" charset="0"/>
                  <a:cs typeface="Times New Roman" pitchFamily="18" charset="0"/>
                </a:rPr>
                <a:t>Налогового кодекса Российской Федерации «Пределы осуществления прав по исчислению налоговой базы и (или) суммы налога, сбора, страховых взносов» </a:t>
              </a:r>
              <a:endParaRPr lang="ru-RU" sz="1600" dirty="0" smtClean="0">
                <a:latin typeface="Times New Roman" pitchFamily="18" charset="0"/>
                <a:cs typeface="Times New Roman" pitchFamily="18" charset="0"/>
              </a:endParaRPr>
            </a:p>
            <a:p>
              <a:pPr algn="just"/>
              <a:r>
                <a:rPr lang="ru-RU" sz="1600" dirty="0" smtClean="0">
                  <a:latin typeface="Times New Roman" pitchFamily="18" charset="0"/>
                  <a:cs typeface="Times New Roman" pitchFamily="18" charset="0"/>
                </a:rPr>
                <a:t>(</a:t>
              </a:r>
              <a:r>
                <a:rPr lang="ru-RU" sz="1600" dirty="0">
                  <a:latin typeface="Times New Roman" pitchFamily="18" charset="0"/>
                  <a:cs typeface="Times New Roman" pitchFamily="18" charset="0"/>
                </a:rPr>
                <a:t>введена Федеральным законом от 18.07.2017 № 163-ФЗ) </a:t>
              </a:r>
            </a:p>
          </p:txBody>
        </p:sp>
      </p:grp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>
          <a:xfrm>
            <a:off x="9347200" y="6492875"/>
            <a:ext cx="2844800" cy="365125"/>
          </a:xfrm>
        </p:spPr>
        <p:txBody>
          <a:bodyPr/>
          <a:lstStyle/>
          <a:p>
            <a:fld id="{E20E89E6-FE54-4E13-859C-1FA908D70D3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0" name="Стрелка вниз 5">
            <a:extLst>
              <a:ext uri="{FF2B5EF4-FFF2-40B4-BE49-F238E27FC236}">
                <a16:creationId xmlns="" xmlns:a16="http://schemas.microsoft.com/office/drawing/2014/main" id="{13ED4A29-F9A4-46C7-A999-BBC133A3D638}"/>
              </a:ext>
            </a:extLst>
          </p:cNvPr>
          <p:cNvSpPr/>
          <p:nvPr/>
        </p:nvSpPr>
        <p:spPr>
          <a:xfrm rot="10800000">
            <a:off x="7336136" y="5973144"/>
            <a:ext cx="578183" cy="356842"/>
          </a:xfrm>
          <a:prstGeom prst="downArrow">
            <a:avLst>
              <a:gd name="adj1" fmla="val 50000"/>
              <a:gd name="adj2" fmla="val 54650"/>
            </a:avLst>
          </a:prstGeom>
          <a:solidFill>
            <a:srgbClr val="C00000">
              <a:alpha val="6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086065"/>
            <a:endParaRPr lang="ru-RU" sz="2133">
              <a:solidFill>
                <a:prstClr val="white"/>
              </a:solidFill>
            </a:endParaRPr>
          </a:p>
        </p:txBody>
      </p:sp>
      <p:sp>
        <p:nvSpPr>
          <p:cNvPr id="34" name="Прямоугольник 33">
            <a:extLst>
              <a:ext uri="{FF2B5EF4-FFF2-40B4-BE49-F238E27FC236}">
                <a16:creationId xmlns="" xmlns:a16="http://schemas.microsoft.com/office/drawing/2014/main" id="{3FF2618F-CF55-4185-8689-125E18333241}"/>
              </a:ext>
            </a:extLst>
          </p:cNvPr>
          <p:cNvSpPr/>
          <p:nvPr/>
        </p:nvSpPr>
        <p:spPr>
          <a:xfrm>
            <a:off x="3444508" y="6234568"/>
            <a:ext cx="8361412" cy="56011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086065"/>
            <a:r>
              <a:rPr lang="ru-RU" sz="1600" dirty="0" smtClean="0">
                <a:solidFill>
                  <a:srgbClr val="FF0000"/>
                </a:solidFill>
                <a:latin typeface="Times New Roman" panose="02020603050405020304" pitchFamily="18" charset="0"/>
                <a:ea typeface="Roboto Condensed" panose="020B0604020202020204" charset="0"/>
                <a:cs typeface="Times New Roman" panose="02020603050405020304" pitchFamily="18" charset="0"/>
              </a:rPr>
              <a:t>Основной мотив совершения сделки – </a:t>
            </a:r>
            <a:r>
              <a:rPr lang="ru-RU" sz="1600" dirty="0">
                <a:solidFill>
                  <a:srgbClr val="FF0000"/>
                </a:solidFill>
                <a:latin typeface="Times New Roman" panose="02020603050405020304" pitchFamily="18" charset="0"/>
                <a:ea typeface="Roboto Condensed" panose="020B0604020202020204" charset="0"/>
                <a:cs typeface="Times New Roman" panose="02020603050405020304" pitchFamily="18" charset="0"/>
              </a:rPr>
              <a:t>конкретная (разумная) деловая цель, </a:t>
            </a:r>
            <a:endParaRPr lang="ru-RU" sz="1600" dirty="0" smtClean="0">
              <a:solidFill>
                <a:srgbClr val="FF0000"/>
              </a:solidFill>
              <a:latin typeface="Times New Roman" panose="02020603050405020304" pitchFamily="18" charset="0"/>
              <a:ea typeface="Roboto Condensed" panose="020B0604020202020204" charset="0"/>
              <a:cs typeface="Times New Roman" panose="02020603050405020304" pitchFamily="18" charset="0"/>
            </a:endParaRPr>
          </a:p>
          <a:p>
            <a:pPr algn="ctr" defTabSz="1086065"/>
            <a:r>
              <a:rPr lang="ru-RU" sz="1600" dirty="0" smtClean="0">
                <a:solidFill>
                  <a:srgbClr val="FF0000"/>
                </a:solidFill>
                <a:latin typeface="Times New Roman" panose="02020603050405020304" pitchFamily="18" charset="0"/>
                <a:ea typeface="Roboto Condensed" panose="020B0604020202020204" charset="0"/>
                <a:cs typeface="Times New Roman" panose="02020603050405020304" pitchFamily="18" charset="0"/>
              </a:rPr>
              <a:t>а </a:t>
            </a:r>
            <a:r>
              <a:rPr lang="ru-RU" sz="1600" dirty="0">
                <a:solidFill>
                  <a:srgbClr val="FF0000"/>
                </a:solidFill>
                <a:latin typeface="Times New Roman" panose="02020603050405020304" pitchFamily="18" charset="0"/>
                <a:ea typeface="Roboto Condensed" panose="020B0604020202020204" charset="0"/>
                <a:cs typeface="Times New Roman" panose="02020603050405020304" pitchFamily="18" charset="0"/>
              </a:rPr>
              <a:t>не получение налоговой экономии.</a:t>
            </a:r>
          </a:p>
        </p:txBody>
      </p:sp>
      <p:pic>
        <p:nvPicPr>
          <p:cNvPr id="38" name="Рисунок 37">
            <a:extLst>
              <a:ext uri="{FF2B5EF4-FFF2-40B4-BE49-F238E27FC236}">
                <a16:creationId xmlns="" xmlns:a16="http://schemas.microsoft.com/office/drawing/2014/main" id="{EDEC1851-056F-4454-93FC-DE0F70A4C82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78683" y="6234568"/>
            <a:ext cx="325777" cy="325777"/>
          </a:xfrm>
          <a:prstGeom prst="rect">
            <a:avLst/>
          </a:prstGeom>
        </p:spPr>
      </p:pic>
      <p:sp>
        <p:nvSpPr>
          <p:cNvPr id="16" name="Прямоугольник 15">
            <a:extLst>
              <a:ext uri="{FF2B5EF4-FFF2-40B4-BE49-F238E27FC236}">
                <a16:creationId xmlns="" xmlns:a16="http://schemas.microsoft.com/office/drawing/2014/main" id="{489927FA-B73D-439D-A787-B019B58709E1}"/>
              </a:ext>
            </a:extLst>
          </p:cNvPr>
          <p:cNvSpPr/>
          <p:nvPr/>
        </p:nvSpPr>
        <p:spPr>
          <a:xfrm>
            <a:off x="342900" y="207788"/>
            <a:ext cx="1152398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  <a:latin typeface="Roboto Condensed" panose="02000000000000000000" pitchFamily="2" charset="0"/>
              </a:rPr>
              <a:t>Основные положения </a:t>
            </a:r>
            <a:r>
              <a:rPr lang="ru-RU" b="1" dirty="0">
                <a:solidFill>
                  <a:schemeClr val="accent1">
                    <a:lumMod val="75000"/>
                  </a:schemeClr>
                </a:solidFill>
                <a:latin typeface="Roboto Condensed" panose="02000000000000000000" pitchFamily="2" charset="0"/>
              </a:rPr>
              <a:t>статьи 54.1 Налогового кодекса Российской Федерации.</a:t>
            </a:r>
          </a:p>
        </p:txBody>
      </p:sp>
      <p:pic>
        <p:nvPicPr>
          <p:cNvPr id="44" name="Рисунок 6" descr="Контракт">
            <a:extLst>
              <a:ext uri="{FF2B5EF4-FFF2-40B4-BE49-F238E27FC236}">
                <a16:creationId xmlns="" xmlns:a16="http://schemas.microsoft.com/office/drawing/2014/main" id="{2A5AC22E-B075-41DA-9DF5-A6CE31399F0F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47170" y="5217882"/>
            <a:ext cx="594741" cy="594772"/>
          </a:xfrm>
          <a:prstGeom prst="rect">
            <a:avLst/>
          </a:prstGeom>
        </p:spPr>
      </p:pic>
      <p:pic>
        <p:nvPicPr>
          <p:cNvPr id="19" name="Graphic 22">
            <a:extLst>
              <a:ext uri="{FF2B5EF4-FFF2-40B4-BE49-F238E27FC236}">
                <a16:creationId xmlns:lc="http://schemas.openxmlformats.org/drawingml/2006/lockedCanvas" xmlns:a16="http://schemas.microsoft.com/office/drawing/2014/main" xmlns="" id="{B77E7EE5-DB33-50F8-26C3-B766C24C42E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lc="http://schemas.openxmlformats.org/drawingml/2006/lockedCanvas" xmlns:asvg="http://schemas.microsoft.com/office/drawing/2016/SVG/main" xmlns="" r:embed="rId7"/>
              </a:ext>
            </a:extLst>
          </a:blip>
          <a:stretch>
            <a:fillRect/>
          </a:stretch>
        </p:blipFill>
        <p:spPr>
          <a:xfrm>
            <a:off x="10799369" y="170577"/>
            <a:ext cx="1159242" cy="36499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5459618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Прямоугольник 31">
            <a:extLst>
              <a:ext uri="{FF2B5EF4-FFF2-40B4-BE49-F238E27FC236}">
                <a16:creationId xmlns="" xmlns:a16="http://schemas.microsoft.com/office/drawing/2014/main" id="{97732684-4875-4B02-A9B9-330F8351D96A}"/>
              </a:ext>
            </a:extLst>
          </p:cNvPr>
          <p:cNvSpPr/>
          <p:nvPr/>
        </p:nvSpPr>
        <p:spPr>
          <a:xfrm>
            <a:off x="7538720" y="6179813"/>
            <a:ext cx="4653280" cy="3539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7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Вывод </a:t>
            </a:r>
            <a:r>
              <a:rPr lang="ru-RU" sz="17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денежных </a:t>
            </a:r>
            <a:r>
              <a:rPr lang="ru-RU" sz="17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средств (в том </a:t>
            </a:r>
            <a:r>
              <a:rPr lang="ru-RU" sz="17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числе </a:t>
            </a:r>
            <a:r>
              <a:rPr lang="ru-RU" sz="17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 рубеж)</a:t>
            </a:r>
          </a:p>
        </p:txBody>
      </p:sp>
      <p:grpSp>
        <p:nvGrpSpPr>
          <p:cNvPr id="46" name="Группа 45">
            <a:extLst>
              <a:ext uri="{FF2B5EF4-FFF2-40B4-BE49-F238E27FC236}">
                <a16:creationId xmlns="" xmlns:a16="http://schemas.microsoft.com/office/drawing/2014/main" id="{631F9C6C-42E4-4E79-8D3A-63B0F7E43E01}"/>
              </a:ext>
            </a:extLst>
          </p:cNvPr>
          <p:cNvGrpSpPr/>
          <p:nvPr/>
        </p:nvGrpSpPr>
        <p:grpSpPr>
          <a:xfrm>
            <a:off x="357493" y="1734096"/>
            <a:ext cx="11721013" cy="4799660"/>
            <a:chOff x="278038" y="1120917"/>
            <a:chExt cx="11721013" cy="4799660"/>
          </a:xfrm>
        </p:grpSpPr>
        <p:sp>
          <p:nvSpPr>
            <p:cNvPr id="33" name="Прямоугольник: скругленные углы 32">
              <a:extLst>
                <a:ext uri="{FF2B5EF4-FFF2-40B4-BE49-F238E27FC236}">
                  <a16:creationId xmlns="" xmlns:a16="http://schemas.microsoft.com/office/drawing/2014/main" id="{53CA88AC-AFD3-4BB1-9EFC-C1C51112C33C}"/>
                </a:ext>
              </a:extLst>
            </p:cNvPr>
            <p:cNvSpPr/>
            <p:nvPr/>
          </p:nvSpPr>
          <p:spPr>
            <a:xfrm>
              <a:off x="2868031" y="1255843"/>
              <a:ext cx="4257450" cy="3266468"/>
            </a:xfrm>
            <a:prstGeom prst="roundRect">
              <a:avLst>
                <a:gd name="adj" fmla="val 7755"/>
              </a:avLst>
            </a:prstGeom>
            <a:solidFill>
              <a:schemeClr val="tx2">
                <a:lumMod val="10000"/>
                <a:lumOff val="90000"/>
              </a:schemeClr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grpSp>
          <p:nvGrpSpPr>
            <p:cNvPr id="2" name="Группа 1">
              <a:extLst>
                <a:ext uri="{FF2B5EF4-FFF2-40B4-BE49-F238E27FC236}">
                  <a16:creationId xmlns="" xmlns:a16="http://schemas.microsoft.com/office/drawing/2014/main" id="{AD8CF8C1-42A5-4C84-95BF-3184B624CB42}"/>
                </a:ext>
              </a:extLst>
            </p:cNvPr>
            <p:cNvGrpSpPr/>
            <p:nvPr/>
          </p:nvGrpSpPr>
          <p:grpSpPr>
            <a:xfrm>
              <a:off x="2732400" y="1120917"/>
              <a:ext cx="9266651" cy="3459780"/>
              <a:chOff x="2610480" y="1300380"/>
              <a:chExt cx="9266651" cy="3459780"/>
            </a:xfrm>
          </p:grpSpPr>
          <p:sp>
            <p:nvSpPr>
              <p:cNvPr id="9" name="Прямоугольник: скругленные углы 8">
                <a:extLst>
                  <a:ext uri="{FF2B5EF4-FFF2-40B4-BE49-F238E27FC236}">
                    <a16:creationId xmlns="" xmlns:a16="http://schemas.microsoft.com/office/drawing/2014/main" id="{30A6F803-3BE7-4108-938B-A299CDFF7F80}"/>
                  </a:ext>
                </a:extLst>
              </p:cNvPr>
              <p:cNvSpPr/>
              <p:nvPr/>
            </p:nvSpPr>
            <p:spPr>
              <a:xfrm>
                <a:off x="7905692" y="1474592"/>
                <a:ext cx="3767412" cy="2964108"/>
              </a:xfrm>
              <a:prstGeom prst="roundRect">
                <a:avLst>
                  <a:gd name="adj" fmla="val 7755"/>
                </a:avLst>
              </a:prstGeom>
              <a:solidFill>
                <a:schemeClr val="tx2">
                  <a:lumMod val="10000"/>
                  <a:lumOff val="90000"/>
                </a:schemeClr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0" name="Полилиния: фигура 9">
                <a:extLst>
                  <a:ext uri="{FF2B5EF4-FFF2-40B4-BE49-F238E27FC236}">
                    <a16:creationId xmlns="" xmlns:a16="http://schemas.microsoft.com/office/drawing/2014/main" id="{92A3FC89-8A86-4CB1-A674-B0A25B91E072}"/>
                  </a:ext>
                </a:extLst>
              </p:cNvPr>
              <p:cNvSpPr/>
              <p:nvPr/>
            </p:nvSpPr>
            <p:spPr>
              <a:xfrm>
                <a:off x="7807354" y="3891449"/>
                <a:ext cx="700970" cy="706826"/>
              </a:xfrm>
              <a:custGeom>
                <a:avLst/>
                <a:gdLst>
                  <a:gd name="connsiteX0" fmla="*/ 182563 w 1184282"/>
                  <a:gd name="connsiteY0" fmla="*/ 0 h 1194176"/>
                  <a:gd name="connsiteX1" fmla="*/ 365126 w 1184282"/>
                  <a:gd name="connsiteY1" fmla="*/ 182563 h 1194176"/>
                  <a:gd name="connsiteX2" fmla="*/ 365126 w 1184282"/>
                  <a:gd name="connsiteY2" fmla="*/ 829050 h 1194176"/>
                  <a:gd name="connsiteX3" fmla="*/ 990000 w 1184282"/>
                  <a:gd name="connsiteY3" fmla="*/ 829050 h 1194176"/>
                  <a:gd name="connsiteX4" fmla="*/ 990000 w 1184282"/>
                  <a:gd name="connsiteY4" fmla="*/ 829857 h 1194176"/>
                  <a:gd name="connsiteX5" fmla="*/ 1001719 w 1184282"/>
                  <a:gd name="connsiteY5" fmla="*/ 828675 h 1194176"/>
                  <a:gd name="connsiteX6" fmla="*/ 1184282 w 1184282"/>
                  <a:gd name="connsiteY6" fmla="*/ 1011238 h 1194176"/>
                  <a:gd name="connsiteX7" fmla="*/ 1001719 w 1184282"/>
                  <a:gd name="connsiteY7" fmla="*/ 1193801 h 1194176"/>
                  <a:gd name="connsiteX8" fmla="*/ 990000 w 1184282"/>
                  <a:gd name="connsiteY8" fmla="*/ 1192620 h 1194176"/>
                  <a:gd name="connsiteX9" fmla="*/ 990000 w 1184282"/>
                  <a:gd name="connsiteY9" fmla="*/ 1194176 h 1194176"/>
                  <a:gd name="connsiteX10" fmla="*/ 180000 w 1184282"/>
                  <a:gd name="connsiteY10" fmla="*/ 1194176 h 1194176"/>
                  <a:gd name="connsiteX11" fmla="*/ 180000 w 1184282"/>
                  <a:gd name="connsiteY11" fmla="*/ 1193543 h 1194176"/>
                  <a:gd name="connsiteX12" fmla="*/ 145770 w 1184282"/>
                  <a:gd name="connsiteY12" fmla="*/ 1190092 h 1194176"/>
                  <a:gd name="connsiteX13" fmla="*/ 0 w 1184282"/>
                  <a:gd name="connsiteY13" fmla="*/ 1011238 h 1194176"/>
                  <a:gd name="connsiteX14" fmla="*/ 1882 w 1184282"/>
                  <a:gd name="connsiteY14" fmla="*/ 992563 h 1194176"/>
                  <a:gd name="connsiteX15" fmla="*/ 0 w 1184282"/>
                  <a:gd name="connsiteY15" fmla="*/ 992563 h 1194176"/>
                  <a:gd name="connsiteX16" fmla="*/ 0 w 1184282"/>
                  <a:gd name="connsiteY16" fmla="*/ 182563 h 1194176"/>
                  <a:gd name="connsiteX17" fmla="*/ 182563 w 1184282"/>
                  <a:gd name="connsiteY17" fmla="*/ 0 h 119417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1184282" h="1194176">
                    <a:moveTo>
                      <a:pt x="182563" y="0"/>
                    </a:moveTo>
                    <a:cubicBezTo>
                      <a:pt x="283390" y="0"/>
                      <a:pt x="365126" y="81736"/>
                      <a:pt x="365126" y="182563"/>
                    </a:cubicBezTo>
                    <a:lnTo>
                      <a:pt x="365126" y="829050"/>
                    </a:lnTo>
                    <a:lnTo>
                      <a:pt x="990000" y="829050"/>
                    </a:lnTo>
                    <a:lnTo>
                      <a:pt x="990000" y="829857"/>
                    </a:lnTo>
                    <a:lnTo>
                      <a:pt x="1001719" y="828675"/>
                    </a:lnTo>
                    <a:cubicBezTo>
                      <a:pt x="1102546" y="828675"/>
                      <a:pt x="1184282" y="910411"/>
                      <a:pt x="1184282" y="1011238"/>
                    </a:cubicBezTo>
                    <a:cubicBezTo>
                      <a:pt x="1184282" y="1112065"/>
                      <a:pt x="1102546" y="1193801"/>
                      <a:pt x="1001719" y="1193801"/>
                    </a:cubicBezTo>
                    <a:lnTo>
                      <a:pt x="990000" y="1192620"/>
                    </a:lnTo>
                    <a:lnTo>
                      <a:pt x="990000" y="1194176"/>
                    </a:lnTo>
                    <a:lnTo>
                      <a:pt x="180000" y="1194176"/>
                    </a:lnTo>
                    <a:lnTo>
                      <a:pt x="180000" y="1193543"/>
                    </a:lnTo>
                    <a:lnTo>
                      <a:pt x="145770" y="1190092"/>
                    </a:lnTo>
                    <a:cubicBezTo>
                      <a:pt x="62579" y="1173069"/>
                      <a:pt x="0" y="1099462"/>
                      <a:pt x="0" y="1011238"/>
                    </a:cubicBezTo>
                    <a:lnTo>
                      <a:pt x="1882" y="992563"/>
                    </a:lnTo>
                    <a:lnTo>
                      <a:pt x="0" y="992563"/>
                    </a:lnTo>
                    <a:lnTo>
                      <a:pt x="0" y="182563"/>
                    </a:lnTo>
                    <a:cubicBezTo>
                      <a:pt x="0" y="81736"/>
                      <a:pt x="81736" y="0"/>
                      <a:pt x="182563" y="0"/>
                    </a:cubicBezTo>
                    <a:close/>
                  </a:path>
                </a:pathLst>
              </a:custGeom>
              <a:solidFill>
                <a:srgbClr val="C00000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 extrusionH="76200" prstMaterial="metal">
                <a:bevelT w="69850" h="38100" prst="coolSlant"/>
                <a:extrusionClr>
                  <a:schemeClr val="accent1">
                    <a:lumMod val="75000"/>
                  </a:schemeClr>
                </a:extrusionClr>
                <a:contourClr>
                  <a:schemeClr val="bg1"/>
                </a:contourClr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ru-RU"/>
              </a:p>
            </p:txBody>
          </p:sp>
          <p:sp>
            <p:nvSpPr>
              <p:cNvPr id="11" name="Полилиния: фигура 10">
                <a:extLst>
                  <a:ext uri="{FF2B5EF4-FFF2-40B4-BE49-F238E27FC236}">
                    <a16:creationId xmlns="" xmlns:a16="http://schemas.microsoft.com/office/drawing/2014/main" id="{9680CA20-FA81-4780-8285-59012F5204CD}"/>
                  </a:ext>
                </a:extLst>
              </p:cNvPr>
              <p:cNvSpPr/>
              <p:nvPr/>
            </p:nvSpPr>
            <p:spPr>
              <a:xfrm rot="10800000">
                <a:off x="10797131" y="1350097"/>
                <a:ext cx="1080000" cy="1089022"/>
              </a:xfrm>
              <a:custGeom>
                <a:avLst/>
                <a:gdLst>
                  <a:gd name="connsiteX0" fmla="*/ 182563 w 1184282"/>
                  <a:gd name="connsiteY0" fmla="*/ 0 h 1194176"/>
                  <a:gd name="connsiteX1" fmla="*/ 365126 w 1184282"/>
                  <a:gd name="connsiteY1" fmla="*/ 182563 h 1194176"/>
                  <a:gd name="connsiteX2" fmla="*/ 365126 w 1184282"/>
                  <a:gd name="connsiteY2" fmla="*/ 829050 h 1194176"/>
                  <a:gd name="connsiteX3" fmla="*/ 990000 w 1184282"/>
                  <a:gd name="connsiteY3" fmla="*/ 829050 h 1194176"/>
                  <a:gd name="connsiteX4" fmla="*/ 990000 w 1184282"/>
                  <a:gd name="connsiteY4" fmla="*/ 829857 h 1194176"/>
                  <a:gd name="connsiteX5" fmla="*/ 1001719 w 1184282"/>
                  <a:gd name="connsiteY5" fmla="*/ 828675 h 1194176"/>
                  <a:gd name="connsiteX6" fmla="*/ 1184282 w 1184282"/>
                  <a:gd name="connsiteY6" fmla="*/ 1011238 h 1194176"/>
                  <a:gd name="connsiteX7" fmla="*/ 1001719 w 1184282"/>
                  <a:gd name="connsiteY7" fmla="*/ 1193801 h 1194176"/>
                  <a:gd name="connsiteX8" fmla="*/ 990000 w 1184282"/>
                  <a:gd name="connsiteY8" fmla="*/ 1192620 h 1194176"/>
                  <a:gd name="connsiteX9" fmla="*/ 990000 w 1184282"/>
                  <a:gd name="connsiteY9" fmla="*/ 1194176 h 1194176"/>
                  <a:gd name="connsiteX10" fmla="*/ 180000 w 1184282"/>
                  <a:gd name="connsiteY10" fmla="*/ 1194176 h 1194176"/>
                  <a:gd name="connsiteX11" fmla="*/ 180000 w 1184282"/>
                  <a:gd name="connsiteY11" fmla="*/ 1193543 h 1194176"/>
                  <a:gd name="connsiteX12" fmla="*/ 145770 w 1184282"/>
                  <a:gd name="connsiteY12" fmla="*/ 1190092 h 1194176"/>
                  <a:gd name="connsiteX13" fmla="*/ 0 w 1184282"/>
                  <a:gd name="connsiteY13" fmla="*/ 1011238 h 1194176"/>
                  <a:gd name="connsiteX14" fmla="*/ 1882 w 1184282"/>
                  <a:gd name="connsiteY14" fmla="*/ 992563 h 1194176"/>
                  <a:gd name="connsiteX15" fmla="*/ 0 w 1184282"/>
                  <a:gd name="connsiteY15" fmla="*/ 992563 h 1194176"/>
                  <a:gd name="connsiteX16" fmla="*/ 0 w 1184282"/>
                  <a:gd name="connsiteY16" fmla="*/ 182563 h 1194176"/>
                  <a:gd name="connsiteX17" fmla="*/ 182563 w 1184282"/>
                  <a:gd name="connsiteY17" fmla="*/ 0 h 119417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1184282" h="1194176">
                    <a:moveTo>
                      <a:pt x="182563" y="0"/>
                    </a:moveTo>
                    <a:cubicBezTo>
                      <a:pt x="283390" y="0"/>
                      <a:pt x="365126" y="81736"/>
                      <a:pt x="365126" y="182563"/>
                    </a:cubicBezTo>
                    <a:lnTo>
                      <a:pt x="365126" y="829050"/>
                    </a:lnTo>
                    <a:lnTo>
                      <a:pt x="990000" y="829050"/>
                    </a:lnTo>
                    <a:lnTo>
                      <a:pt x="990000" y="829857"/>
                    </a:lnTo>
                    <a:lnTo>
                      <a:pt x="1001719" y="828675"/>
                    </a:lnTo>
                    <a:cubicBezTo>
                      <a:pt x="1102546" y="828675"/>
                      <a:pt x="1184282" y="910411"/>
                      <a:pt x="1184282" y="1011238"/>
                    </a:cubicBezTo>
                    <a:cubicBezTo>
                      <a:pt x="1184282" y="1112065"/>
                      <a:pt x="1102546" y="1193801"/>
                      <a:pt x="1001719" y="1193801"/>
                    </a:cubicBezTo>
                    <a:lnTo>
                      <a:pt x="990000" y="1192620"/>
                    </a:lnTo>
                    <a:lnTo>
                      <a:pt x="990000" y="1194176"/>
                    </a:lnTo>
                    <a:lnTo>
                      <a:pt x="180000" y="1194176"/>
                    </a:lnTo>
                    <a:lnTo>
                      <a:pt x="180000" y="1193543"/>
                    </a:lnTo>
                    <a:lnTo>
                      <a:pt x="145770" y="1190092"/>
                    </a:lnTo>
                    <a:cubicBezTo>
                      <a:pt x="62579" y="1173069"/>
                      <a:pt x="0" y="1099462"/>
                      <a:pt x="0" y="1011238"/>
                    </a:cubicBezTo>
                    <a:lnTo>
                      <a:pt x="1882" y="992563"/>
                    </a:lnTo>
                    <a:lnTo>
                      <a:pt x="0" y="992563"/>
                    </a:lnTo>
                    <a:lnTo>
                      <a:pt x="0" y="182563"/>
                    </a:lnTo>
                    <a:cubicBezTo>
                      <a:pt x="0" y="81736"/>
                      <a:pt x="81736" y="0"/>
                      <a:pt x="182563" y="0"/>
                    </a:cubicBezTo>
                    <a:close/>
                  </a:path>
                </a:pathLst>
              </a:custGeom>
              <a:solidFill>
                <a:srgbClr val="C00000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 extrusionH="76200" prstMaterial="metal">
                <a:bevelT w="69850" h="38100" prst="coolSlant"/>
                <a:extrusionClr>
                  <a:schemeClr val="accent1">
                    <a:lumMod val="75000"/>
                  </a:schemeClr>
                </a:extrusionClr>
                <a:contourClr>
                  <a:schemeClr val="bg1"/>
                </a:contourClr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ru-RU"/>
              </a:p>
            </p:txBody>
          </p:sp>
          <p:sp>
            <p:nvSpPr>
              <p:cNvPr id="12" name="TextBox 11">
                <a:extLst>
                  <a:ext uri="{FF2B5EF4-FFF2-40B4-BE49-F238E27FC236}">
                    <a16:creationId xmlns="" xmlns:a16="http://schemas.microsoft.com/office/drawing/2014/main" id="{EAEA22D2-42D1-418D-9211-B1C1EE3B7B55}"/>
                  </a:ext>
                </a:extLst>
              </p:cNvPr>
              <p:cNvSpPr txBox="1"/>
              <p:nvPr/>
            </p:nvSpPr>
            <p:spPr>
              <a:xfrm>
                <a:off x="8219845" y="2269869"/>
                <a:ext cx="3478256" cy="203132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>
                  <a:buFontTx/>
                  <a:buChar char="-"/>
                </a:pPr>
                <a:r>
                  <a:rPr lang="ru-RU" sz="1400" dirty="0">
                    <a:solidFill>
                      <a:schemeClr val="tx2">
                        <a:lumMod val="90000"/>
                        <a:lumOff val="10000"/>
                      </a:schemeClr>
                    </a:solidFill>
                  </a:rPr>
                  <a:t>массовый </a:t>
                </a:r>
                <a:r>
                  <a:rPr lang="ru-RU" sz="1400" dirty="0" smtClean="0">
                    <a:solidFill>
                      <a:schemeClr val="tx2">
                        <a:lumMod val="90000"/>
                        <a:lumOff val="10000"/>
                      </a:schemeClr>
                    </a:solidFill>
                  </a:rPr>
                  <a:t>или номинальный директор </a:t>
                </a:r>
                <a:r>
                  <a:rPr lang="ru-RU" sz="1400" dirty="0">
                    <a:solidFill>
                      <a:schemeClr val="tx2">
                        <a:lumMod val="90000"/>
                        <a:lumOff val="10000"/>
                      </a:schemeClr>
                    </a:solidFill>
                  </a:rPr>
                  <a:t>(учредитель);</a:t>
                </a:r>
              </a:p>
              <a:p>
                <a:pPr marL="285750" indent="-285750">
                  <a:buFontTx/>
                  <a:buChar char="-"/>
                </a:pPr>
                <a:r>
                  <a:rPr lang="ru-RU" sz="1400" dirty="0">
                    <a:solidFill>
                      <a:schemeClr val="tx2">
                        <a:lumMod val="90000"/>
                        <a:lumOff val="10000"/>
                      </a:schemeClr>
                    </a:solidFill>
                  </a:rPr>
                  <a:t>массовый адрес регистрации;</a:t>
                </a:r>
              </a:p>
              <a:p>
                <a:pPr marL="285750" indent="-285750">
                  <a:buFontTx/>
                  <a:buChar char="-"/>
                </a:pPr>
                <a:r>
                  <a:rPr lang="ru-RU" sz="1400" dirty="0">
                    <a:solidFill>
                      <a:schemeClr val="tx2">
                        <a:lumMod val="90000"/>
                        <a:lumOff val="10000"/>
                      </a:schemeClr>
                    </a:solidFill>
                  </a:rPr>
                  <a:t>нулевая (минимальная) численность сотрудников;</a:t>
                </a:r>
              </a:p>
              <a:p>
                <a:pPr marL="285750" indent="-285750">
                  <a:buFontTx/>
                  <a:buChar char="-"/>
                </a:pPr>
                <a:r>
                  <a:rPr lang="ru-RU" sz="1400" b="1" dirty="0" smtClean="0">
                    <a:solidFill>
                      <a:schemeClr val="tx2">
                        <a:lumMod val="90000"/>
                        <a:lumOff val="10000"/>
                      </a:schemeClr>
                    </a:solidFill>
                  </a:rPr>
                  <a:t>неуплата (минимальная уплата) налогов;</a:t>
                </a:r>
              </a:p>
              <a:p>
                <a:pPr marL="285750" indent="-285750">
                  <a:buFontTx/>
                  <a:buChar char="-"/>
                </a:pPr>
                <a:r>
                  <a:rPr lang="ru-RU" sz="1400" dirty="0" smtClean="0">
                    <a:solidFill>
                      <a:schemeClr val="tx2">
                        <a:lumMod val="90000"/>
                        <a:lumOff val="10000"/>
                      </a:schemeClr>
                    </a:solidFill>
                  </a:rPr>
                  <a:t>высокий </a:t>
                </a:r>
                <a:r>
                  <a:rPr lang="ru-RU" sz="1400" dirty="0">
                    <a:solidFill>
                      <a:schemeClr val="tx2">
                        <a:lumMod val="90000"/>
                        <a:lumOff val="10000"/>
                      </a:schemeClr>
                    </a:solidFill>
                  </a:rPr>
                  <a:t>налоговый риск.</a:t>
                </a:r>
              </a:p>
              <a:p>
                <a:pPr marL="285750" indent="-285750">
                  <a:buFontTx/>
                  <a:buChar char="-"/>
                </a:pPr>
                <a:endParaRPr lang="ru-RU" sz="1400" dirty="0">
                  <a:solidFill>
                    <a:schemeClr val="tx2">
                      <a:lumMod val="90000"/>
                      <a:lumOff val="10000"/>
                    </a:schemeClr>
                  </a:solidFill>
                </a:endParaRPr>
              </a:p>
            </p:txBody>
          </p:sp>
          <p:sp>
            <p:nvSpPr>
              <p:cNvPr id="13" name="TextBox 12">
                <a:extLst>
                  <a:ext uri="{FF2B5EF4-FFF2-40B4-BE49-F238E27FC236}">
                    <a16:creationId xmlns="" xmlns:a16="http://schemas.microsoft.com/office/drawing/2014/main" id="{9CACF53D-7F48-446E-8C69-9CB03C78E2BD}"/>
                  </a:ext>
                </a:extLst>
              </p:cNvPr>
              <p:cNvSpPr txBox="1"/>
              <p:nvPr/>
            </p:nvSpPr>
            <p:spPr>
              <a:xfrm>
                <a:off x="8219845" y="1655378"/>
                <a:ext cx="2508123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ru-RU" sz="2800" b="1" dirty="0">
                    <a:solidFill>
                      <a:schemeClr val="tx2">
                        <a:lumMod val="90000"/>
                        <a:lumOff val="10000"/>
                      </a:schemeClr>
                    </a:solidFill>
                  </a:rPr>
                  <a:t>«Однодневка»</a:t>
                </a:r>
                <a:endParaRPr lang="ru-RU" sz="2800" b="1" dirty="0"/>
              </a:p>
            </p:txBody>
          </p:sp>
          <p:sp>
            <p:nvSpPr>
              <p:cNvPr id="22" name="Полилиния: фигура 21">
                <a:extLst>
                  <a:ext uri="{FF2B5EF4-FFF2-40B4-BE49-F238E27FC236}">
                    <a16:creationId xmlns="" xmlns:a16="http://schemas.microsoft.com/office/drawing/2014/main" id="{6205E430-B7B1-4908-BFEB-7FF66229BEA0}"/>
                  </a:ext>
                </a:extLst>
              </p:cNvPr>
              <p:cNvSpPr/>
              <p:nvPr/>
            </p:nvSpPr>
            <p:spPr>
              <a:xfrm>
                <a:off x="2610480" y="4053334"/>
                <a:ext cx="700970" cy="706826"/>
              </a:xfrm>
              <a:custGeom>
                <a:avLst/>
                <a:gdLst>
                  <a:gd name="connsiteX0" fmla="*/ 182563 w 1184282"/>
                  <a:gd name="connsiteY0" fmla="*/ 0 h 1194176"/>
                  <a:gd name="connsiteX1" fmla="*/ 365126 w 1184282"/>
                  <a:gd name="connsiteY1" fmla="*/ 182563 h 1194176"/>
                  <a:gd name="connsiteX2" fmla="*/ 365126 w 1184282"/>
                  <a:gd name="connsiteY2" fmla="*/ 829050 h 1194176"/>
                  <a:gd name="connsiteX3" fmla="*/ 990000 w 1184282"/>
                  <a:gd name="connsiteY3" fmla="*/ 829050 h 1194176"/>
                  <a:gd name="connsiteX4" fmla="*/ 990000 w 1184282"/>
                  <a:gd name="connsiteY4" fmla="*/ 829857 h 1194176"/>
                  <a:gd name="connsiteX5" fmla="*/ 1001719 w 1184282"/>
                  <a:gd name="connsiteY5" fmla="*/ 828675 h 1194176"/>
                  <a:gd name="connsiteX6" fmla="*/ 1184282 w 1184282"/>
                  <a:gd name="connsiteY6" fmla="*/ 1011238 h 1194176"/>
                  <a:gd name="connsiteX7" fmla="*/ 1001719 w 1184282"/>
                  <a:gd name="connsiteY7" fmla="*/ 1193801 h 1194176"/>
                  <a:gd name="connsiteX8" fmla="*/ 990000 w 1184282"/>
                  <a:gd name="connsiteY8" fmla="*/ 1192620 h 1194176"/>
                  <a:gd name="connsiteX9" fmla="*/ 990000 w 1184282"/>
                  <a:gd name="connsiteY9" fmla="*/ 1194176 h 1194176"/>
                  <a:gd name="connsiteX10" fmla="*/ 180000 w 1184282"/>
                  <a:gd name="connsiteY10" fmla="*/ 1194176 h 1194176"/>
                  <a:gd name="connsiteX11" fmla="*/ 180000 w 1184282"/>
                  <a:gd name="connsiteY11" fmla="*/ 1193543 h 1194176"/>
                  <a:gd name="connsiteX12" fmla="*/ 145770 w 1184282"/>
                  <a:gd name="connsiteY12" fmla="*/ 1190092 h 1194176"/>
                  <a:gd name="connsiteX13" fmla="*/ 0 w 1184282"/>
                  <a:gd name="connsiteY13" fmla="*/ 1011238 h 1194176"/>
                  <a:gd name="connsiteX14" fmla="*/ 1882 w 1184282"/>
                  <a:gd name="connsiteY14" fmla="*/ 992563 h 1194176"/>
                  <a:gd name="connsiteX15" fmla="*/ 0 w 1184282"/>
                  <a:gd name="connsiteY15" fmla="*/ 992563 h 1194176"/>
                  <a:gd name="connsiteX16" fmla="*/ 0 w 1184282"/>
                  <a:gd name="connsiteY16" fmla="*/ 182563 h 1194176"/>
                  <a:gd name="connsiteX17" fmla="*/ 182563 w 1184282"/>
                  <a:gd name="connsiteY17" fmla="*/ 0 h 119417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1184282" h="1194176">
                    <a:moveTo>
                      <a:pt x="182563" y="0"/>
                    </a:moveTo>
                    <a:cubicBezTo>
                      <a:pt x="283390" y="0"/>
                      <a:pt x="365126" y="81736"/>
                      <a:pt x="365126" y="182563"/>
                    </a:cubicBezTo>
                    <a:lnTo>
                      <a:pt x="365126" y="829050"/>
                    </a:lnTo>
                    <a:lnTo>
                      <a:pt x="990000" y="829050"/>
                    </a:lnTo>
                    <a:lnTo>
                      <a:pt x="990000" y="829857"/>
                    </a:lnTo>
                    <a:lnTo>
                      <a:pt x="1001719" y="828675"/>
                    </a:lnTo>
                    <a:cubicBezTo>
                      <a:pt x="1102546" y="828675"/>
                      <a:pt x="1184282" y="910411"/>
                      <a:pt x="1184282" y="1011238"/>
                    </a:cubicBezTo>
                    <a:cubicBezTo>
                      <a:pt x="1184282" y="1112065"/>
                      <a:pt x="1102546" y="1193801"/>
                      <a:pt x="1001719" y="1193801"/>
                    </a:cubicBezTo>
                    <a:lnTo>
                      <a:pt x="990000" y="1192620"/>
                    </a:lnTo>
                    <a:lnTo>
                      <a:pt x="990000" y="1194176"/>
                    </a:lnTo>
                    <a:lnTo>
                      <a:pt x="180000" y="1194176"/>
                    </a:lnTo>
                    <a:lnTo>
                      <a:pt x="180000" y="1193543"/>
                    </a:lnTo>
                    <a:lnTo>
                      <a:pt x="145770" y="1190092"/>
                    </a:lnTo>
                    <a:cubicBezTo>
                      <a:pt x="62579" y="1173069"/>
                      <a:pt x="0" y="1099462"/>
                      <a:pt x="0" y="1011238"/>
                    </a:cubicBezTo>
                    <a:lnTo>
                      <a:pt x="1882" y="992563"/>
                    </a:lnTo>
                    <a:lnTo>
                      <a:pt x="0" y="992563"/>
                    </a:lnTo>
                    <a:lnTo>
                      <a:pt x="0" y="182563"/>
                    </a:lnTo>
                    <a:cubicBezTo>
                      <a:pt x="0" y="81736"/>
                      <a:pt x="81736" y="0"/>
                      <a:pt x="182563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 extrusionH="76200" prstMaterial="metal">
                <a:bevelT w="69850" h="38100" prst="coolSlant"/>
                <a:extrusionClr>
                  <a:schemeClr val="accent1">
                    <a:lumMod val="75000"/>
                  </a:schemeClr>
                </a:extrusionClr>
                <a:contourClr>
                  <a:schemeClr val="bg1"/>
                </a:contourClr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ru-RU"/>
              </a:p>
            </p:txBody>
          </p:sp>
          <p:sp>
            <p:nvSpPr>
              <p:cNvPr id="23" name="Полилиния: фигура 22">
                <a:extLst>
                  <a:ext uri="{FF2B5EF4-FFF2-40B4-BE49-F238E27FC236}">
                    <a16:creationId xmlns="" xmlns:a16="http://schemas.microsoft.com/office/drawing/2014/main" id="{EAB91C2D-25AC-446C-A8EA-67602156EC02}"/>
                  </a:ext>
                </a:extLst>
              </p:cNvPr>
              <p:cNvSpPr/>
              <p:nvPr/>
            </p:nvSpPr>
            <p:spPr>
              <a:xfrm rot="10800000">
                <a:off x="6120039" y="1300380"/>
                <a:ext cx="1080000" cy="1089022"/>
              </a:xfrm>
              <a:custGeom>
                <a:avLst/>
                <a:gdLst>
                  <a:gd name="connsiteX0" fmla="*/ 182563 w 1184282"/>
                  <a:gd name="connsiteY0" fmla="*/ 0 h 1194176"/>
                  <a:gd name="connsiteX1" fmla="*/ 365126 w 1184282"/>
                  <a:gd name="connsiteY1" fmla="*/ 182563 h 1194176"/>
                  <a:gd name="connsiteX2" fmla="*/ 365126 w 1184282"/>
                  <a:gd name="connsiteY2" fmla="*/ 829050 h 1194176"/>
                  <a:gd name="connsiteX3" fmla="*/ 990000 w 1184282"/>
                  <a:gd name="connsiteY3" fmla="*/ 829050 h 1194176"/>
                  <a:gd name="connsiteX4" fmla="*/ 990000 w 1184282"/>
                  <a:gd name="connsiteY4" fmla="*/ 829857 h 1194176"/>
                  <a:gd name="connsiteX5" fmla="*/ 1001719 w 1184282"/>
                  <a:gd name="connsiteY5" fmla="*/ 828675 h 1194176"/>
                  <a:gd name="connsiteX6" fmla="*/ 1184282 w 1184282"/>
                  <a:gd name="connsiteY6" fmla="*/ 1011238 h 1194176"/>
                  <a:gd name="connsiteX7" fmla="*/ 1001719 w 1184282"/>
                  <a:gd name="connsiteY7" fmla="*/ 1193801 h 1194176"/>
                  <a:gd name="connsiteX8" fmla="*/ 990000 w 1184282"/>
                  <a:gd name="connsiteY8" fmla="*/ 1192620 h 1194176"/>
                  <a:gd name="connsiteX9" fmla="*/ 990000 w 1184282"/>
                  <a:gd name="connsiteY9" fmla="*/ 1194176 h 1194176"/>
                  <a:gd name="connsiteX10" fmla="*/ 180000 w 1184282"/>
                  <a:gd name="connsiteY10" fmla="*/ 1194176 h 1194176"/>
                  <a:gd name="connsiteX11" fmla="*/ 180000 w 1184282"/>
                  <a:gd name="connsiteY11" fmla="*/ 1193543 h 1194176"/>
                  <a:gd name="connsiteX12" fmla="*/ 145770 w 1184282"/>
                  <a:gd name="connsiteY12" fmla="*/ 1190092 h 1194176"/>
                  <a:gd name="connsiteX13" fmla="*/ 0 w 1184282"/>
                  <a:gd name="connsiteY13" fmla="*/ 1011238 h 1194176"/>
                  <a:gd name="connsiteX14" fmla="*/ 1882 w 1184282"/>
                  <a:gd name="connsiteY14" fmla="*/ 992563 h 1194176"/>
                  <a:gd name="connsiteX15" fmla="*/ 0 w 1184282"/>
                  <a:gd name="connsiteY15" fmla="*/ 992563 h 1194176"/>
                  <a:gd name="connsiteX16" fmla="*/ 0 w 1184282"/>
                  <a:gd name="connsiteY16" fmla="*/ 182563 h 1194176"/>
                  <a:gd name="connsiteX17" fmla="*/ 182563 w 1184282"/>
                  <a:gd name="connsiteY17" fmla="*/ 0 h 119417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1184282" h="1194176">
                    <a:moveTo>
                      <a:pt x="182563" y="0"/>
                    </a:moveTo>
                    <a:cubicBezTo>
                      <a:pt x="283390" y="0"/>
                      <a:pt x="365126" y="81736"/>
                      <a:pt x="365126" y="182563"/>
                    </a:cubicBezTo>
                    <a:lnTo>
                      <a:pt x="365126" y="829050"/>
                    </a:lnTo>
                    <a:lnTo>
                      <a:pt x="990000" y="829050"/>
                    </a:lnTo>
                    <a:lnTo>
                      <a:pt x="990000" y="829857"/>
                    </a:lnTo>
                    <a:lnTo>
                      <a:pt x="1001719" y="828675"/>
                    </a:lnTo>
                    <a:cubicBezTo>
                      <a:pt x="1102546" y="828675"/>
                      <a:pt x="1184282" y="910411"/>
                      <a:pt x="1184282" y="1011238"/>
                    </a:cubicBezTo>
                    <a:cubicBezTo>
                      <a:pt x="1184282" y="1112065"/>
                      <a:pt x="1102546" y="1193801"/>
                      <a:pt x="1001719" y="1193801"/>
                    </a:cubicBezTo>
                    <a:lnTo>
                      <a:pt x="990000" y="1192620"/>
                    </a:lnTo>
                    <a:lnTo>
                      <a:pt x="990000" y="1194176"/>
                    </a:lnTo>
                    <a:lnTo>
                      <a:pt x="180000" y="1194176"/>
                    </a:lnTo>
                    <a:lnTo>
                      <a:pt x="180000" y="1193543"/>
                    </a:lnTo>
                    <a:lnTo>
                      <a:pt x="145770" y="1190092"/>
                    </a:lnTo>
                    <a:cubicBezTo>
                      <a:pt x="62579" y="1173069"/>
                      <a:pt x="0" y="1099462"/>
                      <a:pt x="0" y="1011238"/>
                    </a:cubicBezTo>
                    <a:lnTo>
                      <a:pt x="1882" y="992563"/>
                    </a:lnTo>
                    <a:lnTo>
                      <a:pt x="0" y="992563"/>
                    </a:lnTo>
                    <a:lnTo>
                      <a:pt x="0" y="182563"/>
                    </a:lnTo>
                    <a:cubicBezTo>
                      <a:pt x="0" y="81736"/>
                      <a:pt x="81736" y="0"/>
                      <a:pt x="182563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 extrusionH="76200" prstMaterial="metal">
                <a:bevelT w="69850" h="38100" prst="coolSlant"/>
                <a:extrusionClr>
                  <a:schemeClr val="accent1">
                    <a:lumMod val="75000"/>
                  </a:schemeClr>
                </a:extrusionClr>
                <a:contourClr>
                  <a:schemeClr val="bg1"/>
                </a:contourClr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ru-RU"/>
              </a:p>
            </p:txBody>
          </p:sp>
        </p:grpSp>
        <p:pic>
          <p:nvPicPr>
            <p:cNvPr id="27" name="Рисунок 26">
              <a:extLst>
                <a:ext uri="{FF2B5EF4-FFF2-40B4-BE49-F238E27FC236}">
                  <a16:creationId xmlns="" xmlns:a16="http://schemas.microsoft.com/office/drawing/2014/main" id="{BBD9BDE1-22D6-41AF-855C-513F74257C22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duotone>
                <a:schemeClr val="accent5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10367729" y="4427398"/>
              <a:ext cx="1091322" cy="1028807"/>
            </a:xfrm>
            <a:prstGeom prst="rect">
              <a:avLst/>
            </a:prstGeom>
          </p:spPr>
        </p:pic>
        <p:pic>
          <p:nvPicPr>
            <p:cNvPr id="29" name="Рисунок 28" descr="Прямая стрелка">
              <a:extLst>
                <a:ext uri="{FF2B5EF4-FFF2-40B4-BE49-F238E27FC236}">
                  <a16:creationId xmlns="" xmlns:a16="http://schemas.microsoft.com/office/drawing/2014/main" id="{9398E7FA-6F83-4F76-B202-67E2629BDE0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200000">
              <a:off x="9464632" y="4460059"/>
              <a:ext cx="1138774" cy="914400"/>
            </a:xfrm>
            <a:prstGeom prst="rect">
              <a:avLst/>
            </a:prstGeom>
          </p:spPr>
        </p:pic>
        <p:pic>
          <p:nvPicPr>
            <p:cNvPr id="31" name="Рисунок 30" descr="Группа людей">
              <a:extLst>
                <a:ext uri="{FF2B5EF4-FFF2-40B4-BE49-F238E27FC236}">
                  <a16:creationId xmlns="" xmlns:a16="http://schemas.microsoft.com/office/drawing/2014/main" id="{6A19D825-7FFE-4915-A9EB-B8F16D7DDC83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duotone>
                <a:prstClr val="black"/>
                <a:schemeClr val="accent1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8831795" y="4580482"/>
              <a:ext cx="783585" cy="813120"/>
            </a:xfrm>
            <a:prstGeom prst="rect">
              <a:avLst/>
            </a:prstGeom>
          </p:spPr>
        </p:pic>
        <p:sp>
          <p:nvSpPr>
            <p:cNvPr id="34" name="TextBox 33">
              <a:extLst>
                <a:ext uri="{FF2B5EF4-FFF2-40B4-BE49-F238E27FC236}">
                  <a16:creationId xmlns="" xmlns:a16="http://schemas.microsoft.com/office/drawing/2014/main" id="{ABC3D1D2-5E4A-4488-BC3F-FDBF4289B3C2}"/>
                </a:ext>
              </a:extLst>
            </p:cNvPr>
            <p:cNvSpPr txBox="1"/>
            <p:nvPr/>
          </p:nvSpPr>
          <p:spPr>
            <a:xfrm>
              <a:off x="2897078" y="1412965"/>
              <a:ext cx="4146328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2800" b="1" dirty="0">
                  <a:solidFill>
                    <a:schemeClr val="tx2">
                      <a:lumMod val="90000"/>
                      <a:lumOff val="10000"/>
                    </a:schemeClr>
                  </a:solidFill>
                </a:rPr>
                <a:t>«Техническая компания»</a:t>
              </a:r>
              <a:endParaRPr lang="ru-RU" sz="2800" b="1" dirty="0"/>
            </a:p>
          </p:txBody>
        </p:sp>
        <p:sp>
          <p:nvSpPr>
            <p:cNvPr id="35" name="TextBox 34">
              <a:extLst>
                <a:ext uri="{FF2B5EF4-FFF2-40B4-BE49-F238E27FC236}">
                  <a16:creationId xmlns="" xmlns:a16="http://schemas.microsoft.com/office/drawing/2014/main" id="{83594DFD-ED6E-4BEC-8DAC-7A12880C1391}"/>
                </a:ext>
              </a:extLst>
            </p:cNvPr>
            <p:cNvSpPr txBox="1"/>
            <p:nvPr/>
          </p:nvSpPr>
          <p:spPr>
            <a:xfrm>
              <a:off x="2963387" y="1934371"/>
              <a:ext cx="4115380" cy="246221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285750" indent="-285750">
                <a:buFontTx/>
                <a:buChar char="-"/>
              </a:pPr>
              <a:r>
                <a:rPr lang="ru-RU" sz="1400" dirty="0">
                  <a:solidFill>
                    <a:schemeClr val="tx2">
                      <a:lumMod val="90000"/>
                      <a:lumOff val="10000"/>
                    </a:schemeClr>
                  </a:solidFill>
                </a:rPr>
                <a:t>наличие численности сотрудников;</a:t>
              </a:r>
            </a:p>
            <a:p>
              <a:pPr marL="285750" indent="-285750">
                <a:buFontTx/>
                <a:buChar char="-"/>
              </a:pPr>
              <a:r>
                <a:rPr lang="ru-RU" sz="1400" dirty="0">
                  <a:solidFill>
                    <a:schemeClr val="tx2">
                      <a:lumMod val="90000"/>
                      <a:lumOff val="10000"/>
                    </a:schemeClr>
                  </a:solidFill>
                </a:rPr>
                <a:t>отсутствие признаков массовости руководителя </a:t>
              </a:r>
              <a:r>
                <a:rPr lang="ru-RU" sz="1400" dirty="0" smtClean="0">
                  <a:solidFill>
                    <a:schemeClr val="tx2">
                      <a:lumMod val="90000"/>
                      <a:lumOff val="10000"/>
                    </a:schemeClr>
                  </a:solidFill>
                </a:rPr>
                <a:t>и адреса регистрации;</a:t>
              </a:r>
              <a:endParaRPr lang="ru-RU" sz="1400" dirty="0">
                <a:solidFill>
                  <a:schemeClr val="tx2">
                    <a:lumMod val="90000"/>
                    <a:lumOff val="10000"/>
                  </a:schemeClr>
                </a:solidFill>
              </a:endParaRPr>
            </a:p>
            <a:p>
              <a:pPr marL="285750" indent="-285750">
                <a:buFontTx/>
                <a:buChar char="-"/>
              </a:pPr>
              <a:r>
                <a:rPr lang="ru-RU" sz="1400" b="1" dirty="0" smtClean="0">
                  <a:solidFill>
                    <a:schemeClr val="tx2">
                      <a:lumMod val="90000"/>
                      <a:lumOff val="10000"/>
                    </a:schemeClr>
                  </a:solidFill>
                </a:rPr>
                <a:t>минимальная </a:t>
              </a:r>
              <a:r>
                <a:rPr lang="ru-RU" sz="1400" b="1" dirty="0">
                  <a:solidFill>
                    <a:schemeClr val="tx2">
                      <a:lumMod val="90000"/>
                      <a:lumOff val="10000"/>
                    </a:schemeClr>
                  </a:solidFill>
                </a:rPr>
                <a:t>уплата налогов (удельный вес вычетов 98-100%);</a:t>
              </a:r>
            </a:p>
            <a:p>
              <a:pPr marL="285750" indent="-285750">
                <a:buFontTx/>
                <a:buChar char="-"/>
              </a:pPr>
              <a:r>
                <a:rPr lang="ru-RU" sz="1400" dirty="0" smtClean="0">
                  <a:solidFill>
                    <a:schemeClr val="tx2">
                      <a:lumMod val="90000"/>
                      <a:lumOff val="10000"/>
                    </a:schemeClr>
                  </a:solidFill>
                </a:rPr>
                <a:t>наличие </a:t>
              </a:r>
              <a:r>
                <a:rPr lang="ru-RU" sz="1400" dirty="0">
                  <a:solidFill>
                    <a:schemeClr val="tx2">
                      <a:lumMod val="90000"/>
                      <a:lumOff val="10000"/>
                    </a:schemeClr>
                  </a:solidFill>
                </a:rPr>
                <a:t>имущества (зачастую не участвующего в ФХД</a:t>
              </a:r>
              <a:r>
                <a:rPr lang="ru-RU" sz="1400" dirty="0" smtClean="0">
                  <a:solidFill>
                    <a:schemeClr val="tx2">
                      <a:lumMod val="90000"/>
                      <a:lumOff val="10000"/>
                    </a:schemeClr>
                  </a:solidFill>
                </a:rPr>
                <a:t>);</a:t>
              </a:r>
            </a:p>
            <a:p>
              <a:pPr marL="285750" indent="-285750">
                <a:buFontTx/>
                <a:buChar char="-"/>
              </a:pPr>
              <a:r>
                <a:rPr lang="ru-RU" sz="1400" dirty="0" smtClean="0">
                  <a:solidFill>
                    <a:schemeClr val="tx2">
                      <a:lumMod val="90000"/>
                      <a:lumOff val="10000"/>
                    </a:schemeClr>
                  </a:solidFill>
                </a:rPr>
                <a:t>наличие общехозяйственных расходов;</a:t>
              </a:r>
              <a:endParaRPr lang="ru-RU" sz="1400" dirty="0">
                <a:solidFill>
                  <a:schemeClr val="tx2">
                    <a:lumMod val="90000"/>
                    <a:lumOff val="10000"/>
                  </a:schemeClr>
                </a:solidFill>
              </a:endParaRPr>
            </a:p>
            <a:p>
              <a:pPr marL="285750" indent="-285750">
                <a:buFontTx/>
                <a:buChar char="-"/>
              </a:pPr>
              <a:r>
                <a:rPr lang="ru-RU" sz="1400" dirty="0">
                  <a:solidFill>
                    <a:schemeClr val="tx2">
                      <a:lumMod val="90000"/>
                      <a:lumOff val="10000"/>
                    </a:schemeClr>
                  </a:solidFill>
                </a:rPr>
                <a:t>судебная активность;</a:t>
              </a:r>
            </a:p>
            <a:p>
              <a:pPr marL="285750" indent="-285750">
                <a:buFontTx/>
                <a:buChar char="-"/>
              </a:pPr>
              <a:r>
                <a:rPr lang="ru-RU" sz="1400" dirty="0">
                  <a:solidFill>
                    <a:schemeClr val="tx2">
                      <a:lumMod val="90000"/>
                      <a:lumOff val="10000"/>
                    </a:schemeClr>
                  </a:solidFill>
                </a:rPr>
                <a:t>собственный сайт и пр.</a:t>
              </a:r>
            </a:p>
            <a:p>
              <a:pPr marL="285750" indent="-285750">
                <a:buFontTx/>
                <a:buChar char="-"/>
              </a:pPr>
              <a:endParaRPr lang="ru-RU" sz="1400" dirty="0">
                <a:solidFill>
                  <a:schemeClr val="tx2">
                    <a:lumMod val="90000"/>
                    <a:lumOff val="10000"/>
                  </a:schemeClr>
                </a:solidFill>
              </a:endParaRPr>
            </a:p>
          </p:txBody>
        </p:sp>
        <p:sp>
          <p:nvSpPr>
            <p:cNvPr id="36" name="Прямоугольник 35">
              <a:extLst>
                <a:ext uri="{FF2B5EF4-FFF2-40B4-BE49-F238E27FC236}">
                  <a16:creationId xmlns="" xmlns:a16="http://schemas.microsoft.com/office/drawing/2014/main" id="{6450C3AA-00FD-4FE2-AF6E-6A935CE446FD}"/>
                </a:ext>
              </a:extLst>
            </p:cNvPr>
            <p:cNvSpPr/>
            <p:nvPr/>
          </p:nvSpPr>
          <p:spPr>
            <a:xfrm>
              <a:off x="1628565" y="5043414"/>
              <a:ext cx="6650371" cy="87716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ru-RU" sz="1700" b="1" dirty="0" smtClean="0">
                  <a:solidFill>
                    <a:schemeClr val="accent1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Имитация реальной самостоятельной деятельности </a:t>
              </a:r>
            </a:p>
            <a:p>
              <a:pPr algn="ctr"/>
              <a:r>
                <a:rPr lang="ru-RU" sz="1700" dirty="0" smtClean="0">
                  <a:solidFill>
                    <a:schemeClr val="accent1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для ограждения выгодоприобретателя </a:t>
              </a:r>
              <a:r>
                <a:rPr lang="ru-RU" sz="1700" dirty="0">
                  <a:solidFill>
                    <a:schemeClr val="accent1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(налогоплательщика) </a:t>
              </a:r>
            </a:p>
            <a:p>
              <a:pPr algn="ctr"/>
              <a:r>
                <a:rPr lang="ru-RU" sz="1700" dirty="0">
                  <a:solidFill>
                    <a:schemeClr val="accent1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от претензий налогового органа</a:t>
              </a:r>
            </a:p>
          </p:txBody>
        </p:sp>
        <p:pic>
          <p:nvPicPr>
            <p:cNvPr id="37" name="Изображение 8">
              <a:extLst>
                <a:ext uri="{FF2B5EF4-FFF2-40B4-BE49-F238E27FC236}">
                  <a16:creationId xmlns="" xmlns:a16="http://schemas.microsoft.com/office/drawing/2014/main" id="{AEC53CFC-E80A-4A12-90FF-9B25B240B90A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duotone>
                <a:schemeClr val="accent5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60705" y="1980140"/>
              <a:ext cx="1463971" cy="1649160"/>
            </a:xfrm>
            <a:prstGeom prst="rect">
              <a:avLst/>
            </a:prstGeom>
          </p:spPr>
        </p:pic>
        <p:pic>
          <p:nvPicPr>
            <p:cNvPr id="38" name="Рисунок 37" descr="Прямая стрелка">
              <a:extLst>
                <a:ext uri="{FF2B5EF4-FFF2-40B4-BE49-F238E27FC236}">
                  <a16:creationId xmlns="" xmlns:a16="http://schemas.microsoft.com/office/drawing/2014/main" id="{981128EC-C742-4B95-B9D4-F4023ADCCD03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8"/>
                </a:ext>
              </a:extLst>
            </a:blip>
            <a:stretch>
              <a:fillRect/>
            </a:stretch>
          </p:blipFill>
          <p:spPr>
            <a:xfrm rot="10800000">
              <a:off x="1684093" y="2286739"/>
              <a:ext cx="1086448" cy="608379"/>
            </a:xfrm>
            <a:prstGeom prst="rect">
              <a:avLst/>
            </a:prstGeom>
          </p:spPr>
        </p:pic>
        <p:sp>
          <p:nvSpPr>
            <p:cNvPr id="39" name="TextBox 38">
              <a:extLst>
                <a:ext uri="{FF2B5EF4-FFF2-40B4-BE49-F238E27FC236}">
                  <a16:creationId xmlns="" xmlns:a16="http://schemas.microsoft.com/office/drawing/2014/main" id="{6DE3A098-F15E-4C79-AD3E-FD467E843FD2}"/>
                </a:ext>
              </a:extLst>
            </p:cNvPr>
            <p:cNvSpPr txBox="1"/>
            <p:nvPr/>
          </p:nvSpPr>
          <p:spPr>
            <a:xfrm>
              <a:off x="2030331" y="2777183"/>
              <a:ext cx="707245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1600" b="1" dirty="0">
                  <a:solidFill>
                    <a:schemeClr val="accent5">
                      <a:lumMod val="50000"/>
                    </a:schemeClr>
                  </a:solidFill>
                  <a:latin typeface="Segoe Script" pitchFamily="66" charset="0"/>
                </a:rPr>
                <a:t>НДС</a:t>
              </a:r>
            </a:p>
          </p:txBody>
        </p:sp>
        <p:pic>
          <p:nvPicPr>
            <p:cNvPr id="40" name="Рисунок 39" descr="Прямая стрелка">
              <a:extLst>
                <a:ext uri="{FF2B5EF4-FFF2-40B4-BE49-F238E27FC236}">
                  <a16:creationId xmlns="" xmlns:a16="http://schemas.microsoft.com/office/drawing/2014/main" id="{FC8C868F-67FA-4B46-89CE-CE16FA397A4A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10"/>
                </a:ext>
              </a:extLst>
            </a:blip>
            <a:stretch>
              <a:fillRect/>
            </a:stretch>
          </p:blipFill>
          <p:spPr>
            <a:xfrm rot="10800000">
              <a:off x="7082476" y="2276737"/>
              <a:ext cx="945136" cy="720969"/>
            </a:xfrm>
            <a:prstGeom prst="rect">
              <a:avLst/>
            </a:prstGeom>
          </p:spPr>
        </p:pic>
        <p:sp>
          <p:nvSpPr>
            <p:cNvPr id="41" name="Стрелка вниз 5">
              <a:extLst>
                <a:ext uri="{FF2B5EF4-FFF2-40B4-BE49-F238E27FC236}">
                  <a16:creationId xmlns="" xmlns:a16="http://schemas.microsoft.com/office/drawing/2014/main" id="{ECD13003-8986-496A-AB1C-FE66BB054148}"/>
                </a:ext>
              </a:extLst>
            </p:cNvPr>
            <p:cNvSpPr/>
            <p:nvPr/>
          </p:nvSpPr>
          <p:spPr>
            <a:xfrm rot="10800000">
              <a:off x="4707204" y="4589109"/>
              <a:ext cx="526077" cy="387506"/>
            </a:xfrm>
            <a:prstGeom prst="downArrow">
              <a:avLst>
                <a:gd name="adj1" fmla="val 50000"/>
                <a:gd name="adj2" fmla="val 54650"/>
              </a:avLst>
            </a:prstGeom>
            <a:solidFill>
              <a:schemeClr val="accent1">
                <a:lumMod val="75000"/>
                <a:alpha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086065"/>
              <a:endParaRPr lang="ru-RU" sz="2133">
                <a:solidFill>
                  <a:prstClr val="white"/>
                </a:solidFill>
              </a:endParaRPr>
            </a:p>
          </p:txBody>
        </p:sp>
        <p:sp>
          <p:nvSpPr>
            <p:cNvPr id="42" name="Прямоугольник 41">
              <a:extLst>
                <a:ext uri="{FF2B5EF4-FFF2-40B4-BE49-F238E27FC236}">
                  <a16:creationId xmlns="" xmlns:a16="http://schemas.microsoft.com/office/drawing/2014/main" id="{B184D748-28A0-4B1C-B970-92224DA90273}"/>
                </a:ext>
              </a:extLst>
            </p:cNvPr>
            <p:cNvSpPr/>
            <p:nvPr/>
          </p:nvSpPr>
          <p:spPr>
            <a:xfrm>
              <a:off x="278038" y="3630428"/>
              <a:ext cx="1951752" cy="58477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ru-RU" sz="1600" dirty="0">
                  <a:solidFill>
                    <a:srgbClr val="002060"/>
                  </a:solidFill>
                  <a:latin typeface="Myriad Pro" panose="020B0503030403020204" pitchFamily="34" charset="0"/>
                </a:rPr>
                <a:t>Проверяемый </a:t>
              </a:r>
            </a:p>
            <a:p>
              <a:pPr algn="ctr"/>
              <a:r>
                <a:rPr lang="ru-RU" sz="1600" dirty="0">
                  <a:solidFill>
                    <a:srgbClr val="002060"/>
                  </a:solidFill>
                  <a:latin typeface="Myriad Pro" panose="020B0503030403020204" pitchFamily="34" charset="0"/>
                </a:rPr>
                <a:t>налогоплательщик</a:t>
              </a:r>
            </a:p>
          </p:txBody>
        </p:sp>
        <p:sp>
          <p:nvSpPr>
            <p:cNvPr id="43" name="Прямоугольник 42">
              <a:extLst>
                <a:ext uri="{FF2B5EF4-FFF2-40B4-BE49-F238E27FC236}">
                  <a16:creationId xmlns="" xmlns:a16="http://schemas.microsoft.com/office/drawing/2014/main" id="{AED1F0D6-AB9E-4B11-A531-1A3BC5D4179C}"/>
                </a:ext>
              </a:extLst>
            </p:cNvPr>
            <p:cNvSpPr/>
            <p:nvPr/>
          </p:nvSpPr>
          <p:spPr>
            <a:xfrm>
              <a:off x="7113609" y="2764327"/>
              <a:ext cx="955711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ru-RU" sz="1600" dirty="0">
                  <a:solidFill>
                    <a:srgbClr val="002060"/>
                  </a:solidFill>
                  <a:latin typeface="Segoe Script" pitchFamily="66" charset="0"/>
                </a:rPr>
                <a:t>разрыв</a:t>
              </a:r>
            </a:p>
          </p:txBody>
        </p:sp>
      </p:grpSp>
      <p:sp>
        <p:nvSpPr>
          <p:cNvPr id="45" name="Прямоугольник 44">
            <a:extLst>
              <a:ext uri="{FF2B5EF4-FFF2-40B4-BE49-F238E27FC236}">
                <a16:creationId xmlns="" xmlns:a16="http://schemas.microsoft.com/office/drawing/2014/main" id="{A2E0FC3C-5F9A-4E0F-8875-A1B8C36E5586}"/>
              </a:ext>
            </a:extLst>
          </p:cNvPr>
          <p:cNvSpPr/>
          <p:nvPr/>
        </p:nvSpPr>
        <p:spPr>
          <a:xfrm>
            <a:off x="435201" y="677896"/>
            <a:ext cx="11753431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600" dirty="0">
                <a:latin typeface="Roboto Condensed" panose="020B0604020202020204" charset="0"/>
                <a:ea typeface="Roboto Condensed" panose="020B0604020202020204" charset="0"/>
                <a:cs typeface="Times New Roman" panose="02020603050405020304" pitchFamily="18" charset="0"/>
              </a:rPr>
              <a:t>Согласно Письму ФНС России от 10.03.2021 № БВ-4-7/3060@: </a:t>
            </a:r>
          </a:p>
          <a:p>
            <a:pPr algn="just"/>
            <a:r>
              <a:rPr lang="ru-RU" sz="16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«Технические» компании – это компании, которые не осуществляют деятельность в своем интересе и на свой риск, не обладают необходимыми активами, не выполняют реальных функций, и принимают на себя статус участников операций с оформлением документов от их имени в противоправных целях.</a:t>
            </a:r>
            <a:endParaRPr lang="ru-RU" sz="1600" dirty="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7" name="Изображение 6">
            <a:extLst>
              <a:ext uri="{FF2B5EF4-FFF2-40B4-BE49-F238E27FC236}">
                <a16:creationId xmlns="" xmlns:a16="http://schemas.microsoft.com/office/drawing/2014/main" id="{75A79A84-1D5C-44F8-A9F5-5879131DD8B1}"/>
              </a:ext>
            </a:extLst>
          </p:cNvPr>
          <p:cNvPicPr>
            <a:picLocks noChangeAspect="1"/>
          </p:cNvPicPr>
          <p:nvPr/>
        </p:nvPicPr>
        <p:blipFill>
          <a:blip r:embed="rId11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69878" y="4055467"/>
            <a:ext cx="1334905" cy="1053957"/>
          </a:xfrm>
          <a:prstGeom prst="rect">
            <a:avLst/>
          </a:prstGeom>
        </p:spPr>
      </p:pic>
      <p:pic>
        <p:nvPicPr>
          <p:cNvPr id="48" name="Рисунок 47">
            <a:extLst>
              <a:ext uri="{FF2B5EF4-FFF2-40B4-BE49-F238E27FC236}">
                <a16:creationId xmlns="" xmlns:a16="http://schemas.microsoft.com/office/drawing/2014/main" id="{24AB8E57-4A9C-47F4-B5DC-59CFD27F6E7B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46328" y="4114800"/>
            <a:ext cx="969014" cy="688472"/>
          </a:xfrm>
          <a:prstGeom prst="rect">
            <a:avLst/>
          </a:prstGeom>
        </p:spPr>
      </p:pic>
      <p:pic>
        <p:nvPicPr>
          <p:cNvPr id="49" name="Picture 13">
            <a:extLst>
              <a:ext uri="{FF2B5EF4-FFF2-40B4-BE49-F238E27FC236}">
                <a16:creationId xmlns="" xmlns:a16="http://schemas.microsoft.com/office/drawing/2014/main" id="{50A70017-A478-4EEB-B3A1-7F6BF740F4D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8754" y="4813040"/>
            <a:ext cx="617432" cy="6174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1" name="Прямоугольник 50">
            <a:extLst>
              <a:ext uri="{FF2B5EF4-FFF2-40B4-BE49-F238E27FC236}">
                <a16:creationId xmlns="" xmlns:a16="http://schemas.microsoft.com/office/drawing/2014/main" id="{DA24B708-5817-4039-BD72-FEC865098F66}"/>
              </a:ext>
            </a:extLst>
          </p:cNvPr>
          <p:cNvSpPr/>
          <p:nvPr/>
        </p:nvSpPr>
        <p:spPr>
          <a:xfrm>
            <a:off x="435201" y="207788"/>
            <a:ext cx="1159332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chemeClr val="accent5"/>
                </a:solidFill>
                <a:latin typeface="Roboto Condensed" panose="02000000000000000000" pitchFamily="2" charset="0"/>
              </a:rPr>
              <a:t>«</a:t>
            </a:r>
            <a:r>
              <a:rPr lang="ru-RU" b="1" dirty="0">
                <a:solidFill>
                  <a:schemeClr val="accent1">
                    <a:lumMod val="75000"/>
                  </a:schemeClr>
                </a:solidFill>
                <a:latin typeface="Roboto Condensed" panose="02000000000000000000" pitchFamily="2" charset="0"/>
              </a:rPr>
              <a:t>Техническая» организация – неотъемлемый участник </a:t>
            </a:r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  <a:latin typeface="Roboto Condensed" panose="02000000000000000000" pitchFamily="2" charset="0"/>
              </a:rPr>
              <a:t>налоговых </a:t>
            </a:r>
            <a:r>
              <a:rPr lang="ru-RU" b="1" dirty="0">
                <a:solidFill>
                  <a:schemeClr val="accent1">
                    <a:lumMod val="75000"/>
                  </a:schemeClr>
                </a:solidFill>
                <a:latin typeface="Roboto Condensed" panose="02000000000000000000" pitchFamily="2" charset="0"/>
              </a:rPr>
              <a:t>схем.  </a:t>
            </a:r>
          </a:p>
        </p:txBody>
      </p:sp>
      <p:pic>
        <p:nvPicPr>
          <p:cNvPr id="50" name="Graphic 22">
            <a:extLst>
              <a:ext uri="{FF2B5EF4-FFF2-40B4-BE49-F238E27FC236}">
                <a16:creationId xmlns:lc="http://schemas.openxmlformats.org/drawingml/2006/lockedCanvas" xmlns:a16="http://schemas.microsoft.com/office/drawing/2014/main" xmlns="" id="{B77E7EE5-DB33-50F8-26C3-B766C24C42EF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96DAC541-7B7A-43D3-8B79-37D633B846F1}">
                <asvg:svgBlip xmlns:lc="http://schemas.openxmlformats.org/drawingml/2006/lockedCanvas" xmlns:asvg="http://schemas.microsoft.com/office/drawing/2016/SVG/main" xmlns="" r:embed="rId15"/>
              </a:ext>
            </a:extLst>
          </a:blip>
          <a:stretch>
            <a:fillRect/>
          </a:stretch>
        </p:blipFill>
        <p:spPr>
          <a:xfrm>
            <a:off x="10799369" y="170577"/>
            <a:ext cx="1159242" cy="36499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1338623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>
            <a:extLst>
              <a:ext uri="{FF2B5EF4-FFF2-40B4-BE49-F238E27FC236}">
                <a16:creationId xmlns="" xmlns:a16="http://schemas.microsoft.com/office/drawing/2014/main" id="{DA24B708-5817-4039-BD72-FEC865098F66}"/>
              </a:ext>
            </a:extLst>
          </p:cNvPr>
          <p:cNvSpPr/>
          <p:nvPr/>
        </p:nvSpPr>
        <p:spPr>
          <a:xfrm>
            <a:off x="527543" y="170577"/>
            <a:ext cx="960705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  <a:latin typeface="Roboto Condensed" panose="02000000000000000000" pitchFamily="2" charset="0"/>
              </a:rPr>
              <a:t>Сложившаяся судебная практика в Ханты-Мансийском автономном округе – Югре </a:t>
            </a:r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  <a:latin typeface="Roboto Condensed" panose="02000000000000000000" pitchFamily="2" charset="0"/>
              </a:rPr>
              <a:t>по </a:t>
            </a:r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  <a:latin typeface="Roboto Condensed" panose="02000000000000000000" pitchFamily="2" charset="0"/>
              </a:rPr>
              <a:t>налоговым спорам.</a:t>
            </a:r>
            <a:endParaRPr lang="ru-RU" b="1" dirty="0">
              <a:solidFill>
                <a:schemeClr val="accent1">
                  <a:lumMod val="75000"/>
                </a:schemeClr>
              </a:solidFill>
              <a:latin typeface="Roboto Condensed" panose="02000000000000000000" pitchFamily="2" charset="0"/>
            </a:endParaRPr>
          </a:p>
        </p:txBody>
      </p:sp>
      <p:grpSp>
        <p:nvGrpSpPr>
          <p:cNvPr id="3" name="Группа 2"/>
          <p:cNvGrpSpPr/>
          <p:nvPr/>
        </p:nvGrpSpPr>
        <p:grpSpPr>
          <a:xfrm>
            <a:off x="282010" y="1153123"/>
            <a:ext cx="11842256" cy="5484743"/>
            <a:chOff x="282010" y="1153123"/>
            <a:chExt cx="11842256" cy="5484743"/>
          </a:xfrm>
        </p:grpSpPr>
        <p:graphicFrame>
          <p:nvGraphicFramePr>
            <p:cNvPr id="2" name="Диаграмма 1"/>
            <p:cNvGraphicFramePr/>
            <p:nvPr>
              <p:extLst>
                <p:ext uri="{D42A27DB-BD31-4B8C-83A1-F6EECF244321}">
                  <p14:modId xmlns:p14="http://schemas.microsoft.com/office/powerpoint/2010/main" val="70850269"/>
                </p:ext>
              </p:extLst>
            </p:nvPr>
          </p:nvGraphicFramePr>
          <p:xfrm>
            <a:off x="282010" y="1555579"/>
            <a:ext cx="6854613" cy="5014554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2"/>
            </a:graphicData>
          </a:graphic>
        </p:graphicFrame>
        <p:graphicFrame>
          <p:nvGraphicFramePr>
            <p:cNvPr id="4" name="Диаграмма 3"/>
            <p:cNvGraphicFramePr/>
            <p:nvPr>
              <p:extLst>
                <p:ext uri="{D42A27DB-BD31-4B8C-83A1-F6EECF244321}">
                  <p14:modId xmlns:p14="http://schemas.microsoft.com/office/powerpoint/2010/main" val="2922488821"/>
                </p:ext>
              </p:extLst>
            </p:nvPr>
          </p:nvGraphicFramePr>
          <p:xfrm>
            <a:off x="5943600" y="1600997"/>
            <a:ext cx="6180666" cy="5036869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3"/>
            </a:graphicData>
          </a:graphic>
        </p:graphicFrame>
        <p:sp>
          <p:nvSpPr>
            <p:cNvPr id="7" name="Прямоугольник 6"/>
            <p:cNvSpPr/>
            <p:nvPr/>
          </p:nvSpPr>
          <p:spPr>
            <a:xfrm>
              <a:off x="425943" y="1168624"/>
              <a:ext cx="5145124" cy="58477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ru-RU" sz="1600" dirty="0">
                  <a:solidFill>
                    <a:schemeClr val="bg2">
                      <a:lumMod val="2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сумма требований, рассмотренных в пользу налоговых </a:t>
              </a:r>
              <a:r>
                <a:rPr lang="ru-RU" sz="1600" dirty="0" smtClean="0">
                  <a:solidFill>
                    <a:schemeClr val="bg2">
                      <a:lumMod val="2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органов, </a:t>
              </a:r>
              <a:r>
                <a:rPr lang="ru-RU" sz="1600" dirty="0">
                  <a:solidFill>
                    <a:schemeClr val="bg2">
                      <a:lumMod val="2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составила </a:t>
              </a:r>
              <a:r>
                <a:rPr lang="ru-RU" sz="1600" b="1" dirty="0">
                  <a:solidFill>
                    <a:srgbClr val="C00000"/>
                  </a:solidFill>
                  <a:latin typeface="Times New Roman" pitchFamily="18" charset="0"/>
                  <a:cs typeface="Times New Roman" pitchFamily="18" charset="0"/>
                </a:rPr>
                <a:t>309 775</a:t>
              </a:r>
              <a:r>
                <a:rPr lang="ru-RU" sz="1600" b="1" dirty="0">
                  <a:solidFill>
                    <a:schemeClr val="accent3">
                      <a:lumMod val="50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ru-RU" sz="1600" b="1" dirty="0">
                  <a:solidFill>
                    <a:schemeClr val="bg2">
                      <a:lumMod val="2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тыс. </a:t>
              </a:r>
              <a:r>
                <a:rPr lang="ru-RU" sz="1600" b="1" dirty="0" smtClean="0">
                  <a:solidFill>
                    <a:schemeClr val="bg2">
                      <a:lumMod val="2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руб.</a:t>
              </a:r>
              <a:endParaRPr lang="ru-RU" sz="1600" b="1" dirty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8" name="Прямоугольник 7"/>
            <p:cNvSpPr/>
            <p:nvPr/>
          </p:nvSpPr>
          <p:spPr>
            <a:xfrm>
              <a:off x="6477000" y="1153123"/>
              <a:ext cx="5190067" cy="58477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ru-RU" sz="1600" dirty="0">
                  <a:solidFill>
                    <a:schemeClr val="bg2">
                      <a:lumMod val="2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все требования рассмотрены в пользу налоговых </a:t>
              </a:r>
              <a:r>
                <a:rPr lang="ru-RU" sz="1600" dirty="0" smtClean="0">
                  <a:solidFill>
                    <a:schemeClr val="bg2">
                      <a:lumMod val="2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органов на сумму</a:t>
              </a:r>
              <a:r>
                <a:rPr lang="ru-RU" sz="1600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ru-RU" sz="1600" b="1" dirty="0" smtClean="0">
                  <a:solidFill>
                    <a:srgbClr val="C00000"/>
                  </a:solidFill>
                  <a:latin typeface="Times New Roman" pitchFamily="18" charset="0"/>
                  <a:cs typeface="Times New Roman" pitchFamily="18" charset="0"/>
                </a:rPr>
                <a:t>63</a:t>
              </a:r>
              <a:r>
                <a:rPr lang="ru-RU" sz="1600" b="1" dirty="0">
                  <a:solidFill>
                    <a:srgbClr val="C00000"/>
                  </a:solidFill>
                  <a:latin typeface="Times New Roman" pitchFamily="18" charset="0"/>
                  <a:cs typeface="Times New Roman" pitchFamily="18" charset="0"/>
                </a:rPr>
                <a:t> 540 </a:t>
              </a:r>
              <a:r>
                <a:rPr lang="ru-RU" sz="1600" b="1" dirty="0">
                  <a:solidFill>
                    <a:schemeClr val="bg2">
                      <a:lumMod val="2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тыс. руб. </a:t>
              </a:r>
            </a:p>
          </p:txBody>
        </p:sp>
        <p:sp>
          <p:nvSpPr>
            <p:cNvPr id="9" name="Прямоугольник 8"/>
            <p:cNvSpPr/>
            <p:nvPr/>
          </p:nvSpPr>
          <p:spPr>
            <a:xfrm>
              <a:off x="4851399" y="3038101"/>
              <a:ext cx="2463801" cy="156966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ru-RU" sz="1600" dirty="0">
                  <a:solidFill>
                    <a:schemeClr val="accent1">
                      <a:lumMod val="50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Абсолютное </a:t>
              </a:r>
              <a:r>
                <a:rPr lang="ru-RU" sz="1600" dirty="0" smtClean="0">
                  <a:solidFill>
                    <a:schemeClr val="accent1">
                      <a:lumMod val="50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большинство рассмотренных судами  </a:t>
              </a:r>
              <a:r>
                <a:rPr lang="ru-RU" sz="1600" dirty="0">
                  <a:solidFill>
                    <a:schemeClr val="accent1">
                      <a:lumMod val="50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требований касалось именно </a:t>
              </a:r>
              <a:r>
                <a:rPr lang="ru-RU" sz="1600" dirty="0">
                  <a:solidFill>
                    <a:srgbClr val="C00000"/>
                  </a:solidFill>
                  <a:latin typeface="Times New Roman" pitchFamily="18" charset="0"/>
                  <a:cs typeface="Times New Roman" pitchFamily="18" charset="0"/>
                </a:rPr>
                <a:t>ст. 54.1 </a:t>
              </a:r>
              <a:r>
                <a:rPr lang="ru-RU" sz="1600" dirty="0" smtClean="0">
                  <a:solidFill>
                    <a:schemeClr val="accent1">
                      <a:lumMod val="50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Налогового кодекса  Российской Федерации</a:t>
              </a:r>
              <a:endParaRPr lang="ru-RU" sz="1600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pic>
          <p:nvPicPr>
            <p:cNvPr id="10" name="Picture 2"/>
            <p:cNvPicPr>
              <a:picLocks noChangeAspect="1" noChangeArrowheads="1"/>
            </p:cNvPicPr>
            <p:nvPr/>
          </p:nvPicPr>
          <p:blipFill rotWithShape="1">
            <a:blip r:embed="rId4" cstate="print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32889" b="69333" l="54653" r="79167">
                          <a14:foregroundMark x1="58125" y1="54333" x2="75000" y2="58333"/>
                          <a14:foregroundMark x1="58472" y1="54778" x2="74931" y2="58667"/>
                          <a14:foregroundMark x1="72431" y1="52000" x2="57917" y2="60889"/>
                          <a14:foregroundMark x1="57361" y1="60778" x2="75347" y2="52333"/>
                          <a14:foregroundMark x1="61181" y1="51778" x2="75556" y2="61111"/>
                          <a14:foregroundMark x1="57708" y1="52111" x2="75556" y2="61333"/>
                          <a14:foregroundMark x1="61389" y1="61333" x2="67639" y2="65889"/>
                          <a14:foregroundMark x1="69861" y1="64889" x2="57639" y2="56778"/>
                          <a14:foregroundMark x1="60625" y1="57444" x2="68056" y2="51667"/>
                          <a14:foregroundMark x1="61944" y1="51111" x2="70347" y2="51222"/>
                          <a14:foregroundMark x1="61389" y1="36000" x2="61389" y2="41667"/>
                          <a14:foregroundMark x1="66806" y1="38000" x2="66875" y2="44556"/>
                          <a14:foregroundMark x1="72292" y1="36111" x2="72153" y2="41778"/>
                          <a14:foregroundMark x1="71042" y1="45111" x2="71042" y2="45111"/>
                          <a14:foregroundMark x1="65556" y1="47222" x2="65556" y2="47222"/>
                          <a14:foregroundMark x1="58750" y1="45556" x2="58750" y2="45556"/>
                          <a14:foregroundMark x1="75278" y1="45778" x2="75278" y2="45778"/>
                          <a14:foregroundMark x1="59028" y1="37556" x2="62778" y2="42000"/>
                          <a14:foregroundMark x1="64583" y1="38889" x2="68194" y2="44333"/>
                          <a14:foregroundMark x1="69931" y1="36778" x2="73819" y2="41889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4540" t="32744" r="20645" b="30741"/>
            <a:stretch/>
          </p:blipFill>
          <p:spPr bwMode="auto">
            <a:xfrm>
              <a:off x="5652512" y="2383745"/>
              <a:ext cx="711492" cy="65435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1" name="Прямоугольник 10"/>
            <p:cNvSpPr/>
            <p:nvPr/>
          </p:nvSpPr>
          <p:spPr>
            <a:xfrm>
              <a:off x="4788623" y="4934407"/>
              <a:ext cx="2589352" cy="5232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ru-RU" sz="1400" dirty="0">
                  <a:solidFill>
                    <a:schemeClr val="bg2">
                      <a:lumMod val="50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Онлайн-сервис «Мой арбитр» </a:t>
              </a:r>
              <a:r>
                <a:rPr lang="ru-RU" sz="1400" b="1" dirty="0">
                  <a:solidFill>
                    <a:schemeClr val="bg2">
                      <a:lumMod val="50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(https://my.arbitr.ru/)</a:t>
              </a:r>
              <a:endParaRPr lang="ru-RU" sz="1400" dirty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pic>
          <p:nvPicPr>
            <p:cNvPr id="12" name="Рисунок 11"/>
            <p:cNvPicPr/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2905" t="42539" r="40530" b="48620"/>
            <a:stretch/>
          </p:blipFill>
          <p:spPr bwMode="auto">
            <a:xfrm>
              <a:off x="5644044" y="5457627"/>
              <a:ext cx="812799" cy="815340"/>
            </a:xfrm>
            <a:prstGeom prst="rect">
              <a:avLst/>
            </a:prstGeom>
            <a:noFill/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</p:grpSp>
      <p:pic>
        <p:nvPicPr>
          <p:cNvPr id="13" name="Graphic 22">
            <a:extLst>
              <a:ext uri="{FF2B5EF4-FFF2-40B4-BE49-F238E27FC236}">
                <a16:creationId xmlns:lc="http://schemas.openxmlformats.org/drawingml/2006/lockedCanvas" xmlns:a16="http://schemas.microsoft.com/office/drawing/2014/main" xmlns="" id="{B77E7EE5-DB33-50F8-26C3-B766C24C42EF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lc="http://schemas.openxmlformats.org/drawingml/2006/lockedCanvas" xmlns:asvg="http://schemas.microsoft.com/office/drawing/2016/SVG/main" xmlns="" r:embed="rId8"/>
              </a:ext>
            </a:extLst>
          </a:blip>
          <a:stretch>
            <a:fillRect/>
          </a:stretch>
        </p:blipFill>
        <p:spPr>
          <a:xfrm>
            <a:off x="10799369" y="170577"/>
            <a:ext cx="1159242" cy="36499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3485658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>
            <a:extLst>
              <a:ext uri="{FF2B5EF4-FFF2-40B4-BE49-F238E27FC236}">
                <a16:creationId xmlns="" xmlns:a16="http://schemas.microsoft.com/office/drawing/2014/main" id="{DA24B708-5817-4039-BD72-FEC865098F66}"/>
              </a:ext>
            </a:extLst>
          </p:cNvPr>
          <p:cNvSpPr/>
          <p:nvPr/>
        </p:nvSpPr>
        <p:spPr>
          <a:xfrm>
            <a:off x="401524" y="213086"/>
            <a:ext cx="1032164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  <a:latin typeface="Roboto Condensed" panose="02000000000000000000" pitchFamily="2" charset="0"/>
              </a:rPr>
              <a:t>Электронные сервисы ФНС России, направленные на самостоятельную оценку рисков бизнеса.</a:t>
            </a:r>
            <a:endParaRPr lang="ru-RU" b="1" dirty="0">
              <a:solidFill>
                <a:schemeClr val="accent1">
                  <a:lumMod val="75000"/>
                </a:schemeClr>
              </a:solidFill>
              <a:latin typeface="Roboto Condensed" panose="02000000000000000000" pitchFamily="2" charset="0"/>
            </a:endParaRPr>
          </a:p>
        </p:txBody>
      </p:sp>
      <p:grpSp>
        <p:nvGrpSpPr>
          <p:cNvPr id="2" name="Группа 1"/>
          <p:cNvGrpSpPr/>
          <p:nvPr/>
        </p:nvGrpSpPr>
        <p:grpSpPr>
          <a:xfrm>
            <a:off x="264436" y="936970"/>
            <a:ext cx="11648164" cy="5324130"/>
            <a:chOff x="264436" y="936970"/>
            <a:chExt cx="11648164" cy="5324130"/>
          </a:xfrm>
        </p:grpSpPr>
        <p:pic>
          <p:nvPicPr>
            <p:cNvPr id="4" name="Picture 2"/>
            <p:cNvPicPr/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0997" t="25785" r="32824" b="60011"/>
            <a:stretch/>
          </p:blipFill>
          <p:spPr bwMode="auto">
            <a:xfrm>
              <a:off x="678732" y="4082320"/>
              <a:ext cx="3270968" cy="1924780"/>
            </a:xfrm>
            <a:prstGeom prst="rect">
              <a:avLst/>
            </a:prstGeom>
            <a:ln>
              <a:noFill/>
            </a:ln>
            <a:effectLst/>
            <a:scene3d>
              <a:camera prst="orthographicFront">
                <a:rot lat="0" lon="0" rev="0"/>
              </a:camera>
              <a:lightRig rig="contrasting" dir="t">
                <a:rot lat="0" lon="0" rev="7800000"/>
              </a:lightRig>
            </a:scene3d>
            <a:sp3d>
              <a:bevelT w="139700" h="139700"/>
            </a:sp3d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1027" name="Picture 3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868"/>
            <a:stretch/>
          </p:blipFill>
          <p:spPr bwMode="auto">
            <a:xfrm>
              <a:off x="264436" y="936970"/>
              <a:ext cx="3928246" cy="3041566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grpSp>
          <p:nvGrpSpPr>
            <p:cNvPr id="6" name="Группа 5"/>
            <p:cNvGrpSpPr/>
            <p:nvPr/>
          </p:nvGrpSpPr>
          <p:grpSpPr>
            <a:xfrm>
              <a:off x="4368801" y="936970"/>
              <a:ext cx="7543799" cy="5324130"/>
              <a:chOff x="4368801" y="1092835"/>
              <a:chExt cx="7543799" cy="5048137"/>
            </a:xfrm>
          </p:grpSpPr>
          <p:pic>
            <p:nvPicPr>
              <p:cNvPr id="10" name="Picture 2"/>
              <p:cNvPicPr/>
              <p:nvPr/>
            </p:nvPicPr>
            <p:blipFill rotWithShape="1"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7662" t="22092" r="5960" b="10267"/>
              <a:stretch/>
            </p:blipFill>
            <p:spPr bwMode="auto">
              <a:xfrm>
                <a:off x="4368801" y="1816100"/>
                <a:ext cx="7543799" cy="432487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53640926-AAD7-44D8-BBD7-CCE9431645EC}">
                  <a14:shadowObscured xmlns:a14="http://schemas.microsoft.com/office/drawing/2010/main"/>
                </a:ext>
              </a:extLst>
            </p:spPr>
          </p:pic>
          <p:pic>
            <p:nvPicPr>
              <p:cNvPr id="11" name="Picture 2"/>
              <p:cNvPicPr/>
              <p:nvPr/>
            </p:nvPicPr>
            <p:blipFill rotWithShape="1"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7662" t="3571" r="28576" b="78110"/>
              <a:stretch/>
            </p:blipFill>
            <p:spPr bwMode="auto">
              <a:xfrm>
                <a:off x="4368801" y="1092835"/>
                <a:ext cx="4330700" cy="72326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53640926-AAD7-44D8-BBD7-CCE9431645EC}">
                  <a14:shadowObscured xmlns:a14="http://schemas.microsoft.com/office/drawing/2010/main"/>
                </a:ext>
              </a:extLst>
            </p:spPr>
          </p:pic>
        </p:grpSp>
      </p:grpSp>
      <p:pic>
        <p:nvPicPr>
          <p:cNvPr id="9" name="Graphic 22">
            <a:extLst>
              <a:ext uri="{FF2B5EF4-FFF2-40B4-BE49-F238E27FC236}">
                <a16:creationId xmlns:lc="http://schemas.openxmlformats.org/drawingml/2006/lockedCanvas" xmlns:a16="http://schemas.microsoft.com/office/drawing/2014/main" xmlns="" id="{B77E7EE5-DB33-50F8-26C3-B766C24C42E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lc="http://schemas.openxmlformats.org/drawingml/2006/lockedCanvas" xmlns:asvg="http://schemas.microsoft.com/office/drawing/2016/SVG/main" xmlns="" r:embed="rId6"/>
              </a:ext>
            </a:extLst>
          </a:blip>
          <a:stretch>
            <a:fillRect/>
          </a:stretch>
        </p:blipFill>
        <p:spPr>
          <a:xfrm>
            <a:off x="10799369" y="170577"/>
            <a:ext cx="1159242" cy="36499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9807233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xmlns="" id="{DA24B708-5817-4039-BD72-FEC865098F66}"/>
              </a:ext>
            </a:extLst>
          </p:cNvPr>
          <p:cNvSpPr/>
          <p:nvPr/>
        </p:nvSpPr>
        <p:spPr>
          <a:xfrm>
            <a:off x="595665" y="207788"/>
            <a:ext cx="10578665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2000" b="1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Сторонние» Интернет-сервисы проверки </a:t>
            </a:r>
            <a:r>
              <a:rPr lang="ru-RU" sz="20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контрагентов.</a:t>
            </a:r>
            <a:endParaRPr lang="ru-RU" sz="2000" b="1" dirty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7" name="Graphic 22">
            <a:extLst>
              <a:ext uri="{FF2B5EF4-FFF2-40B4-BE49-F238E27FC236}">
                <a16:creationId xmlns:lc="http://schemas.openxmlformats.org/drawingml/2006/lockedCanvas" xmlns:a16="http://schemas.microsoft.com/office/drawing/2014/main" xmlns="" id="{B77E7EE5-DB33-50F8-26C3-B766C24C42E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lc="http://schemas.openxmlformats.org/drawingml/2006/lockedCanvas"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>
            <a:off x="10799369" y="170577"/>
            <a:ext cx="1159242" cy="36499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grpSp>
        <p:nvGrpSpPr>
          <p:cNvPr id="85" name="Группа 84"/>
          <p:cNvGrpSpPr/>
          <p:nvPr/>
        </p:nvGrpSpPr>
        <p:grpSpPr>
          <a:xfrm>
            <a:off x="45379" y="710875"/>
            <a:ext cx="11686675" cy="5867726"/>
            <a:chOff x="45379" y="710875"/>
            <a:chExt cx="11686675" cy="5867726"/>
          </a:xfrm>
        </p:grpSpPr>
        <p:grpSp>
          <p:nvGrpSpPr>
            <p:cNvPr id="26" name="Группа 25"/>
            <p:cNvGrpSpPr/>
            <p:nvPr/>
          </p:nvGrpSpPr>
          <p:grpSpPr>
            <a:xfrm>
              <a:off x="1156152" y="710875"/>
              <a:ext cx="10575902" cy="5546500"/>
              <a:chOff x="1156147" y="624238"/>
              <a:chExt cx="10575902" cy="5546500"/>
            </a:xfrm>
          </p:grpSpPr>
          <p:sp>
            <p:nvSpPr>
              <p:cNvPr id="2" name="Прямоугольник 1"/>
              <p:cNvSpPr/>
              <p:nvPr/>
            </p:nvSpPr>
            <p:spPr>
              <a:xfrm>
                <a:off x="2467228" y="624238"/>
                <a:ext cx="9100067" cy="64633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/>
                <a:r>
                  <a:rPr lang="ru-RU" b="1" u="sng" dirty="0">
                    <a:solidFill>
                      <a:srgbClr val="0070C0"/>
                    </a:solidFill>
                  </a:rPr>
                  <a:t>Система Контур. Фокус </a:t>
                </a:r>
                <a:r>
                  <a:rPr lang="ru-RU" u="sng" dirty="0">
                    <a:solidFill>
                      <a:srgbClr val="0070C0"/>
                    </a:solidFill>
                  </a:rPr>
                  <a:t>(</a:t>
                </a:r>
                <a:r>
                  <a:rPr lang="ru-RU" b="1" u="sng" dirty="0">
                    <a:solidFill>
                      <a:srgbClr val="0070C0"/>
                    </a:solidFill>
                  </a:rPr>
                  <a:t>focus.kontur.ru)</a:t>
                </a:r>
                <a:r>
                  <a:rPr lang="ru-RU" b="1" dirty="0"/>
                  <a:t> </a:t>
                </a:r>
                <a:r>
                  <a:rPr lang="ru-RU" b="1" dirty="0" smtClean="0"/>
                  <a:t>- </a:t>
                </a:r>
                <a:r>
                  <a:rPr lang="ru-RU" dirty="0"/>
                  <a:t>Информация 	о </a:t>
                </a:r>
                <a:r>
                  <a:rPr lang="ru-RU" dirty="0" smtClean="0"/>
                  <a:t>контрагентах</a:t>
                </a:r>
                <a:r>
                  <a:rPr lang="ru-RU" dirty="0"/>
                  <a:t>, </a:t>
                </a:r>
                <a:r>
                  <a:rPr lang="ru-RU" dirty="0" smtClean="0"/>
                  <a:t>анализ связей (</a:t>
                </a:r>
                <a:r>
                  <a:rPr lang="ru-RU" dirty="0"/>
                  <a:t>схематичный), бухгалтерская </a:t>
                </a:r>
                <a:r>
                  <a:rPr lang="ru-RU" dirty="0" smtClean="0"/>
                  <a:t>отчетность</a:t>
                </a:r>
                <a:r>
                  <a:rPr lang="ru-RU" dirty="0"/>
                  <a:t>, </a:t>
                </a:r>
                <a:r>
                  <a:rPr lang="ru-RU" dirty="0" err="1"/>
                  <a:t>госконтракты</a:t>
                </a:r>
                <a:r>
                  <a:rPr lang="ru-RU" dirty="0"/>
                  <a:t>, судебные </a:t>
                </a:r>
                <a:r>
                  <a:rPr lang="ru-RU" dirty="0" smtClean="0"/>
                  <a:t>дела;</a:t>
                </a:r>
                <a:endParaRPr lang="ru-RU" dirty="0"/>
              </a:p>
            </p:txBody>
          </p:sp>
          <p:sp>
            <p:nvSpPr>
              <p:cNvPr id="9" name="Прямоугольник 8"/>
              <p:cNvSpPr/>
              <p:nvPr/>
            </p:nvSpPr>
            <p:spPr>
              <a:xfrm>
                <a:off x="2438397" y="1318431"/>
                <a:ext cx="9207161" cy="120032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/>
                <a:r>
                  <a:rPr lang="ru-RU" b="1" u="sng" dirty="0">
                    <a:solidFill>
                      <a:srgbClr val="0070C0"/>
                    </a:solidFill>
                  </a:rPr>
                  <a:t>СПАРК (http://www.spark.interfax.ru)</a:t>
                </a:r>
                <a:r>
                  <a:rPr lang="ru-RU" b="1" dirty="0" smtClean="0"/>
                  <a:t> - </a:t>
                </a:r>
                <a:r>
                  <a:rPr lang="ru-RU" dirty="0"/>
                  <a:t>Статистическая и финансовая отчетность организаций, построение схем взаимозависимости, поиск </a:t>
                </a:r>
                <a:r>
                  <a:rPr lang="ru-RU" dirty="0" smtClean="0"/>
                  <a:t>взаимосвязи, проверка </a:t>
                </a:r>
                <a:r>
                  <a:rPr lang="ru-RU" dirty="0"/>
                  <a:t>контрагентов, управление кредитными и налоговыми рисками</a:t>
                </a:r>
                <a:r>
                  <a:rPr lang="ru-RU" dirty="0" smtClean="0"/>
                  <a:t>, </a:t>
                </a:r>
                <a:r>
                  <a:rPr lang="ru-RU" dirty="0"/>
                  <a:t>поиска </a:t>
                </a:r>
                <a:r>
                  <a:rPr lang="ru-RU" dirty="0" err="1"/>
                  <a:t>аффилированности</a:t>
                </a:r>
                <a:r>
                  <a:rPr lang="ru-RU" dirty="0"/>
                  <a:t>, судебные дела, оценка кредитных рисков, участие в гос. </a:t>
                </a:r>
                <a:r>
                  <a:rPr lang="ru-RU" dirty="0" smtClean="0"/>
                  <a:t>закупках;</a:t>
                </a:r>
                <a:endParaRPr lang="ru-RU" dirty="0"/>
              </a:p>
            </p:txBody>
          </p:sp>
          <p:sp>
            <p:nvSpPr>
              <p:cNvPr id="10" name="Прямоугольник 9"/>
              <p:cNvSpPr/>
              <p:nvPr/>
            </p:nvSpPr>
            <p:spPr>
              <a:xfrm>
                <a:off x="2467228" y="2518760"/>
                <a:ext cx="9264821" cy="64633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/>
                <a:r>
                  <a:rPr lang="ru-RU" b="1" u="sng" dirty="0" err="1">
                    <a:solidFill>
                      <a:srgbClr val="0070C0"/>
                    </a:solidFill>
                  </a:rPr>
                  <a:t>Сбис</a:t>
                </a:r>
                <a:r>
                  <a:rPr lang="ru-RU" b="1" u="sng" dirty="0">
                    <a:solidFill>
                      <a:srgbClr val="0070C0"/>
                    </a:solidFill>
                  </a:rPr>
                  <a:t> (www.sbis.ru)</a:t>
                </a:r>
                <a:r>
                  <a:rPr lang="ru-RU" b="1" dirty="0" smtClean="0"/>
                  <a:t> - </a:t>
                </a:r>
                <a:r>
                  <a:rPr lang="ru-RU" dirty="0"/>
                  <a:t>Информация о компаниях, суды, связанные лица, торги и </a:t>
                </a:r>
                <a:r>
                  <a:rPr lang="ru-RU" dirty="0" err="1"/>
                  <a:t>госконтракты</a:t>
                </a:r>
                <a:r>
                  <a:rPr lang="ru-RU" dirty="0"/>
                  <a:t>, аналогичные фирмы, риски, телефоны, адреса, контактные лица, </a:t>
                </a:r>
                <a:r>
                  <a:rPr lang="ru-RU" dirty="0" smtClean="0"/>
                  <a:t>прайсы;</a:t>
                </a:r>
                <a:endParaRPr lang="ru-RU" dirty="0"/>
              </a:p>
            </p:txBody>
          </p:sp>
          <p:sp>
            <p:nvSpPr>
              <p:cNvPr id="11" name="Прямоугольник 10"/>
              <p:cNvSpPr/>
              <p:nvPr/>
            </p:nvSpPr>
            <p:spPr>
              <a:xfrm>
                <a:off x="2467227" y="3175236"/>
                <a:ext cx="9264822" cy="64633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/>
                <a:r>
                  <a:rPr lang="ru-RU" b="1" u="sng" dirty="0">
                    <a:solidFill>
                      <a:srgbClr val="0070C0"/>
                    </a:solidFill>
                  </a:rPr>
                  <a:t>Федеральные Арбитражные суды РФ </a:t>
                </a:r>
                <a:r>
                  <a:rPr lang="ru-RU" b="1" u="sng" dirty="0">
                    <a:solidFill>
                      <a:srgbClr val="0070C0"/>
                    </a:solidFill>
                  </a:rPr>
                  <a:t>(www.arbitr.ru)</a:t>
                </a:r>
                <a:r>
                  <a:rPr lang="ru-RU" b="1" dirty="0" smtClean="0"/>
                  <a:t> </a:t>
                </a:r>
                <a:r>
                  <a:rPr lang="ru-RU" b="1" dirty="0" smtClean="0"/>
                  <a:t>- </a:t>
                </a:r>
                <a:r>
                  <a:rPr lang="ru-RU" dirty="0"/>
                  <a:t>Картотека арбитражных дел, судебные решения</a:t>
                </a:r>
                <a:r>
                  <a:rPr lang="ru-RU" dirty="0" smtClean="0"/>
                  <a:t>;</a:t>
                </a:r>
                <a:endParaRPr lang="ru-RU" dirty="0"/>
              </a:p>
            </p:txBody>
          </p:sp>
          <p:sp>
            <p:nvSpPr>
              <p:cNvPr id="13" name="Прямоугольник 12"/>
              <p:cNvSpPr/>
              <p:nvPr/>
            </p:nvSpPr>
            <p:spPr>
              <a:xfrm>
                <a:off x="2467232" y="4581122"/>
                <a:ext cx="9207157" cy="64633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/>
                <a:r>
                  <a:rPr lang="ru-RU" b="1" u="sng" dirty="0">
                    <a:solidFill>
                      <a:srgbClr val="0070C0"/>
                    </a:solidFill>
                  </a:rPr>
                  <a:t>Единый реестр членов СРО (https://reestr.nostroy.ru)</a:t>
                </a:r>
                <a:r>
                  <a:rPr lang="ru-RU" b="1" dirty="0" smtClean="0"/>
                  <a:t> - </a:t>
                </a:r>
                <a:r>
                  <a:rPr lang="ru-RU" dirty="0"/>
                  <a:t>Сведения о членстве в СРО, дата регистрации членства, сведения и проведенных проверках организаций</a:t>
                </a:r>
                <a:r>
                  <a:rPr lang="ru-RU" dirty="0" smtClean="0"/>
                  <a:t>;</a:t>
                </a:r>
                <a:endParaRPr lang="ru-RU" dirty="0"/>
              </a:p>
            </p:txBody>
          </p:sp>
          <p:sp>
            <p:nvSpPr>
              <p:cNvPr id="14" name="Прямоугольник 13"/>
              <p:cNvSpPr/>
              <p:nvPr/>
            </p:nvSpPr>
            <p:spPr>
              <a:xfrm>
                <a:off x="2413684" y="5247408"/>
                <a:ext cx="9207159" cy="92333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/>
                <a:r>
                  <a:rPr lang="en-US" b="1" u="sng" dirty="0">
                    <a:solidFill>
                      <a:srgbClr val="0070C0"/>
                    </a:solidFill>
                  </a:rPr>
                  <a:t>Bureau van </a:t>
                </a:r>
                <a:r>
                  <a:rPr lang="en-US" b="1" u="sng" dirty="0" err="1">
                    <a:solidFill>
                      <a:srgbClr val="0070C0"/>
                    </a:solidFill>
                  </a:rPr>
                  <a:t>Dijk</a:t>
                </a:r>
                <a:r>
                  <a:rPr lang="en-US" b="1" u="sng" dirty="0">
                    <a:solidFill>
                      <a:srgbClr val="0070C0"/>
                    </a:solidFill>
                  </a:rPr>
                  <a:t> (</a:t>
                </a:r>
                <a:r>
                  <a:rPr lang="en-US" b="1" i="1" u="sng" dirty="0">
                    <a:solidFill>
                      <a:srgbClr val="0070C0"/>
                    </a:solidFill>
                    <a:hlinkClick r:id="rId5"/>
                  </a:rPr>
                  <a:t>https://www.bvdinfo.com/ru-ru/</a:t>
                </a:r>
                <a:r>
                  <a:rPr lang="ru-RU" b="1" dirty="0">
                    <a:solidFill>
                      <a:srgbClr val="0070C0"/>
                    </a:solidFill>
                  </a:rPr>
                  <a:t>) </a:t>
                </a:r>
                <a:r>
                  <a:rPr lang="ru-RU" dirty="0"/>
                  <a:t>- Каталог подробной информации предприятий и </a:t>
                </a:r>
                <a:r>
                  <a:rPr lang="ru-RU" dirty="0" smtClean="0"/>
                  <a:t>организаций. </a:t>
                </a:r>
                <a:r>
                  <a:rPr lang="ru-RU" dirty="0"/>
                  <a:t>Сведения об организациях - рег. данные ЕГРЮЛ, контракты, реквизиты, результаты работы, арбитраж, описание оказываемых услуг, отзывы и </a:t>
                </a:r>
                <a:r>
                  <a:rPr lang="ru-RU" dirty="0" smtClean="0"/>
                  <a:t>пр. </a:t>
                </a:r>
                <a:endParaRPr lang="ru-RU" dirty="0"/>
              </a:p>
            </p:txBody>
          </p:sp>
          <p:cxnSp>
            <p:nvCxnSpPr>
              <p:cNvPr id="4" name="Прямая со стрелкой 3"/>
              <p:cNvCxnSpPr/>
              <p:nvPr/>
            </p:nvCxnSpPr>
            <p:spPr>
              <a:xfrm>
                <a:off x="1156147" y="3997801"/>
                <a:ext cx="808115" cy="181476"/>
              </a:xfrm>
              <a:prstGeom prst="straightConnector1">
                <a:avLst/>
              </a:prstGeom>
              <a:ln>
                <a:solidFill>
                  <a:srgbClr val="FF000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9" name="Группа 28"/>
            <p:cNvGrpSpPr/>
            <p:nvPr/>
          </p:nvGrpSpPr>
          <p:grpSpPr>
            <a:xfrm>
              <a:off x="2104084" y="883955"/>
              <a:ext cx="309600" cy="309600"/>
              <a:chOff x="2127555" y="976683"/>
              <a:chExt cx="309600" cy="309600"/>
            </a:xfrm>
          </p:grpSpPr>
          <p:sp>
            <p:nvSpPr>
              <p:cNvPr id="28" name="Прямоугольник 27"/>
              <p:cNvSpPr/>
              <p:nvPr/>
            </p:nvSpPr>
            <p:spPr>
              <a:xfrm>
                <a:off x="2127555" y="976683"/>
                <a:ext cx="309600" cy="309600"/>
              </a:xfrm>
              <a:prstGeom prst="rect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pic>
            <p:nvPicPr>
              <p:cNvPr id="27" name="Graphic 5" descr="Tick with solid fill">
                <a:extLst>
                  <a:ext uri="{FF2B5EF4-FFF2-40B4-BE49-F238E27FC236}">
                    <a16:creationId xmlns="" xmlns:a16="http://schemas.microsoft.com/office/drawing/2014/main" id="{23A8489D-CD53-DB12-72B5-B272E9D7C9C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="" xmlns:asvg="http://schemas.microsoft.com/office/drawing/2016/SVG/main" r:embed="rId7"/>
                  </a:ext>
                </a:extLst>
              </a:blip>
              <a:stretch>
                <a:fillRect/>
              </a:stretch>
            </p:blipFill>
            <p:spPr>
              <a:xfrm>
                <a:off x="2127555" y="976683"/>
                <a:ext cx="309600" cy="309600"/>
              </a:xfrm>
              <a:prstGeom prst="rect">
                <a:avLst/>
              </a:prstGeom>
              <a:ln>
                <a:solidFill>
                  <a:schemeClr val="accent1">
                    <a:lumMod val="50000"/>
                  </a:schemeClr>
                </a:solidFill>
              </a:ln>
            </p:spPr>
          </p:pic>
        </p:grpSp>
        <p:grpSp>
          <p:nvGrpSpPr>
            <p:cNvPr id="30" name="Группа 29"/>
            <p:cNvGrpSpPr/>
            <p:nvPr/>
          </p:nvGrpSpPr>
          <p:grpSpPr>
            <a:xfrm>
              <a:off x="2038772" y="5608577"/>
              <a:ext cx="309600" cy="309600"/>
              <a:chOff x="2127555" y="976683"/>
              <a:chExt cx="309600" cy="309600"/>
            </a:xfrm>
          </p:grpSpPr>
          <p:sp>
            <p:nvSpPr>
              <p:cNvPr id="31" name="Прямоугольник 30"/>
              <p:cNvSpPr/>
              <p:nvPr/>
            </p:nvSpPr>
            <p:spPr>
              <a:xfrm>
                <a:off x="2127555" y="976683"/>
                <a:ext cx="309600" cy="309600"/>
              </a:xfrm>
              <a:prstGeom prst="rect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pic>
            <p:nvPicPr>
              <p:cNvPr id="32" name="Graphic 5" descr="Tick with solid fill">
                <a:extLst>
                  <a:ext uri="{FF2B5EF4-FFF2-40B4-BE49-F238E27FC236}">
                    <a16:creationId xmlns="" xmlns:a16="http://schemas.microsoft.com/office/drawing/2014/main" id="{23A8489D-CD53-DB12-72B5-B272E9D7C9C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="" xmlns:asvg="http://schemas.microsoft.com/office/drawing/2016/SVG/main" r:embed="rId7"/>
                  </a:ext>
                </a:extLst>
              </a:blip>
              <a:stretch>
                <a:fillRect/>
              </a:stretch>
            </p:blipFill>
            <p:spPr>
              <a:xfrm>
                <a:off x="2127555" y="976683"/>
                <a:ext cx="309600" cy="309600"/>
              </a:xfrm>
              <a:prstGeom prst="rect">
                <a:avLst/>
              </a:prstGeom>
              <a:ln>
                <a:solidFill>
                  <a:schemeClr val="accent1">
                    <a:lumMod val="50000"/>
                  </a:schemeClr>
                </a:solidFill>
              </a:ln>
            </p:spPr>
          </p:pic>
        </p:grpSp>
        <p:grpSp>
          <p:nvGrpSpPr>
            <p:cNvPr id="33" name="Группа 32"/>
            <p:cNvGrpSpPr/>
            <p:nvPr/>
          </p:nvGrpSpPr>
          <p:grpSpPr>
            <a:xfrm>
              <a:off x="2089718" y="1499075"/>
              <a:ext cx="309600" cy="309600"/>
              <a:chOff x="2127555" y="976683"/>
              <a:chExt cx="309600" cy="309600"/>
            </a:xfrm>
          </p:grpSpPr>
          <p:sp>
            <p:nvSpPr>
              <p:cNvPr id="34" name="Прямоугольник 33"/>
              <p:cNvSpPr/>
              <p:nvPr/>
            </p:nvSpPr>
            <p:spPr>
              <a:xfrm>
                <a:off x="2127555" y="976683"/>
                <a:ext cx="309600" cy="309600"/>
              </a:xfrm>
              <a:prstGeom prst="rect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pic>
            <p:nvPicPr>
              <p:cNvPr id="35" name="Graphic 5" descr="Tick with solid fill">
                <a:extLst>
                  <a:ext uri="{FF2B5EF4-FFF2-40B4-BE49-F238E27FC236}">
                    <a16:creationId xmlns="" xmlns:a16="http://schemas.microsoft.com/office/drawing/2014/main" id="{23A8489D-CD53-DB12-72B5-B272E9D7C9C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="" xmlns:asvg="http://schemas.microsoft.com/office/drawing/2016/SVG/main" r:embed="rId7"/>
                  </a:ext>
                </a:extLst>
              </a:blip>
              <a:stretch>
                <a:fillRect/>
              </a:stretch>
            </p:blipFill>
            <p:spPr>
              <a:xfrm>
                <a:off x="2127555" y="976683"/>
                <a:ext cx="309600" cy="309600"/>
              </a:xfrm>
              <a:prstGeom prst="rect">
                <a:avLst/>
              </a:prstGeom>
              <a:ln>
                <a:solidFill>
                  <a:schemeClr val="accent1">
                    <a:lumMod val="50000"/>
                  </a:schemeClr>
                </a:solidFill>
              </a:ln>
            </p:spPr>
          </p:pic>
        </p:grpSp>
        <p:sp>
          <p:nvSpPr>
            <p:cNvPr id="37" name="Прямоугольник 36"/>
            <p:cNvSpPr/>
            <p:nvPr/>
          </p:nvSpPr>
          <p:spPr>
            <a:xfrm>
              <a:off x="2089718" y="3399732"/>
              <a:ext cx="309600" cy="30960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grpSp>
          <p:nvGrpSpPr>
            <p:cNvPr id="39" name="Группа 38"/>
            <p:cNvGrpSpPr/>
            <p:nvPr/>
          </p:nvGrpSpPr>
          <p:grpSpPr>
            <a:xfrm>
              <a:off x="2058108" y="4160731"/>
              <a:ext cx="309600" cy="309600"/>
              <a:chOff x="2127555" y="976683"/>
              <a:chExt cx="309600" cy="309600"/>
            </a:xfrm>
          </p:grpSpPr>
          <p:sp>
            <p:nvSpPr>
              <p:cNvPr id="40" name="Прямоугольник 39"/>
              <p:cNvSpPr/>
              <p:nvPr/>
            </p:nvSpPr>
            <p:spPr>
              <a:xfrm>
                <a:off x="2127555" y="976683"/>
                <a:ext cx="309600" cy="309600"/>
              </a:xfrm>
              <a:prstGeom prst="rect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pic>
            <p:nvPicPr>
              <p:cNvPr id="41" name="Graphic 5" descr="Tick with solid fill">
                <a:extLst>
                  <a:ext uri="{FF2B5EF4-FFF2-40B4-BE49-F238E27FC236}">
                    <a16:creationId xmlns="" xmlns:a16="http://schemas.microsoft.com/office/drawing/2014/main" id="{23A8489D-CD53-DB12-72B5-B272E9D7C9C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="" xmlns:asvg="http://schemas.microsoft.com/office/drawing/2016/SVG/main" r:embed="rId7"/>
                  </a:ext>
                </a:extLst>
              </a:blip>
              <a:stretch>
                <a:fillRect/>
              </a:stretch>
            </p:blipFill>
            <p:spPr>
              <a:xfrm>
                <a:off x="2127555" y="976683"/>
                <a:ext cx="309600" cy="309600"/>
              </a:xfrm>
              <a:prstGeom prst="rect">
                <a:avLst/>
              </a:prstGeom>
              <a:ln>
                <a:solidFill>
                  <a:schemeClr val="accent1">
                    <a:lumMod val="50000"/>
                  </a:schemeClr>
                </a:solidFill>
              </a:ln>
            </p:spPr>
          </p:pic>
        </p:grpSp>
        <p:grpSp>
          <p:nvGrpSpPr>
            <p:cNvPr id="42" name="Группа 41"/>
            <p:cNvGrpSpPr/>
            <p:nvPr/>
          </p:nvGrpSpPr>
          <p:grpSpPr>
            <a:xfrm>
              <a:off x="2104084" y="4836125"/>
              <a:ext cx="309600" cy="309600"/>
              <a:chOff x="2127555" y="976683"/>
              <a:chExt cx="309600" cy="309600"/>
            </a:xfrm>
          </p:grpSpPr>
          <p:sp>
            <p:nvSpPr>
              <p:cNvPr id="43" name="Прямоугольник 42"/>
              <p:cNvSpPr/>
              <p:nvPr/>
            </p:nvSpPr>
            <p:spPr>
              <a:xfrm>
                <a:off x="2127555" y="976683"/>
                <a:ext cx="309600" cy="309600"/>
              </a:xfrm>
              <a:prstGeom prst="rect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pic>
            <p:nvPicPr>
              <p:cNvPr id="44" name="Graphic 5" descr="Tick with solid fill">
                <a:extLst>
                  <a:ext uri="{FF2B5EF4-FFF2-40B4-BE49-F238E27FC236}">
                    <a16:creationId xmlns="" xmlns:a16="http://schemas.microsoft.com/office/drawing/2014/main" id="{23A8489D-CD53-DB12-72B5-B272E9D7C9C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="" xmlns:asvg="http://schemas.microsoft.com/office/drawing/2016/SVG/main" r:embed="rId7"/>
                  </a:ext>
                </a:extLst>
              </a:blip>
              <a:stretch>
                <a:fillRect/>
              </a:stretch>
            </p:blipFill>
            <p:spPr>
              <a:xfrm>
                <a:off x="2127555" y="976683"/>
                <a:ext cx="309600" cy="309600"/>
              </a:xfrm>
              <a:prstGeom prst="rect">
                <a:avLst/>
              </a:prstGeom>
              <a:ln>
                <a:solidFill>
                  <a:schemeClr val="accent1">
                    <a:lumMod val="50000"/>
                  </a:schemeClr>
                </a:solidFill>
              </a:ln>
            </p:spPr>
          </p:pic>
        </p:grpSp>
        <p:sp>
          <p:nvSpPr>
            <p:cNvPr id="49" name="Прямоугольник 48"/>
            <p:cNvSpPr/>
            <p:nvPr/>
          </p:nvSpPr>
          <p:spPr>
            <a:xfrm>
              <a:off x="2438402" y="3955673"/>
              <a:ext cx="9264822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/>
              <a:r>
                <a:rPr lang="ru-RU" b="1" u="sng" dirty="0" smtClean="0">
                  <a:solidFill>
                    <a:srgbClr val="0070C0"/>
                  </a:solidFill>
                </a:rPr>
                <a:t>Портал государственных закупок (</a:t>
              </a:r>
              <a:r>
                <a:rPr lang="en-US" b="1" u="sng" dirty="0">
                  <a:solidFill>
                    <a:srgbClr val="0070C0"/>
                  </a:solidFill>
                </a:rPr>
                <a:t>http://</a:t>
              </a:r>
              <a:r>
                <a:rPr lang="en-US" b="1" u="sng" dirty="0" smtClean="0">
                  <a:solidFill>
                    <a:srgbClr val="0070C0"/>
                  </a:solidFill>
                </a:rPr>
                <a:t>zakupki.gov.ru</a:t>
              </a:r>
              <a:r>
                <a:rPr lang="ru-RU" b="1" u="sng" dirty="0">
                  <a:solidFill>
                    <a:srgbClr val="0070C0"/>
                  </a:solidFill>
                </a:rPr>
                <a:t>)</a:t>
              </a:r>
              <a:r>
                <a:rPr lang="ru-RU" b="1" dirty="0" smtClean="0"/>
                <a:t> - </a:t>
              </a:r>
              <a:r>
                <a:rPr lang="ru-RU" dirty="0"/>
                <a:t>Информация о размещении заказов и сопроводительная информация к </a:t>
              </a:r>
              <a:r>
                <a:rPr lang="ru-RU" dirty="0" smtClean="0"/>
                <a:t>ним</a:t>
              </a:r>
              <a:r>
                <a:rPr lang="ru-RU" dirty="0" smtClean="0"/>
                <a:t>;</a:t>
              </a:r>
              <a:endParaRPr lang="ru-RU" dirty="0"/>
            </a:p>
          </p:txBody>
        </p:sp>
        <p:grpSp>
          <p:nvGrpSpPr>
            <p:cNvPr id="50" name="Группа 49"/>
            <p:cNvGrpSpPr/>
            <p:nvPr/>
          </p:nvGrpSpPr>
          <p:grpSpPr>
            <a:xfrm>
              <a:off x="2106639" y="2684910"/>
              <a:ext cx="309600" cy="309600"/>
              <a:chOff x="2127555" y="976683"/>
              <a:chExt cx="309600" cy="309600"/>
            </a:xfrm>
          </p:grpSpPr>
          <p:sp>
            <p:nvSpPr>
              <p:cNvPr id="51" name="Прямоугольник 50"/>
              <p:cNvSpPr/>
              <p:nvPr/>
            </p:nvSpPr>
            <p:spPr>
              <a:xfrm>
                <a:off x="2127555" y="976683"/>
                <a:ext cx="309600" cy="309600"/>
              </a:xfrm>
              <a:prstGeom prst="rect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pic>
            <p:nvPicPr>
              <p:cNvPr id="52" name="Graphic 5" descr="Tick with solid fill">
                <a:extLst>
                  <a:ext uri="{FF2B5EF4-FFF2-40B4-BE49-F238E27FC236}">
                    <a16:creationId xmlns="" xmlns:a16="http://schemas.microsoft.com/office/drawing/2014/main" id="{23A8489D-CD53-DB12-72B5-B272E9D7C9C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="" xmlns:asvg="http://schemas.microsoft.com/office/drawing/2016/SVG/main" r:embed="rId7"/>
                  </a:ext>
                </a:extLst>
              </a:blip>
              <a:stretch>
                <a:fillRect/>
              </a:stretch>
            </p:blipFill>
            <p:spPr>
              <a:xfrm>
                <a:off x="2127555" y="976683"/>
                <a:ext cx="309600" cy="309600"/>
              </a:xfrm>
              <a:prstGeom prst="rect">
                <a:avLst/>
              </a:prstGeom>
              <a:ln>
                <a:solidFill>
                  <a:schemeClr val="accent1">
                    <a:lumMod val="50000"/>
                  </a:schemeClr>
                </a:solidFill>
              </a:ln>
            </p:spPr>
          </p:pic>
        </p:grpSp>
        <p:cxnSp>
          <p:nvCxnSpPr>
            <p:cNvPr id="53" name="Прямая со стрелкой 52"/>
            <p:cNvCxnSpPr/>
            <p:nvPr/>
          </p:nvCxnSpPr>
          <p:spPr>
            <a:xfrm flipV="1">
              <a:off x="1128397" y="1879600"/>
              <a:ext cx="978242" cy="1852490"/>
            </a:xfrm>
            <a:prstGeom prst="straightConnector1">
              <a:avLst/>
            </a:prstGeom>
            <a:ln w="9525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59" name="Рисунок 58"/>
            <p:cNvPicPr/>
            <p:nvPr/>
          </p:nvPicPr>
          <p:blipFill rotWithShape="1"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709" t="17883" r="72133" b="60827"/>
            <a:stretch/>
          </p:blipFill>
          <p:spPr bwMode="auto">
            <a:xfrm>
              <a:off x="45379" y="4722513"/>
              <a:ext cx="1138555" cy="431165"/>
            </a:xfrm>
            <a:prstGeom prst="rect">
              <a:avLst/>
            </a:prstGeom>
            <a:noFill/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61" name="Рисунок 60"/>
            <p:cNvPicPr/>
            <p:nvPr/>
          </p:nvPicPr>
          <p:blipFill rotWithShape="1"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82583" b="81733"/>
            <a:stretch/>
          </p:blipFill>
          <p:spPr bwMode="auto">
            <a:xfrm>
              <a:off x="103412" y="2191177"/>
              <a:ext cx="1035050" cy="396240"/>
            </a:xfrm>
            <a:prstGeom prst="rect">
              <a:avLst/>
            </a:prstGeom>
            <a:noFill/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grpSp>
          <p:nvGrpSpPr>
            <p:cNvPr id="58" name="Группа 57"/>
            <p:cNvGrpSpPr/>
            <p:nvPr/>
          </p:nvGrpSpPr>
          <p:grpSpPr>
            <a:xfrm>
              <a:off x="155165" y="1110637"/>
              <a:ext cx="1195676" cy="5467964"/>
              <a:chOff x="155165" y="1110637"/>
              <a:chExt cx="1195676" cy="5467964"/>
            </a:xfrm>
          </p:grpSpPr>
          <p:pic>
            <p:nvPicPr>
              <p:cNvPr id="47" name="Рисунок 46"/>
              <p:cNvPicPr/>
              <p:nvPr/>
            </p:nvPicPr>
            <p:blipFill rotWithShape="1">
              <a:blip r:embed="rId10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78332" b="94507"/>
              <a:stretch/>
            </p:blipFill>
            <p:spPr bwMode="auto">
              <a:xfrm>
                <a:off x="211966" y="1670019"/>
                <a:ext cx="797812" cy="277313"/>
              </a:xfrm>
              <a:prstGeom prst="rect">
                <a:avLst/>
              </a:prstGeom>
              <a:noFill/>
              <a:ln>
                <a:noFill/>
              </a:ln>
              <a:extLst>
                <a:ext uri="{53640926-AAD7-44D8-BBD7-CCE9431645EC}">
                  <a14:shadowObscured xmlns:a14="http://schemas.microsoft.com/office/drawing/2010/main"/>
                </a:ext>
              </a:extLst>
            </p:spPr>
          </p:pic>
          <p:pic>
            <p:nvPicPr>
              <p:cNvPr id="48" name="Рисунок 47"/>
              <p:cNvPicPr/>
              <p:nvPr/>
            </p:nvPicPr>
            <p:blipFill rotWithShape="1">
              <a:blip r:embed="rId11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3592" t="4545" r="84318" b="88940"/>
              <a:stretch/>
            </p:blipFill>
            <p:spPr bwMode="auto">
              <a:xfrm>
                <a:off x="201900" y="1110637"/>
                <a:ext cx="838077" cy="330201"/>
              </a:xfrm>
              <a:prstGeom prst="rect">
                <a:avLst/>
              </a:prstGeom>
              <a:noFill/>
              <a:ln>
                <a:noFill/>
              </a:ln>
              <a:extLst>
                <a:ext uri="{53640926-AAD7-44D8-BBD7-CCE9431645EC}">
                  <a14:shadowObscured xmlns:a14="http://schemas.microsoft.com/office/drawing/2010/main"/>
                </a:ext>
              </a:extLst>
            </p:spPr>
          </p:pic>
          <p:pic>
            <p:nvPicPr>
              <p:cNvPr id="57" name="Рисунок 56"/>
              <p:cNvPicPr/>
              <p:nvPr/>
            </p:nvPicPr>
            <p:blipFill rotWithShape="1">
              <a:blip r:embed="rId1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325" r="81982" b="71545"/>
              <a:stretch/>
            </p:blipFill>
            <p:spPr bwMode="auto">
              <a:xfrm>
                <a:off x="155165" y="5330700"/>
                <a:ext cx="931545" cy="603250"/>
              </a:xfrm>
              <a:prstGeom prst="rect">
                <a:avLst/>
              </a:prstGeom>
              <a:noFill/>
              <a:ln>
                <a:noFill/>
              </a:ln>
              <a:extLst>
                <a:ext uri="{53640926-AAD7-44D8-BBD7-CCE9431645EC}">
                  <a14:shadowObscured xmlns:a14="http://schemas.microsoft.com/office/drawing/2010/main"/>
                </a:ext>
              </a:extLst>
            </p:spPr>
          </p:pic>
          <p:pic>
            <p:nvPicPr>
              <p:cNvPr id="1026" name="Picture 2"/>
              <p:cNvPicPr>
                <a:picLocks noChangeAspect="1" noChangeArrowheads="1"/>
              </p:cNvPicPr>
              <p:nvPr/>
            </p:nvPicPr>
            <p:blipFill>
              <a:blip r:embed="rId1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49180" y="3653023"/>
                <a:ext cx="801661" cy="80166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pic>
            <p:nvPicPr>
              <p:cNvPr id="60" name="Рисунок 59"/>
              <p:cNvPicPr/>
              <p:nvPr/>
            </p:nvPicPr>
            <p:blipFill rotWithShape="1">
              <a:blip r:embed="rId1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38227" t="31216" r="38517" b="59521"/>
              <a:stretch/>
            </p:blipFill>
            <p:spPr bwMode="auto">
              <a:xfrm>
                <a:off x="209213" y="2825102"/>
                <a:ext cx="795807" cy="296969"/>
              </a:xfrm>
              <a:prstGeom prst="rect">
                <a:avLst/>
              </a:prstGeom>
              <a:noFill/>
              <a:ln>
                <a:noFill/>
              </a:ln>
              <a:extLst>
                <a:ext uri="{53640926-AAD7-44D8-BBD7-CCE9431645EC}">
                  <a14:shadowObscured xmlns:a14="http://schemas.microsoft.com/office/drawing/2010/main"/>
                </a:ext>
              </a:extLst>
            </p:spPr>
          </p:pic>
          <p:pic>
            <p:nvPicPr>
              <p:cNvPr id="62" name="Рисунок 61"/>
              <p:cNvPicPr/>
              <p:nvPr/>
            </p:nvPicPr>
            <p:blipFill rotWithShape="1">
              <a:blip r:embed="rId1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1902" r="69953" b="79560"/>
              <a:stretch/>
            </p:blipFill>
            <p:spPr bwMode="auto">
              <a:xfrm>
                <a:off x="228108" y="6149177"/>
                <a:ext cx="776912" cy="429424"/>
              </a:xfrm>
              <a:prstGeom prst="rect">
                <a:avLst/>
              </a:prstGeom>
              <a:noFill/>
              <a:ln>
                <a:noFill/>
              </a:ln>
              <a:extLst>
                <a:ext uri="{53640926-AAD7-44D8-BBD7-CCE9431645EC}">
                  <a14:shadowObscured xmlns:a14="http://schemas.microsoft.com/office/drawing/2010/main"/>
                </a:ext>
              </a:extLst>
            </p:spPr>
          </p:pic>
        </p:grpSp>
        <p:cxnSp>
          <p:nvCxnSpPr>
            <p:cNvPr id="64" name="Прямая со стрелкой 63"/>
            <p:cNvCxnSpPr/>
            <p:nvPr/>
          </p:nvCxnSpPr>
          <p:spPr>
            <a:xfrm>
              <a:off x="1291611" y="4265914"/>
              <a:ext cx="747161" cy="672181"/>
            </a:xfrm>
            <a:prstGeom prst="straightConnector1">
              <a:avLst/>
            </a:prstGeom>
            <a:ln w="9525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Прямая со стрелкой 65"/>
            <p:cNvCxnSpPr/>
            <p:nvPr/>
          </p:nvCxnSpPr>
          <p:spPr>
            <a:xfrm flipV="1">
              <a:off x="1356923" y="3585039"/>
              <a:ext cx="681849" cy="386052"/>
            </a:xfrm>
            <a:prstGeom prst="straightConnector1">
              <a:avLst/>
            </a:prstGeom>
            <a:ln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Прямая со стрелкой 70"/>
            <p:cNvCxnSpPr/>
            <p:nvPr/>
          </p:nvCxnSpPr>
          <p:spPr>
            <a:xfrm>
              <a:off x="1156152" y="4454684"/>
              <a:ext cx="840933" cy="1125967"/>
            </a:xfrm>
            <a:prstGeom prst="straightConnector1">
              <a:avLst/>
            </a:prstGeom>
            <a:ln w="9525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Прямая со стрелкой 72"/>
            <p:cNvCxnSpPr/>
            <p:nvPr/>
          </p:nvCxnSpPr>
          <p:spPr>
            <a:xfrm flipV="1">
              <a:off x="1291611" y="2928562"/>
              <a:ext cx="766497" cy="902022"/>
            </a:xfrm>
            <a:prstGeom prst="straightConnector1">
              <a:avLst/>
            </a:prstGeom>
            <a:ln w="9525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Прямая со стрелкой 73"/>
            <p:cNvCxnSpPr/>
            <p:nvPr/>
          </p:nvCxnSpPr>
          <p:spPr>
            <a:xfrm flipV="1">
              <a:off x="979802" y="1193555"/>
              <a:ext cx="1058970" cy="2391484"/>
            </a:xfrm>
            <a:prstGeom prst="straightConnector1">
              <a:avLst/>
            </a:prstGeom>
            <a:ln w="9525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87" name="Graphic 5" descr="Tick with solid fill">
            <a:extLst>
              <a:ext uri="{FF2B5EF4-FFF2-40B4-BE49-F238E27FC236}">
                <a16:creationId xmlns="" xmlns:a16="http://schemas.microsoft.com/office/drawing/2014/main" id="{23A8489D-CD53-DB12-72B5-B272E9D7C9CF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2106639" y="3399731"/>
            <a:ext cx="292679" cy="289441"/>
          </a:xfrm>
          <a:prstGeom prst="rect">
            <a:avLst/>
          </a:prstGeom>
          <a:ln>
            <a:solidFill>
              <a:schemeClr val="accent1">
                <a:lumMod val="50000"/>
              </a:schemeClr>
            </a:solidFill>
          </a:ln>
        </p:spPr>
      </p:pic>
      <p:sp>
        <p:nvSpPr>
          <p:cNvPr id="86" name="Прямоугольник 85"/>
          <p:cNvSpPr/>
          <p:nvPr/>
        </p:nvSpPr>
        <p:spPr>
          <a:xfrm>
            <a:off x="1291611" y="6424712"/>
            <a:ext cx="942364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Данные сервисы являются платными, однако </a:t>
            </a:r>
            <a:r>
              <a:rPr lang="ru-RU" sz="1400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по </a:t>
            </a:r>
            <a:r>
              <a:rPr lang="ru-RU" sz="1400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Демо-версиям можно </a:t>
            </a:r>
            <a:r>
              <a:rPr lang="ru-RU" sz="1400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единоразово получить </a:t>
            </a:r>
            <a:r>
              <a:rPr lang="ru-RU" sz="1400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ограниченный </a:t>
            </a:r>
            <a:r>
              <a:rPr lang="ru-RU" sz="1400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доступ.</a:t>
            </a:r>
            <a:endParaRPr lang="ru-RU" sz="14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327715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3285067" y="2967333"/>
            <a:ext cx="6375400" cy="749534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4400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Благодарю за внимание!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="" xmlns:a16="http://schemas.microsoft.com/office/drawing/2014/main" id="{569E9806-CF2A-8E05-457C-81C2A233618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18173" y="1502017"/>
            <a:ext cx="1235595" cy="1198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01808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568</TotalTime>
  <Words>739</Words>
  <Application>Microsoft Office PowerPoint</Application>
  <PresentationFormat>Произвольный</PresentationFormat>
  <Paragraphs>62</Paragraphs>
  <Slides>7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Тема Office</vt:lpstr>
      <vt:lpstr>УФНС России по Ханты-Мансийскому автономному округу - Югре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Ivan</dc:creator>
  <cp:lastModifiedBy>Щербинин Иван Геннадьевич</cp:lastModifiedBy>
  <cp:revision>120</cp:revision>
  <dcterms:created xsi:type="dcterms:W3CDTF">2023-09-11T17:04:21Z</dcterms:created>
  <dcterms:modified xsi:type="dcterms:W3CDTF">2023-09-13T06:51:09Z</dcterms:modified>
</cp:coreProperties>
</file>