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302" r:id="rId4"/>
    <p:sldId id="275" r:id="rId5"/>
    <p:sldId id="276" r:id="rId6"/>
    <p:sldId id="277" r:id="rId7"/>
    <p:sldId id="274" r:id="rId8"/>
  </p:sldIdLst>
  <p:sldSz cx="10680700" cy="7569200"/>
  <p:notesSz cx="106807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100" d="100"/>
          <a:sy n="100" d="100"/>
        </p:scale>
        <p:origin x="-144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48101265822785E-2"/>
          <c:y val="4.9180327868852458E-2"/>
          <c:w val="0.86075949367088611"/>
          <c:h val="0.71147540983606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00000" mc:Ignorable="a14" a14:legacySpreadsheetColorIndex="51">
                    <a:gamma/>
                    <a:shade val="46275"/>
                    <a:invGamma/>
                  </a:srgbClr>
                </a:gs>
                <a:gs pos="50000">
                  <a:srgbClr xmlns:mc="http://schemas.openxmlformats.org/markup-compatibility/2006" xmlns:a14="http://schemas.microsoft.com/office/drawing/2010/main" val="FFCC00" mc:Ignorable="a14" a14:legacySpreadsheetColorIndex="51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51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7093">
              <a:noFill/>
            </a:ln>
          </c:spPr>
          <c:invertIfNegative val="0"/>
          <c:dLbls>
            <c:dLbl>
              <c:idx val="0"/>
              <c:layout>
                <c:manualLayout>
                  <c:x val="-2.7446901623669751E-3"/>
                  <c:y val="-5.6427431358485602E-3"/>
                </c:manualLayout>
              </c:layout>
              <c:spPr>
                <a:noFill/>
                <a:ln w="27093">
                  <a:noFill/>
                </a:ln>
              </c:spPr>
              <c:txPr>
                <a:bodyPr/>
                <a:lstStyle/>
                <a:p>
                  <a:pPr>
                    <a:defRPr sz="1707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B8-4E23-B3E1-40D773C53FD6}"/>
                </c:ext>
              </c:extLst>
            </c:dLbl>
            <c:spPr>
              <a:noFill/>
              <a:ln w="270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0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7/2023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B8-4E23-B3E1-40D773C53FD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3366FF" mc:Ignorable="a14" a14:legacySpreadsheetColorIndex="48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48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7093">
              <a:noFill/>
            </a:ln>
          </c:spPr>
          <c:invertIfNegative val="0"/>
          <c:dLbls>
            <c:dLbl>
              <c:idx val="1"/>
              <c:layout>
                <c:manualLayout>
                  <c:x val="-2.7326999019884335E-3"/>
                  <c:y val="2.2950819672131147E-2"/>
                </c:manualLayout>
              </c:layout>
              <c:tx>
                <c:rich>
                  <a:bodyPr/>
                  <a:lstStyle/>
                  <a:p>
                    <a:pPr>
                      <a:defRPr sz="17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en-US"/>
                      <a:t>28</a:t>
                    </a:r>
                  </a:p>
                </c:rich>
              </c:tx>
              <c:spPr>
                <a:noFill/>
                <a:ln w="27093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DB8-4E23-B3E1-40D773C53FD6}"/>
                </c:ext>
              </c:extLst>
            </c:dLbl>
            <c:spPr>
              <a:noFill/>
              <a:ln w="270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0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7/2023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DB8-4E23-B3E1-40D773C53FD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 мес. 2023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99CC00" mc:Ignorable="a14" a14:legacySpreadsheetColorIndex="50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5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7093">
              <a:noFill/>
            </a:ln>
          </c:spPr>
          <c:invertIfNegative val="0"/>
          <c:dLbls>
            <c:dLbl>
              <c:idx val="2"/>
              <c:layout>
                <c:manualLayout>
                  <c:x val="-6.1081463157194316E-3"/>
                  <c:y val="-1.4897104747644829E-3"/>
                </c:manualLayout>
              </c:layout>
              <c:spPr>
                <a:noFill/>
                <a:ln w="27093">
                  <a:noFill/>
                </a:ln>
              </c:spPr>
              <c:txPr>
                <a:bodyPr/>
                <a:lstStyle/>
                <a:p>
                  <a:pPr>
                    <a:defRPr sz="1707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B8-4E23-B3E1-40D773C53FD6}"/>
                </c:ext>
              </c:extLst>
            </c:dLbl>
            <c:spPr>
              <a:noFill/>
              <a:ln w="270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0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7/2023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2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DB8-4E23-B3E1-40D773C53F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38843648"/>
        <c:axId val="138845184"/>
      </c:barChart>
      <c:catAx>
        <c:axId val="1388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3546">
            <a:solidFill>
              <a:srgbClr val="969696"/>
            </a:solidFill>
            <a:prstDash val="solid"/>
          </a:ln>
        </c:spPr>
        <c:txPr>
          <a:bodyPr rot="0" vert="horz"/>
          <a:lstStyle/>
          <a:p>
            <a:pPr>
              <a:defRPr sz="1707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884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845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33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8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8843648"/>
        <c:crosses val="autoZero"/>
        <c:crossBetween val="between"/>
      </c:valAx>
      <c:spPr>
        <a:noFill/>
        <a:ln w="27093">
          <a:noFill/>
        </a:ln>
      </c:spPr>
    </c:plotArea>
    <c:legend>
      <c:legendPos val="r"/>
      <c:layout>
        <c:manualLayout>
          <c:xMode val="edge"/>
          <c:yMode val="edge"/>
          <c:x val="0.27088607594936709"/>
          <c:y val="0.91803278688524592"/>
          <c:w val="0.50886075949367093"/>
          <c:h val="8.1967213114754092E-2"/>
        </c:manualLayout>
      </c:layout>
      <c:overlay val="0"/>
      <c:spPr>
        <a:noFill/>
        <a:ln w="13546">
          <a:solidFill>
            <a:srgbClr val="000000"/>
          </a:solidFill>
          <a:prstDash val="solid"/>
        </a:ln>
      </c:spPr>
      <c:txPr>
        <a:bodyPr/>
        <a:lstStyle/>
        <a:p>
          <a:pPr>
            <a:defRPr sz="1152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8686868686869"/>
          <c:y val="4.9180327868852458E-2"/>
          <c:w val="0.8232323232323232"/>
          <c:h val="0.71147540983606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00000" mc:Ignorable="a14" a14:legacySpreadsheetColorIndex="51">
                    <a:gamma/>
                    <a:shade val="46275"/>
                    <a:invGamma/>
                  </a:srgbClr>
                </a:gs>
                <a:gs pos="50000">
                  <a:srgbClr xmlns:mc="http://schemas.openxmlformats.org/markup-compatibility/2006" xmlns:a14="http://schemas.microsoft.com/office/drawing/2010/main" val="FFCC00" mc:Ignorable="a14" a14:legacySpreadsheetColorIndex="51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51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7036">
              <a:noFill/>
            </a:ln>
          </c:spPr>
          <c:invertIfNegative val="0"/>
          <c:dLbls>
            <c:dLbl>
              <c:idx val="0"/>
              <c:layout>
                <c:manualLayout>
                  <c:x val="-4.3644005748283421E-3"/>
                  <c:y val="-3.35364061373572E-3"/>
                </c:manualLayout>
              </c:layout>
              <c:spPr>
                <a:noFill/>
                <a:ln w="27036">
                  <a:noFill/>
                </a:ln>
              </c:spPr>
              <c:txPr>
                <a:bodyPr/>
                <a:lstStyle/>
                <a:p>
                  <a:pPr>
                    <a:defRPr sz="1703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55-4A3C-9554-01D36EC24BF3}"/>
                </c:ext>
              </c:extLst>
            </c:dLbl>
            <c:spPr>
              <a:noFill/>
              <a:ln w="2703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0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8 мес. 2023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1926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55-4A3C-9554-01D36EC24BF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3366FF" mc:Ignorable="a14" a14:legacySpreadsheetColorIndex="48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48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7036">
              <a:noFill/>
            </a:ln>
          </c:spPr>
          <c:invertIfNegative val="0"/>
          <c:dLbls>
            <c:delete val="1"/>
          </c:dLbls>
          <c:cat>
            <c:strRef>
              <c:f>Sheet1!$B$1:$D$1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8 мес. 2023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1">
                  <c:v>2308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A55-4A3C-9554-01D36EC24BF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 мес. 2023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99CC00" mc:Ignorable="a14" a14:legacySpreadsheetColorIndex="50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5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7036">
              <a:noFill/>
            </a:ln>
          </c:spPr>
          <c:invertIfNegative val="0"/>
          <c:dLbls>
            <c:dLbl>
              <c:idx val="2"/>
              <c:layout>
                <c:manualLayout>
                  <c:x val="1.7609230545387866E-3"/>
                  <c:y val="-1.010207270398297E-3"/>
                </c:manualLayout>
              </c:layout>
              <c:spPr>
                <a:noFill/>
                <a:ln w="27036">
                  <a:noFill/>
                </a:ln>
              </c:spPr>
              <c:txPr>
                <a:bodyPr/>
                <a:lstStyle/>
                <a:p>
                  <a:pPr>
                    <a:defRPr sz="1703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55-4A3C-9554-01D36EC24BF3}"/>
                </c:ext>
              </c:extLst>
            </c:dLbl>
            <c:spPr>
              <a:noFill/>
              <a:ln w="2703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0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8 мес. 2023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2">
                  <c:v>2859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A55-4A3C-9554-01D36EC24B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39313152"/>
        <c:axId val="139314688"/>
      </c:barChart>
      <c:catAx>
        <c:axId val="13931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3518">
            <a:solidFill>
              <a:srgbClr val="969696"/>
            </a:solidFill>
            <a:prstDash val="solid"/>
          </a:ln>
        </c:spPr>
        <c:txPr>
          <a:bodyPr rot="0" vert="horz"/>
          <a:lstStyle/>
          <a:p>
            <a:pPr>
              <a:defRPr sz="1703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9314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314688"/>
        <c:scaling>
          <c:orientation val="minMax"/>
          <c:max val="3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338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77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9313152"/>
        <c:crosses val="autoZero"/>
        <c:crossBetween val="between"/>
      </c:valAx>
      <c:spPr>
        <a:noFill/>
        <a:ln w="27036">
          <a:noFill/>
        </a:ln>
      </c:spPr>
    </c:plotArea>
    <c:legend>
      <c:legendPos val="r"/>
      <c:layout>
        <c:manualLayout>
          <c:xMode val="edge"/>
          <c:yMode val="edge"/>
          <c:x val="0.27272727272727271"/>
          <c:y val="0.91803278688524592"/>
          <c:w val="0.50757575757575757"/>
          <c:h val="8.1967213114754092E-2"/>
        </c:manualLayout>
      </c:layout>
      <c:overlay val="0"/>
      <c:spPr>
        <a:noFill/>
        <a:ln w="13518">
          <a:solidFill>
            <a:srgbClr val="000000"/>
          </a:solidFill>
          <a:prstDash val="solid"/>
        </a:ln>
      </c:spPr>
      <c:txPr>
        <a:bodyPr/>
        <a:lstStyle/>
        <a:p>
          <a:pPr>
            <a:defRPr sz="115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7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0.45232</cdr:x>
      <cdr:y>0.12475</cdr:y>
    </cdr:from>
    <cdr:to>
      <cdr:x>0.62318</cdr:x>
      <cdr:y>0.21905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93664AF-EE10-415A-C392-24AE70165482}"/>
            </a:ext>
          </a:extLst>
        </cdr:cNvPr>
        <cdr:cNvSpPr txBox="1"/>
      </cdr:nvSpPr>
      <cdr:spPr>
        <a:xfrm xmlns:a="http://schemas.openxmlformats.org/drawingml/2006/main">
          <a:off x="1815510" y="403207"/>
          <a:ext cx="685798" cy="304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703" b="1" dirty="0">
              <a:latin typeface="Times New Roman" panose="02020603050405020304" pitchFamily="18" charset="0"/>
              <a:cs typeface="Times New Roman" panose="02020603050405020304" pitchFamily="18" charset="0"/>
            </a:rPr>
            <a:t>2308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46622-461B-42AF-9C87-FEB6CE243C43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36925" y="568325"/>
            <a:ext cx="4006850" cy="2838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595688"/>
            <a:ext cx="8543925" cy="3405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2756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89788"/>
            <a:ext cx="4627562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E2F16-4562-447D-BE2C-C68F97493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10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E2F16-4562-447D-BE2C-C68F974932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65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E2F16-4562-447D-BE2C-C68F974932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65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481" y="2346452"/>
            <a:ext cx="9083453" cy="15895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962" y="4238752"/>
            <a:ext cx="748049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EE472-14F4-4DB2-8D0A-8F2A4341B7D5}" type="datetime1">
              <a:rPr lang="en-US" smtClean="0"/>
              <a:t>9/19/2023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111760">
              <a:lnSpc>
                <a:spcPct val="100000"/>
              </a:lnSpc>
            </a:pPr>
            <a:fld id="{81D60167-4931-47E6-BA6A-407CBD079E47}" type="slidenum"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‹#›</a:t>
            </a:fld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" y="0"/>
            <a:ext cx="10684758" cy="7553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CB35C-7AF6-4E58-9E8E-C8A42951DD1A}" type="datetime1">
              <a:rPr lang="en-US" smtClean="0"/>
              <a:t>9/19/2023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111760">
              <a:lnSpc>
                <a:spcPct val="100000"/>
              </a:lnSpc>
            </a:pPr>
            <a:fld id="{81D60167-4931-47E6-BA6A-407CBD079E47}" type="slidenum"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‹#›</a:t>
            </a:fld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" y="1523"/>
            <a:ext cx="10684764" cy="75552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320" y="1740916"/>
            <a:ext cx="464859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3503" y="1740916"/>
            <a:ext cx="464859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66D10-9A77-42DA-83B5-02A3AF96F455}" type="datetime1">
              <a:rPr lang="en-US" smtClean="0"/>
              <a:t>9/19/2023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111760">
              <a:lnSpc>
                <a:spcPct val="100000"/>
              </a:lnSpc>
            </a:pPr>
            <a:fld id="{81D60167-4931-47E6-BA6A-407CBD079E47}" type="slidenum"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‹#›</a:t>
            </a:fld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35F9E-71E7-4DD8-9BD4-DB1BBD613511}" type="datetime1">
              <a:rPr lang="en-US" smtClean="0"/>
              <a:t>9/19/2023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111760">
              <a:lnSpc>
                <a:spcPct val="100000"/>
              </a:lnSpc>
            </a:pPr>
            <a:fld id="{81D60167-4931-47E6-BA6A-407CBD079E47}" type="slidenum"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‹#›</a:t>
            </a:fld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" y="1523"/>
            <a:ext cx="10684764" cy="75537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15E7-40F2-4197-B5CE-BF67B2DE2F1C}" type="datetime1">
              <a:rPr lang="en-US" smtClean="0"/>
              <a:t>9/19/2023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111760">
              <a:lnSpc>
                <a:spcPct val="100000"/>
              </a:lnSpc>
            </a:pPr>
            <a:fld id="{81D60167-4931-47E6-BA6A-407CBD079E47}" type="slidenum"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‹#›</a:t>
            </a:fld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3881" y="355681"/>
            <a:ext cx="9018651" cy="10142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4896" y="1948941"/>
            <a:ext cx="9336622" cy="1845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3381" y="7039356"/>
            <a:ext cx="341965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320" y="7039356"/>
            <a:ext cx="2457875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BA5C2-5D28-4ABC-8065-08C52AC65931}" type="datetime1">
              <a:rPr lang="en-US" smtClean="0"/>
              <a:t>9/19/2023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892029" y="6747509"/>
            <a:ext cx="396854" cy="4413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111760">
              <a:lnSpc>
                <a:spcPct val="100000"/>
              </a:lnSpc>
            </a:pPr>
            <a:fld id="{81D60167-4931-47E6-BA6A-407CBD079E47}" type="slidenum"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‹#›</a:t>
            </a:fld>
            <a:endParaRPr sz="27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0057" y="199683"/>
            <a:ext cx="9677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НАЛОГОВОЙ СЛУЖБЫ ПО ХАНТЫ-МАНСИЙСКОМУ АВТОНОМНОМУ ОКРУГУ – ЮГРЕ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782" y="2907437"/>
            <a:ext cx="105219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6350" indent="-1905" algn="ctr">
              <a:lnSpc>
                <a:spcPct val="100099"/>
              </a:lnSpc>
            </a:pPr>
            <a:r>
              <a:rPr lang="ru-RU" sz="3600" b="1" spc="-5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Заявительный порядок возмещения налога на добавленную стоимость как мера поддержки субъектов предпринимательства</a:t>
            </a:r>
            <a:endParaRPr lang="ru-RU" sz="36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3350" y="5842000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государственный налоговый инспектор одела камерального контроля Шитиков Юрий Анатольевич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5897" y="696940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" y="0"/>
            <a:ext cx="10684758" cy="75537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7"/>
          </p:nvPr>
        </p:nvSpPr>
        <p:spPr>
          <a:xfrm>
            <a:off x="9892029" y="6747509"/>
            <a:ext cx="396854" cy="415498"/>
          </a:xfrm>
        </p:spPr>
        <p:txBody>
          <a:bodyPr/>
          <a:lstStyle/>
          <a:p>
            <a:pPr marL="111760">
              <a:lnSpc>
                <a:spcPct val="100000"/>
              </a:lnSpc>
            </a:pPr>
            <a:r>
              <a:rPr lang="ru-RU" sz="2700" spc="-1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9360909E-5D28-C215-EBA3-213EC2F29604}"/>
              </a:ext>
            </a:extLst>
          </p:cNvPr>
          <p:cNvSpPr txBox="1">
            <a:spLocks/>
          </p:cNvSpPr>
          <p:nvPr/>
        </p:nvSpPr>
        <p:spPr>
          <a:xfrm>
            <a:off x="1177510" y="661787"/>
            <a:ext cx="8901978" cy="101441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ускоренный возврат НДС до 1 квартала (налоговый период) 2022 года имели: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xmlns="" id="{5DC192B8-0B7B-1D1D-1BC4-0620D4164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741" y="2564395"/>
            <a:ext cx="2979738" cy="3181350"/>
          </a:xfrm>
          <a:prstGeom prst="roundRect">
            <a:avLst>
              <a:gd name="adj" fmla="val 13745"/>
            </a:avLst>
          </a:prstGeom>
          <a:solidFill>
            <a:schemeClr val="bg1">
              <a:alpha val="30980"/>
            </a:schemeClr>
          </a:solidFill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Microsoft Sans Serif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>
              <a:latin typeface="Verdana" panose="020B060403050404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xmlns="" id="{9FA2E213-9EA9-BE2D-34ED-7773EB2CB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495" y="2564395"/>
            <a:ext cx="2979738" cy="3181350"/>
          </a:xfrm>
          <a:prstGeom prst="roundRect">
            <a:avLst>
              <a:gd name="adj" fmla="val 13745"/>
            </a:avLst>
          </a:prstGeom>
          <a:solidFill>
            <a:schemeClr val="bg1">
              <a:alpha val="30980"/>
            </a:schemeClr>
          </a:solidFill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Microsoft Sans Serif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>
              <a:latin typeface="Verdana" panose="020B0604030504040204" pitchFamily="34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xmlns="" id="{25DEB6A9-E5B2-6648-05BD-644BD336E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0987" y="2564395"/>
            <a:ext cx="2811462" cy="3181350"/>
          </a:xfrm>
          <a:prstGeom prst="roundRect">
            <a:avLst>
              <a:gd name="adj" fmla="val 13745"/>
            </a:avLst>
          </a:prstGeom>
          <a:solidFill>
            <a:schemeClr val="bg1">
              <a:alpha val="30980"/>
            </a:schemeClr>
          </a:solidFill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Microsoft Sans Serif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>
              <a:latin typeface="Verdana" panose="020B0604030504040204" pitchFamily="34" charset="0"/>
            </a:endParaRPr>
          </a:p>
        </p:txBody>
      </p:sp>
      <p:pic>
        <p:nvPicPr>
          <p:cNvPr id="7" name="Рисунок 20" descr="Изображение выглядит как электроника, калькулятор, текст, офисные принадлежности&#10;&#10;Автоматически созданное описание">
            <a:extLst>
              <a:ext uri="{FF2B5EF4-FFF2-40B4-BE49-F238E27FC236}">
                <a16:creationId xmlns:a16="http://schemas.microsoft.com/office/drawing/2014/main" xmlns="" id="{0BF5AC2E-F054-6438-C69B-7AEAAFDE8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772" y="2809081"/>
            <a:ext cx="2614612" cy="19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E63E35C-A29B-944B-E180-6580C8E30005}"/>
              </a:ext>
            </a:extLst>
          </p:cNvPr>
          <p:cNvSpPr/>
          <p:nvPr/>
        </p:nvSpPr>
        <p:spPr>
          <a:xfrm>
            <a:off x="942903" y="4929875"/>
            <a:ext cx="30543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80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2х миллиардов за 3 предшествующих года</a:t>
            </a:r>
          </a:p>
        </p:txBody>
      </p:sp>
      <p:pic>
        <p:nvPicPr>
          <p:cNvPr id="9" name="Рисунок 16" descr="Изображение выглядит как текст, человек&#10;&#10;Автоматически созданное описание">
            <a:extLst>
              <a:ext uri="{FF2B5EF4-FFF2-40B4-BE49-F238E27FC236}">
                <a16:creationId xmlns:a16="http://schemas.microsoft.com/office/drawing/2014/main" xmlns="" id="{0D64E123-F05E-6A7B-4789-6B44CCC7C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316" y="2809081"/>
            <a:ext cx="2743200" cy="19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F5DEEE5-5EF1-CACB-2136-0E8448AE98CB}"/>
              </a:ext>
            </a:extLst>
          </p:cNvPr>
          <p:cNvSpPr/>
          <p:nvPr/>
        </p:nvSpPr>
        <p:spPr>
          <a:xfrm>
            <a:off x="3918741" y="4918868"/>
            <a:ext cx="30543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80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банковской гарантии</a:t>
            </a:r>
          </a:p>
        </p:txBody>
      </p:sp>
      <p:pic>
        <p:nvPicPr>
          <p:cNvPr id="11" name="Рисунок 22">
            <a:extLst>
              <a:ext uri="{FF2B5EF4-FFF2-40B4-BE49-F238E27FC236}">
                <a16:creationId xmlns:a16="http://schemas.microsoft.com/office/drawing/2014/main" xmlns="" id="{A498C365-791F-AE3A-7FE7-C88AD7273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49" y="2836068"/>
            <a:ext cx="2284697" cy="196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E33802AF-2F9F-4A08-8C92-0CD15672175B}"/>
              </a:ext>
            </a:extLst>
          </p:cNvPr>
          <p:cNvSpPr/>
          <p:nvPr/>
        </p:nvSpPr>
        <p:spPr>
          <a:xfrm>
            <a:off x="7026242" y="4918650"/>
            <a:ext cx="28753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80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договора поручительства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" y="0"/>
            <a:ext cx="10684758" cy="7553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7"/>
          </p:nvPr>
        </p:nvSpPr>
        <p:spPr>
          <a:xfrm>
            <a:off x="9892029" y="6747509"/>
            <a:ext cx="396854" cy="415498"/>
          </a:xfrm>
        </p:spPr>
        <p:txBody>
          <a:bodyPr/>
          <a:lstStyle/>
          <a:p>
            <a:pPr marL="111760">
              <a:lnSpc>
                <a:spcPct val="100000"/>
              </a:lnSpc>
            </a:pPr>
            <a:r>
              <a:rPr lang="ru-RU" sz="2700" spc="-1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5">
            <a:extLst>
              <a:ext uri="{FF2B5EF4-FFF2-40B4-BE49-F238E27FC236}">
                <a16:creationId xmlns:a16="http://schemas.microsoft.com/office/drawing/2014/main" xmlns="" id="{C8D4721F-6633-0155-40AE-E85536F759D2}"/>
              </a:ext>
            </a:extLst>
          </p:cNvPr>
          <p:cNvSpPr txBox="1">
            <a:spLocks/>
          </p:cNvSpPr>
          <p:nvPr/>
        </p:nvSpPr>
        <p:spPr>
          <a:xfrm>
            <a:off x="1309561" y="508000"/>
            <a:ext cx="8763000" cy="1371600"/>
          </a:xfrm>
          <a:prstGeom prst="rect">
            <a:avLst/>
          </a:prstGeom>
        </p:spPr>
        <p:txBody>
          <a:bodyPr rtlCol="0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>
                  <a:lumMod val="75000"/>
                </a:schemeClr>
              </a:buClr>
              <a:defRPr/>
            </a:pPr>
            <a:r>
              <a:rPr lang="ru-RU" altLang="ru-RU" sz="3600" b="1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бизнеса в условиях санкций</a:t>
            </a:r>
            <a:endParaRPr lang="ru-RU" sz="3600" kern="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3E7F1C73-57DE-9583-9936-B87F025DA21A}"/>
              </a:ext>
            </a:extLst>
          </p:cNvPr>
          <p:cNvSpPr txBox="1">
            <a:spLocks/>
          </p:cNvSpPr>
          <p:nvPr/>
        </p:nvSpPr>
        <p:spPr>
          <a:xfrm>
            <a:off x="697359" y="1778000"/>
            <a:ext cx="5135130" cy="5791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446088" algn="just">
              <a:lnSpc>
                <a:spcPct val="107000"/>
              </a:lnSpc>
              <a:spcAft>
                <a:spcPts val="800"/>
              </a:spcAft>
            </a:pPr>
            <a:r>
              <a:rPr lang="ru-RU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со вступлением в силу </a:t>
            </a:r>
            <a:r>
              <a:rPr lang="ru-RU" b="1" u="sng" kern="1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подпункта 8 пункта 2 статьи 176.1 </a:t>
            </a:r>
            <a:r>
              <a:rPr lang="ru-RU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Кодекса (действующего с деклараций за 1 квартал 2022 года по 2023 год включительно) в упрощенном порядке можно возместить НДС в пределах сумм налогов и сборов, уплаченных за предшествующий календарный год. В том случае, если заявленная к возврату сумма больше, то на разницу надлежит предоставить банковскую гарантию, либо договор поручительства.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b="1" kern="1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6088" algn="just"/>
            <a:r>
              <a:rPr lang="ru-RU" b="1" kern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Единственное условие заключается в том, что организация или ИП не должны находиться в процессе ликвидации, реорганизации или банкротства. </a:t>
            </a:r>
            <a:endParaRPr lang="ru-RU" b="1" kern="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Изображение выглядит как одежда, человек, обувь, Блейзер&#10;&#10;Автоматически созданное описание">
            <a:extLst>
              <a:ext uri="{FF2B5EF4-FFF2-40B4-BE49-F238E27FC236}">
                <a16:creationId xmlns:a16="http://schemas.microsoft.com/office/drawing/2014/main" xmlns="" id="{13F3BFD1-B9AB-D301-A924-A0097AF312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89" y="1955800"/>
            <a:ext cx="44958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04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" y="0"/>
            <a:ext cx="10684758" cy="7553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>
          <a:xfrm>
            <a:off x="9892029" y="6747509"/>
            <a:ext cx="396854" cy="415498"/>
          </a:xfrm>
        </p:spPr>
        <p:txBody>
          <a:bodyPr/>
          <a:lstStyle/>
          <a:p>
            <a:pPr marL="111760">
              <a:lnSpc>
                <a:spcPct val="100000"/>
              </a:lnSpc>
            </a:pPr>
            <a:fld id="{81D60167-4931-47E6-BA6A-407CBD079E47}" type="slidenum">
              <a:rPr lang="ru-RU" sz="2700" spc="-15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DE02B19-B0E4-B6A8-5278-921E563686E7}"/>
              </a:ext>
            </a:extLst>
          </p:cNvPr>
          <p:cNvSpPr txBox="1">
            <a:spLocks noChangeArrowheads="1"/>
          </p:cNvSpPr>
          <p:nvPr/>
        </p:nvSpPr>
        <p:spPr>
          <a:xfrm>
            <a:off x="615950" y="396494"/>
            <a:ext cx="9753600" cy="148310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при возмещении в</a:t>
            </a:r>
            <a:br>
              <a:rPr lang="ru-RU" altLang="ru-RU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ускоренном порядке</a:t>
            </a:r>
            <a:endParaRPr lang="en-US" altLang="ru-RU" sz="3200" b="1" kern="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161E7321-EC67-89AB-A44C-7D4CA1C3409A}"/>
              </a:ext>
            </a:extLst>
          </p:cNvPr>
          <p:cNvSpPr txBox="1">
            <a:spLocks noChangeArrowheads="1"/>
          </p:cNvSpPr>
          <p:nvPr/>
        </p:nvSpPr>
        <p:spPr>
          <a:xfrm>
            <a:off x="3663950" y="1857662"/>
            <a:ext cx="6705600" cy="323157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24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Предоставить декларацию (по месту учета):</a:t>
            </a:r>
          </a:p>
          <a:p>
            <a:pPr defTabSz="631825"/>
            <a:r>
              <a:rPr lang="ru-RU" altLang="ru-RU" sz="24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в разделе 1 стр. 055, отразить код «08»;</a:t>
            </a:r>
          </a:p>
          <a:p>
            <a:pPr defTabSz="631825"/>
            <a:r>
              <a:rPr lang="ru-RU" altLang="ru-RU" sz="24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в разделе 1 стр. 056 указать </a:t>
            </a:r>
            <a:r>
              <a:rPr lang="ru-RU" altLang="ru-RU" sz="24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∑ подлежащую возврату.</a:t>
            </a:r>
          </a:p>
          <a:p>
            <a:endParaRPr lang="ru-RU" altLang="ru-RU" sz="2400" b="1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ru-RU" altLang="ru-RU" sz="24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 Направить в течение 5 дней со дня подачи декларации, заявление о применении заявительного порядка возврата налога.</a:t>
            </a:r>
          </a:p>
          <a:p>
            <a:endParaRPr lang="ru-RU" altLang="ru-RU" sz="20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7" name="Рисунок 6" descr="Изображение выглядит как текст, офисные принадлежности, снимок экрана, пишущий прибор&#10;&#10;Автоматически созданное описание">
            <a:extLst>
              <a:ext uri="{FF2B5EF4-FFF2-40B4-BE49-F238E27FC236}">
                <a16:creationId xmlns:a16="http://schemas.microsoft.com/office/drawing/2014/main" xmlns="" id="{1905B829-C3D2-7C2B-78F0-60671CE446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" y="1651000"/>
            <a:ext cx="3438237" cy="34382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3B1FC3D-CE09-CCEF-9BBD-300EBC2F02D3}"/>
              </a:ext>
            </a:extLst>
          </p:cNvPr>
          <p:cNvSpPr txBox="1"/>
          <p:nvPr/>
        </p:nvSpPr>
        <p:spPr>
          <a:xfrm>
            <a:off x="871660" y="5056580"/>
            <a:ext cx="8812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4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3. По истечении 5 дней отведенных налоговому органу для рассмотрения заявления, ожидать вынесения соответствующего решения.</a:t>
            </a:r>
            <a:endParaRPr lang="en-US" altLang="ru-RU" sz="2400" b="1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53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" y="0"/>
            <a:ext cx="10684758" cy="7553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9892029" y="6747509"/>
            <a:ext cx="396854" cy="415498"/>
          </a:xfrm>
        </p:spPr>
        <p:txBody>
          <a:bodyPr/>
          <a:lstStyle/>
          <a:p>
            <a:pPr marL="111760">
              <a:lnSpc>
                <a:spcPct val="100000"/>
              </a:lnSpc>
            </a:pPr>
            <a:fld id="{81D60167-4931-47E6-BA6A-407CBD079E47}" type="slidenum">
              <a:rPr lang="ru-RU" sz="2700" spc="-15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8">
            <a:extLst>
              <a:ext uri="{FF2B5EF4-FFF2-40B4-BE49-F238E27FC236}">
                <a16:creationId xmlns:a16="http://schemas.microsoft.com/office/drawing/2014/main" xmlns="" id="{20A5B80F-7224-7D7D-C8B9-9E377E4CC7F8}"/>
              </a:ext>
            </a:extLst>
          </p:cNvPr>
          <p:cNvSpPr txBox="1">
            <a:spLocks/>
          </p:cNvSpPr>
          <p:nvPr/>
        </p:nvSpPr>
        <p:spPr>
          <a:xfrm>
            <a:off x="692150" y="584200"/>
            <a:ext cx="9759950" cy="7159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Заявительный порядок возмещения НДС в цифрах</a:t>
            </a: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xmlns="" id="{B341F25E-DF5B-D189-3995-A47F8DDFE667}"/>
              </a:ext>
            </a:extLst>
          </p:cNvPr>
          <p:cNvGrpSpPr>
            <a:grpSpLocks/>
          </p:cNvGrpSpPr>
          <p:nvPr/>
        </p:nvGrpSpPr>
        <p:grpSpPr bwMode="auto">
          <a:xfrm>
            <a:off x="897038" y="1727301"/>
            <a:ext cx="8665477" cy="4616450"/>
            <a:chOff x="237" y="864"/>
            <a:chExt cx="5283" cy="3120"/>
          </a:xfrm>
        </p:grpSpPr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xmlns="" id="{138886B2-0823-A9DD-218B-78E63D1B6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008"/>
              <a:ext cx="2592" cy="2976"/>
            </a:xfrm>
            <a:prstGeom prst="roundRect">
              <a:avLst>
                <a:gd name="adj" fmla="val 9106"/>
              </a:avLst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folHlink"/>
                      </a:gs>
                      <a:gs pos="100000">
                        <a:schemeClr val="folHlink">
                          <a:gamma/>
                          <a:tint val="1215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8" name="Object 5">
              <a:extLst>
                <a:ext uri="{FF2B5EF4-FFF2-40B4-BE49-F238E27FC236}">
                  <a16:creationId xmlns:a16="http://schemas.microsoft.com/office/drawing/2014/main" xmlns="" id="{6DC3A4CF-1D79-2207-70B9-FDDF763803E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1122347"/>
                </p:ext>
              </p:extLst>
            </p:nvPr>
          </p:nvGraphicFramePr>
          <p:xfrm>
            <a:off x="237" y="1658"/>
            <a:ext cx="2445" cy="2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xmlns="" id="{17BF28A1-90DA-CBCF-7B8D-B9CEEFC1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864"/>
              <a:ext cx="2253" cy="557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Количество налогоплательщиков</a:t>
              </a:r>
            </a:p>
            <a:p>
              <a:pPr algn="ctr"/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воспользовавшихся правом</a:t>
              </a:r>
              <a:endPara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AutoShape 9">
              <a:extLst>
                <a:ext uri="{FF2B5EF4-FFF2-40B4-BE49-F238E27FC236}">
                  <a16:creationId xmlns:a16="http://schemas.microsoft.com/office/drawing/2014/main" xmlns="" id="{22B3CB80-B197-AEE2-2D15-D00ED732D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008"/>
              <a:ext cx="2592" cy="2976"/>
            </a:xfrm>
            <a:prstGeom prst="roundRect">
              <a:avLst>
                <a:gd name="adj" fmla="val 9106"/>
              </a:avLst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tint val="27451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1">
              <a:extLst>
                <a:ext uri="{FF2B5EF4-FFF2-40B4-BE49-F238E27FC236}">
                  <a16:creationId xmlns:a16="http://schemas.microsoft.com/office/drawing/2014/main" xmlns="" id="{A5D7CC8D-79BE-24AE-A383-0742F21DB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864"/>
              <a:ext cx="2112" cy="28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1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 возмещенного НДС</a:t>
              </a:r>
              <a:endPara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4" name="Object 5">
            <a:extLst>
              <a:ext uri="{FF2B5EF4-FFF2-40B4-BE49-F238E27FC236}">
                <a16:creationId xmlns:a16="http://schemas.microsoft.com/office/drawing/2014/main" xmlns="" id="{020A395A-18FF-C6B5-0DB6-E9D2D96523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038359"/>
              </p:ext>
            </p:extLst>
          </p:nvPr>
        </p:nvGraphicFramePr>
        <p:xfrm>
          <a:off x="5429840" y="2924193"/>
          <a:ext cx="4013804" cy="3232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6658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" y="0"/>
            <a:ext cx="10684758" cy="7553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9892029" y="6747509"/>
            <a:ext cx="396854" cy="415498"/>
          </a:xfrm>
        </p:spPr>
        <p:txBody>
          <a:bodyPr/>
          <a:lstStyle/>
          <a:p>
            <a:pPr marL="111760">
              <a:lnSpc>
                <a:spcPct val="100000"/>
              </a:lnSpc>
            </a:pPr>
            <a:fld id="{81D60167-4931-47E6-BA6A-407CBD079E47}" type="slidenum">
              <a:rPr lang="ru-RU" sz="2700" spc="-15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755148B-A9CE-1809-5116-5221C4BD3447}"/>
              </a:ext>
            </a:extLst>
          </p:cNvPr>
          <p:cNvSpPr txBox="1">
            <a:spLocks/>
          </p:cNvSpPr>
          <p:nvPr/>
        </p:nvSpPr>
        <p:spPr>
          <a:xfrm>
            <a:off x="539750" y="561188"/>
            <a:ext cx="9982200" cy="1371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ker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поддержка в виде возвратности средств из бюджета</a:t>
            </a:r>
            <a:endParaRPr lang="ru-RU" sz="32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068C8F-786C-EDEE-3377-9C56117B6102}"/>
              </a:ext>
            </a:extLst>
          </p:cNvPr>
          <p:cNvSpPr txBox="1"/>
          <p:nvPr/>
        </p:nvSpPr>
        <p:spPr>
          <a:xfrm>
            <a:off x="4349750" y="2389883"/>
            <a:ext cx="6400800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Скорое пополнение оборотных средств.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Простота взаимодействия ФНС и бизнеса.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Минимум временных затрат.</a:t>
            </a:r>
          </a:p>
        </p:txBody>
      </p:sp>
      <p:pic>
        <p:nvPicPr>
          <p:cNvPr id="8" name="Рисунок 7" descr="Изображение выглядит как обувь, одежда, стоящий, человек&#10;&#10;Автоматически созданное описание">
            <a:extLst>
              <a:ext uri="{FF2B5EF4-FFF2-40B4-BE49-F238E27FC236}">
                <a16:creationId xmlns:a16="http://schemas.microsoft.com/office/drawing/2014/main" xmlns="" id="{F36688CB-3EB7-AE6F-04A9-AC0A537ADB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39" y="2493976"/>
            <a:ext cx="3697224" cy="30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8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9150" y="3353713"/>
            <a:ext cx="687400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altLang="ru-RU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</a:t>
            </a:r>
            <a:r>
              <a:rPr lang="ru-RU" altLang="ru-RU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sz="3600" dirty="0">
              <a:solidFill>
                <a:schemeClr val="bg1">
                  <a:lumMod val="95000"/>
                </a:schemeClr>
              </a:solidFill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</TotalTime>
  <Words>241</Words>
  <Application>Microsoft Office PowerPoint</Application>
  <PresentationFormat>Произвольный</PresentationFormat>
  <Paragraphs>41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Лысиков Иван Павлович</dc:creator>
  <cp:lastModifiedBy>Шитиков Юрий Анатольевич</cp:lastModifiedBy>
  <cp:revision>63</cp:revision>
  <dcterms:created xsi:type="dcterms:W3CDTF">2018-07-29T17:18:47Z</dcterms:created>
  <dcterms:modified xsi:type="dcterms:W3CDTF">2023-09-19T05:28:31Z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2015-10-19T00:00:00Z</vt:filetime>
  </property>
  <property fmtid="{D5CDD505-2E9C-101B-9397-08002B2CF9AE}" pid="3" name="LastSaved">
    <vt:filetime>2018-07-29T00:00:00Z</vt:filetime>
  </property>
</Properties>
</file>