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1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5"/>
  </p:notesMasterIdLst>
  <p:sldIdLst>
    <p:sldId id="277" r:id="rId3"/>
    <p:sldId id="271" r:id="rId4"/>
    <p:sldId id="260" r:id="rId5"/>
    <p:sldId id="274" r:id="rId6"/>
    <p:sldId id="276" r:id="rId7"/>
    <p:sldId id="266" r:id="rId8"/>
    <p:sldId id="267" r:id="rId9"/>
    <p:sldId id="280" r:id="rId10"/>
    <p:sldId id="278" r:id="rId11"/>
    <p:sldId id="270" r:id="rId12"/>
    <p:sldId id="273" r:id="rId13"/>
    <p:sldId id="282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6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6" d="100"/>
          <a:sy n="56" d="100"/>
        </p:scale>
        <p:origin x="-110" y="-6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DCC8AD-B970-4B6C-826A-3B47071E6B63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0A11EA-983B-4A1F-A669-A62E7EBA5E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638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C7CDA-2649-4E68-B292-313FB3D8ABB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319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C7CDA-2649-4E68-B292-313FB3D8ABB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607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C7CDA-2649-4E68-B292-313FB3D8ABB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316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C7CDA-2649-4E68-B292-313FB3D8ABB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4585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C7CDA-2649-4E68-B292-313FB3D8ABB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8321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C7CDA-2649-4E68-B292-313FB3D8ABB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692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1BA5D5C-69CA-5D4D-4071-9EA25AB127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B00609D-05B2-1407-9892-19EA46E657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BCBA0CB-D5A7-0E04-8094-94EFAF9DA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DE50B-275D-45AB-9C0D-124D3647D0B3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23CE65C-D278-918D-447B-5F316D0A6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0E6181C-0643-E889-D826-E8C25DB43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C4CA7-88B6-4766-947A-A05BD0900B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867121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4FD5FCA-12E2-225E-6F1E-7664DC14F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29E6E35-48DC-4A82-4D22-31A6B55DBD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682C119-8640-9873-AFE6-92C00280B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DE50B-275D-45AB-9C0D-124D3647D0B3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F349E49-A9E2-C416-0398-AF77C960C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DE6D3DD-0B2E-7C74-54E7-4FF59196A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C4CA7-88B6-4766-947A-A05BD0900B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102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A2E24DAC-7048-8CC0-6EA1-8338D5BFA1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5D4AF35-1B3E-4866-BA13-3C731E3A6F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5D605F8-D852-7349-5878-6998B2651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DE50B-275D-45AB-9C0D-124D3647D0B3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12E069C-BA10-79A1-3F8F-169346CB3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C267E3B-53C1-96C7-E0C9-3E5E1D246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C4CA7-88B6-4766-947A-A05BD0900B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752547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>
  <p:cSld name="Заголовок в две строки 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1514277" y="1152525"/>
            <a:ext cx="9542249" cy="12382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>
              <a:defRPr sz="3200"/>
            </a:lvl1pPr>
          </a:lstStyle>
          <a:p>
            <a:pPr>
              <a:defRPr/>
            </a:pPr>
            <a:r>
              <a:rPr lang="ru-RU"/>
              <a:t>Пример заголовка</a:t>
            </a:r>
            <a:br>
              <a:rPr lang="ru-RU"/>
            </a:br>
            <a:r>
              <a:rPr lang="ru-RU"/>
              <a:t>в две строки</a:t>
            </a:r>
          </a:p>
        </p:txBody>
      </p:sp>
      <p:sp>
        <p:nvSpPr>
          <p:cNvPr id="13" name="Заголовок 1"/>
          <p:cNvSpPr txBox="1"/>
          <p:nvPr/>
        </p:nvSpPr>
        <p:spPr bwMode="auto">
          <a:xfrm>
            <a:off x="7299404" y="4357266"/>
            <a:ext cx="7514246" cy="3330855"/>
          </a:xfrm>
          <a:prstGeom prst="rect">
            <a:avLst/>
          </a:prstGeom>
        </p:spPr>
        <p:txBody>
          <a:bodyPr vert="horz" lIns="91428" tIns="45714" rIns="91428" bIns="45714" rtlCol="0" anchor="t">
            <a:normAutofit/>
          </a:bodyPr>
          <a:lstStyle>
            <a:lvl1pPr marL="0" marR="0" indent="0" algn="ctr" defTabSz="412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marR="0" indent="114300" algn="ctr" defTabSz="412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6000" b="0" i="0" u="none" strike="noStrike" cap="none" spc="0">
                <a:ln>
                  <a:noFill/>
                </a:ln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marR="0" indent="228600" algn="ctr" defTabSz="412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6000" b="0" i="0" u="none" strike="noStrike" cap="none" spc="0">
                <a:ln>
                  <a:noFill/>
                </a:ln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marR="0" indent="342900" algn="ctr" defTabSz="412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6000" b="0" i="0" u="none" strike="noStrike" cap="none" spc="0">
                <a:ln>
                  <a:noFill/>
                </a:ln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marR="0" indent="457200" algn="ctr" defTabSz="412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6000" b="0" i="0" u="none" strike="noStrike" cap="none" spc="0">
                <a:ln>
                  <a:noFill/>
                </a:ln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0" marR="0" indent="571500" algn="ctr" defTabSz="412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6000" b="0" i="0" u="none" strike="noStrike" cap="none" spc="0">
                <a:ln>
                  <a:noFill/>
                </a:ln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0" marR="0" indent="685800" algn="ctr" defTabSz="412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6000" b="0" i="0" u="none" strike="noStrike" cap="none" spc="0">
                <a:ln>
                  <a:noFill/>
                </a:ln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0" marR="0" indent="800100" algn="ctr" defTabSz="412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6000" b="0" i="0" u="none" strike="noStrike" cap="none" spc="0">
                <a:ln>
                  <a:noFill/>
                </a:ln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0" marR="0" indent="914400" algn="ctr" defTabSz="412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6000" b="0" i="0" u="none" strike="noStrike" cap="none" spc="0">
                <a:ln>
                  <a:noFill/>
                </a:ln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7630" indent="-447630" algn="l">
              <a:spcBef>
                <a:spcPts val="0"/>
              </a:spcBef>
              <a:spcAft>
                <a:spcPts val="1200"/>
              </a:spcAft>
              <a:buSzPct val="140000"/>
              <a:buFontTx/>
              <a:buBlip>
                <a:blip r:embed="rId2"/>
              </a:buBlip>
              <a:defRPr/>
            </a:pPr>
            <a:endParaRPr lang="ru-RU" sz="1800">
              <a:latin typeface="Open Sans"/>
              <a:ea typeface="Open Sans"/>
              <a:cs typeface="Open Sans"/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7"/>
          </p:nvPr>
        </p:nvSpPr>
        <p:spPr bwMode="auto">
          <a:xfrm>
            <a:off x="8759983" y="2603220"/>
            <a:ext cx="2710120" cy="2689783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marL="146523" marR="0" lvl="0" indent="-146523" algn="l" defTabSz="41072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defRPr/>
            </a:pPr>
            <a:endParaRPr lang="en-US"/>
          </a:p>
        </p:txBody>
      </p:sp>
      <p:sp>
        <p:nvSpPr>
          <p:cNvPr id="10" name="Текст 18" title="Имя Фамилия спикера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209523" y="6477000"/>
            <a:ext cx="5830966" cy="36195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US" sz="1100" b="0" i="0" u="none" strike="noStrike" cap="all" spc="130">
                <a:ln>
                  <a:noFill/>
                </a:ln>
                <a:solidFill>
                  <a:schemeClr val="bg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pPr lvl="0">
              <a:defRPr/>
            </a:pPr>
            <a:r>
              <a:rPr lang="en-US"/>
              <a:t>www.taxcom.ru/otchetnost</a:t>
            </a:r>
            <a:endParaRPr lang="ru-RU"/>
          </a:p>
        </p:txBody>
      </p:sp>
      <p:sp>
        <p:nvSpPr>
          <p:cNvPr id="7" name="Текст 14"/>
          <p:cNvSpPr>
            <a:spLocks noGrp="1"/>
          </p:cNvSpPr>
          <p:nvPr>
            <p:ph type="body" sz="quarter" idx="18"/>
          </p:nvPr>
        </p:nvSpPr>
        <p:spPr bwMode="auto">
          <a:xfrm>
            <a:off x="1514278" y="2508250"/>
            <a:ext cx="6987347" cy="3254375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304723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DE50B-275D-45AB-9C0D-124D3647D0B3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C4CA7-88B6-4766-947A-A05BD0900B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539966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DE50B-275D-45AB-9C0D-124D3647D0B3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C4CA7-88B6-4766-947A-A05BD0900B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9177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DE50B-275D-45AB-9C0D-124D3647D0B3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C4CA7-88B6-4766-947A-A05BD0900B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6708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DE50B-275D-45AB-9C0D-124D3647D0B3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C4CA7-88B6-4766-947A-A05BD0900B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8079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DE50B-275D-45AB-9C0D-124D3647D0B3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C4CA7-88B6-4766-947A-A05BD0900B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5937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DE50B-275D-45AB-9C0D-124D3647D0B3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C4CA7-88B6-4766-947A-A05BD0900B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1849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DE50B-275D-45AB-9C0D-124D3647D0B3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C4CA7-88B6-4766-947A-A05BD0900B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101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96BC3A9-24C2-8056-9526-7B5E697D4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D18DBB3-87D1-C831-E2DC-C712477602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7E3D26D-186F-1420-1400-6D6A6E172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DE50B-275D-45AB-9C0D-124D3647D0B3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879EC0E-D4E8-AD8E-24A5-FC2830C11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A83C893-4679-22CB-2B2E-78BC6F056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C4CA7-88B6-4766-947A-A05BD0900B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8652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DE50B-275D-45AB-9C0D-124D3647D0B3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C4CA7-88B6-4766-947A-A05BD0900B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5508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DE50B-275D-45AB-9C0D-124D3647D0B3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C4CA7-88B6-4766-947A-A05BD0900B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8672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DE50B-275D-45AB-9C0D-124D3647D0B3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C4CA7-88B6-4766-947A-A05BD0900B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6643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DE50B-275D-45AB-9C0D-124D3647D0B3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C4CA7-88B6-4766-947A-A05BD0900B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27273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82633E3-2770-1620-275C-45EF21F02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9804ED2-7FD7-C82B-7F6B-4CFA9F744D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4A6FED9-CCC8-BBCE-C268-EF5A2A1E2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DE50B-275D-45AB-9C0D-124D3647D0B3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CB8BB0A-DD88-56F1-3520-ED93595C8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CB04E1F-DB96-EEC2-365E-8E1C87FBC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C4CA7-88B6-4766-947A-A05BD0900B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072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A53B902-1A1F-ADB4-3731-8AB70C64B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82297B5-781F-04FE-EB48-B71579EC5D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E6E2F63-8337-4895-6AF0-4294AD52E0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F3BE85E-86F4-EC52-377A-6A0804DB9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DE50B-275D-45AB-9C0D-124D3647D0B3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B9C0449-86BF-20EE-B5B8-959B7F1E1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E414A8E-35B3-4AAD-8FDC-C938ED5AE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C4CA7-88B6-4766-947A-A05BD0900B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41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5CE34BF-9922-159B-5128-F0299EAAE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5167BFF-6A4F-37C3-DB2E-3A067877CC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116DD82-6A63-1101-A292-2DE7A5689F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7A4DD86C-4878-26B2-F1F3-E3EA0FDCD5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FCFC7C85-E23D-1395-5F4B-77B1D41F98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3DEF1019-E57A-99CD-F8E2-66A88D209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DE50B-275D-45AB-9C0D-124D3647D0B3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AEFF282B-035A-8F18-BC5B-6DA62471B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99277A11-9540-5B5C-31A7-DC90E6183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C4CA7-88B6-4766-947A-A05BD0900B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123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22C7EF6-32BE-7E8B-8F9C-E1C8B8EE4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8F50B58-8D13-A85E-FF7B-5BFF428DB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DE50B-275D-45AB-9C0D-124D3647D0B3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072B295B-51F1-07C0-A5F0-7CBD4DC67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E3E873F-51B5-9D12-62C0-7984E2BE7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C4CA7-88B6-4766-947A-A05BD0900B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482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490815BC-A772-5E52-B780-BE4D581AE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DE50B-275D-45AB-9C0D-124D3647D0B3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DBCCC006-9C48-D56C-6C8A-E7F304936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1476371-2F9C-CAC7-9FDF-CFE3C6750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C4CA7-88B6-4766-947A-A05BD0900B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462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F888371-78FF-8316-2097-A9DC662EB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D8AADCE-2F6A-F2D5-5C95-B3EC1EEBC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A8C7D8A-9D7E-1BAB-E4D2-0A8914018D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F69B034-E3AF-F1E9-7509-73A520697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DE50B-275D-45AB-9C0D-124D3647D0B3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283FF0A-8C1C-2B38-A3D8-F9FCF5A49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CDD3BA5-DB20-B4A6-EBCF-7AB5C420D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C4CA7-88B6-4766-947A-A05BD0900B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772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EDBF77E-6A95-F6C9-1B5C-05E74FB09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CDB7C8A6-C7A5-7C96-BA8B-BF97023EC4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EBEF5AA-8266-F8CB-02FE-FA2D35753F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ACCA108-8C4D-709F-F94B-6624861EE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DE50B-275D-45AB-9C0D-124D3647D0B3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3DCC639-0F9D-3E72-0903-15FD9945F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8DBB2E1-E2BC-126F-C5B0-268C2F9E5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C4CA7-88B6-4766-947A-A05BD0900B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15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99D665C-4DE3-10F3-C387-08FCB0681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DA89826-CCC1-1B3E-B2AA-809656C8F3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237E747-7302-A654-13F6-6600AF64FA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DE50B-275D-45AB-9C0D-124D3647D0B3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29A6B67-3BFB-8648-269F-A40E54CA20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21996B3-198E-DADF-5B43-EA7C9CED56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C4CA7-88B6-4766-947A-A05BD0900B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525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DE50B-275D-45AB-9C0D-124D3647D0B3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C4CA7-88B6-4766-947A-A05BD0900B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178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jp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4.png"/><Relationship Id="rId5" Type="http://schemas.openxmlformats.org/officeDocument/2006/relationships/image" Target="../media/image12.pn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10.pn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07733BB-957E-92D8-5DA1-E8D015B3D153}"/>
              </a:ext>
            </a:extLst>
          </p:cNvPr>
          <p:cNvSpPr txBox="1"/>
          <p:nvPr/>
        </p:nvSpPr>
        <p:spPr bwMode="auto">
          <a:xfrm>
            <a:off x="377964" y="1778889"/>
            <a:ext cx="672092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5400"/>
              </a:lnSpc>
            </a:pPr>
            <a:r>
              <a:rPr lang="ru-RU" sz="4800" b="1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Электронные перевозочные документы – готовимся к изменениям</a:t>
            </a:r>
          </a:p>
        </p:txBody>
      </p:sp>
    </p:spTree>
    <p:extLst>
      <p:ext uri="{BB962C8B-B14F-4D97-AF65-F5344CB8AC3E}">
        <p14:creationId xmlns:p14="http://schemas.microsoft.com/office/powerpoint/2010/main" val="24416799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9">
            <a:extLst>
              <a:ext uri="{FF2B5EF4-FFF2-40B4-BE49-F238E27FC236}">
                <a16:creationId xmlns:a16="http://schemas.microsoft.com/office/drawing/2014/main" xmlns="" id="{A605C696-AAB8-EDD3-904F-E1679A30B2EC}"/>
              </a:ext>
            </a:extLst>
          </p:cNvPr>
          <p:cNvSpPr txBox="1">
            <a:spLocks/>
          </p:cNvSpPr>
          <p:nvPr/>
        </p:nvSpPr>
        <p:spPr>
          <a:xfrm>
            <a:off x="488895" y="2500612"/>
            <a:ext cx="3658550" cy="2329863"/>
          </a:xfrm>
          <a:prstGeom prst="roundRect">
            <a:avLst>
              <a:gd name="adj" fmla="val 4484"/>
            </a:avLst>
          </a:prstGeom>
          <a:solidFill>
            <a:srgbClr val="F7F7F7"/>
          </a:solidFill>
          <a:ln w="19050">
            <a:solidFill>
              <a:srgbClr val="2962FF"/>
            </a:solidFill>
          </a:ln>
        </p:spPr>
        <p:txBody>
          <a:bodyPr wrap="square" lIns="180000" tIns="162000" rIns="180000" bIns="108000" rtlCol="0" anchor="t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Roboto"/>
              </a:rPr>
              <a:t>Отслеживает статус перевозки груза в режиме онлайн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Roboto"/>
              </a:rPr>
              <a:t>Ускоряет управленческий и бухгалтерский учёт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Roboto"/>
              </a:rPr>
              <a:t>Автоматизирует полный цикл от УПД до ЭПД</a:t>
            </a:r>
          </a:p>
        </p:txBody>
      </p:sp>
      <p:sp>
        <p:nvSpPr>
          <p:cNvPr id="4" name="TextBox 49">
            <a:extLst>
              <a:ext uri="{FF2B5EF4-FFF2-40B4-BE49-F238E27FC236}">
                <a16:creationId xmlns:a16="http://schemas.microsoft.com/office/drawing/2014/main" xmlns="" id="{A605C696-AAB8-EDD3-904F-E1679A30B2EC}"/>
              </a:ext>
            </a:extLst>
          </p:cNvPr>
          <p:cNvSpPr txBox="1">
            <a:spLocks/>
          </p:cNvSpPr>
          <p:nvPr/>
        </p:nvSpPr>
        <p:spPr>
          <a:xfrm>
            <a:off x="3926541" y="4383741"/>
            <a:ext cx="4320988" cy="1909483"/>
          </a:xfrm>
          <a:prstGeom prst="roundRect">
            <a:avLst>
              <a:gd name="adj" fmla="val 4484"/>
            </a:avLst>
          </a:prstGeom>
          <a:solidFill>
            <a:srgbClr val="F7F7F7"/>
          </a:solidFill>
          <a:ln w="19050">
            <a:solidFill>
              <a:srgbClr val="2962FF"/>
            </a:solidFill>
          </a:ln>
        </p:spPr>
        <p:txBody>
          <a:bodyPr wrap="square" lIns="180000" tIns="162000" rIns="180000" bIns="108000" rtlCol="0" anchor="t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Roboto"/>
              </a:rPr>
              <a:t>Снижает риск ошибок в перевозочных документах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Roboto"/>
              </a:rPr>
              <a:t>Ускоряет получение оплаты за перевозку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Roboto"/>
              </a:rPr>
              <a:t>Ускоряет выход водителей в рейс</a:t>
            </a:r>
            <a:endParaRPr lang="ru-RU" sz="1600" dirty="0"/>
          </a:p>
        </p:txBody>
      </p:sp>
      <p:sp>
        <p:nvSpPr>
          <p:cNvPr id="6" name="TextBox 49">
            <a:extLst>
              <a:ext uri="{FF2B5EF4-FFF2-40B4-BE49-F238E27FC236}">
                <a16:creationId xmlns:a16="http://schemas.microsoft.com/office/drawing/2014/main" xmlns="" id="{A605C696-AAB8-EDD3-904F-E1679A30B2EC}"/>
              </a:ext>
            </a:extLst>
          </p:cNvPr>
          <p:cNvSpPr txBox="1">
            <a:spLocks/>
          </p:cNvSpPr>
          <p:nvPr/>
        </p:nvSpPr>
        <p:spPr>
          <a:xfrm>
            <a:off x="8035988" y="2500613"/>
            <a:ext cx="3590641" cy="2169412"/>
          </a:xfrm>
          <a:prstGeom prst="roundRect">
            <a:avLst>
              <a:gd name="adj" fmla="val 4484"/>
            </a:avLst>
          </a:prstGeom>
          <a:solidFill>
            <a:srgbClr val="F7F7F7"/>
          </a:solidFill>
          <a:ln w="19050">
            <a:solidFill>
              <a:srgbClr val="2962FF"/>
            </a:solidFill>
          </a:ln>
        </p:spPr>
        <p:txBody>
          <a:bodyPr wrap="square" lIns="180000" tIns="162000" rIns="180000" bIns="108000" rtlCol="0" anchor="t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Roboto"/>
              </a:rPr>
              <a:t>Получает быстрый доступ к документам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Roboto"/>
              </a:rPr>
              <a:t>Снижает издержки на хранение документов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62188" y="258893"/>
            <a:ext cx="11929812" cy="6833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latin typeface="Calibri (Основной текст)"/>
              </a:rPr>
              <a:t>Преимущества перехода на электронный формат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62188" y="1536042"/>
            <a:ext cx="411575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rgbClr val="0F1115"/>
                </a:solidFill>
                <a:latin typeface="+mj-lt"/>
              </a:rPr>
              <a:t>Для грузоотправителя: </a:t>
            </a:r>
          </a:p>
          <a:p>
            <a:pPr algn="ctr"/>
            <a:r>
              <a:rPr lang="ru-RU" b="1" dirty="0">
                <a:solidFill>
                  <a:srgbClr val="0F1115"/>
                </a:solidFill>
                <a:latin typeface="+mj-lt"/>
              </a:rPr>
              <a:t>полный контроль и автоматизация</a:t>
            </a:r>
            <a:endParaRPr lang="ru-RU" dirty="0"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55974" y="3419170"/>
            <a:ext cx="6096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000" b="1" dirty="0">
                <a:solidFill>
                  <a:srgbClr val="0F1115"/>
                </a:solidFill>
                <a:latin typeface="+mj-lt"/>
              </a:rPr>
              <a:t>Для перевозчика: </a:t>
            </a:r>
          </a:p>
          <a:p>
            <a:pPr algn="ctr"/>
            <a:r>
              <a:rPr lang="ru-RU" b="1" dirty="0">
                <a:solidFill>
                  <a:srgbClr val="0F1115"/>
                </a:solidFill>
                <a:latin typeface="+mj-lt"/>
              </a:rPr>
              <a:t>быстрая оплата и минимум ошибок</a:t>
            </a:r>
            <a:endParaRPr lang="ru-RU" dirty="0"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983686" y="1591816"/>
            <a:ext cx="369524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000" b="1" dirty="0">
                <a:solidFill>
                  <a:srgbClr val="0F1115"/>
                </a:solidFill>
                <a:latin typeface="+mj-lt"/>
              </a:rPr>
              <a:t>Для грузополучателя: </a:t>
            </a:r>
          </a:p>
          <a:p>
            <a:pPr algn="ctr"/>
            <a:r>
              <a:rPr lang="ru-RU" b="1" dirty="0">
                <a:solidFill>
                  <a:srgbClr val="0F1115"/>
                </a:solidFill>
                <a:latin typeface="+mj-lt"/>
              </a:rPr>
              <a:t>документы сразу, без архива</a:t>
            </a:r>
            <a:endParaRPr lang="ru-RU" dirty="0">
              <a:latin typeface="+mj-lt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54" y="6286001"/>
            <a:ext cx="2290390" cy="30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589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6219" y="474633"/>
            <a:ext cx="10797470" cy="1164541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Calibri (Основной текст)"/>
              </a:rPr>
              <a:t>Эффективное управление перевозками:</a:t>
            </a:r>
            <a:br>
              <a:rPr lang="ru-RU" sz="3200" b="1" dirty="0">
                <a:latin typeface="Calibri (Основной текст)"/>
              </a:rPr>
            </a:br>
            <a:r>
              <a:rPr lang="ru-RU" sz="3200" b="1" dirty="0">
                <a:latin typeface="Calibri (Основной текст)"/>
              </a:rPr>
              <a:t>больше, чем просто ЭДО</a:t>
            </a:r>
            <a:r>
              <a:rPr lang="ru-RU" sz="3800" b="1" dirty="0"/>
              <a:t/>
            </a:r>
            <a:br>
              <a:rPr lang="ru-RU" sz="3800" b="1" dirty="0"/>
            </a:br>
            <a:endParaRPr lang="ru-RU" sz="3200" dirty="0"/>
          </a:p>
        </p:txBody>
      </p:sp>
      <p:sp>
        <p:nvSpPr>
          <p:cNvPr id="23" name="TextBox 49">
            <a:extLst>
              <a:ext uri="{FF2B5EF4-FFF2-40B4-BE49-F238E27FC236}">
                <a16:creationId xmlns:a16="http://schemas.microsoft.com/office/drawing/2014/main" xmlns="" id="{A605C696-AAB8-EDD3-904F-E1679A30B2EC}"/>
              </a:ext>
            </a:extLst>
          </p:cNvPr>
          <p:cNvSpPr txBox="1">
            <a:spLocks/>
          </p:cNvSpPr>
          <p:nvPr/>
        </p:nvSpPr>
        <p:spPr>
          <a:xfrm>
            <a:off x="366219" y="1630608"/>
            <a:ext cx="6266329" cy="2797957"/>
          </a:xfrm>
          <a:prstGeom prst="roundRect">
            <a:avLst>
              <a:gd name="adj" fmla="val 15551"/>
            </a:avLst>
          </a:prstGeom>
          <a:solidFill>
            <a:srgbClr val="2962FF"/>
          </a:solidFill>
          <a:ln>
            <a:solidFill>
              <a:srgbClr val="2962FF"/>
            </a:solidFill>
          </a:ln>
        </p:spPr>
        <p:txBody>
          <a:bodyPr wrap="square" lIns="180000" tIns="162000" rIns="180000" bIns="108000" rtlCol="0" anchor="t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9750">
              <a:lnSpc>
                <a:spcPts val="2000"/>
              </a:lnSpc>
              <a:spcAft>
                <a:spcPts val="600"/>
              </a:spcAft>
              <a:buSzPct val="100000"/>
            </a:pPr>
            <a:endParaRPr lang="ru-RU" sz="1400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573424" y="179539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58775" algn="ctr"/>
            <a:r>
              <a:rPr lang="ru-RU" sz="3600" b="1" dirty="0">
                <a:solidFill>
                  <a:schemeClr val="bg1"/>
                </a:solidFill>
                <a:latin typeface="+mj-lt"/>
              </a:rPr>
              <a:t>Специально для вас</a:t>
            </a:r>
            <a:endParaRPr lang="ru-RU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6057" y="250815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Бесплатный аудит бизнес-процессов и подбор оптимального решения для перехода на обязательные электронные перевозочные </a:t>
            </a:r>
            <a:r>
              <a:rPr lang="ru-RU">
                <a:solidFill>
                  <a:schemeClr val="bg1"/>
                </a:solidFill>
              </a:rPr>
              <a:t>документы с </a:t>
            </a:r>
            <a:r>
              <a:rPr lang="ru-RU" dirty="0">
                <a:solidFill>
                  <a:schemeClr val="bg1"/>
                </a:solidFill>
              </a:rPr>
              <a:t>1 сентября 2026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56057" y="346836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</a:rPr>
              <a:t>+ экспертное сопровождение</a:t>
            </a:r>
          </a:p>
          <a:p>
            <a:r>
              <a:rPr lang="ru-RU" b="1" i="1" dirty="0">
                <a:solidFill>
                  <a:schemeClr val="bg1"/>
                </a:solidFill>
              </a:rPr>
              <a:t>+ бесплатный период для тестирования</a:t>
            </a:r>
          </a:p>
          <a:p>
            <a:r>
              <a:rPr lang="ru-RU" b="1" i="1" dirty="0">
                <a:solidFill>
                  <a:schemeClr val="bg1"/>
                </a:solidFill>
              </a:rPr>
              <a:t>+ техническая поддержка 24/7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386" y="2691583"/>
            <a:ext cx="1796885" cy="173698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922386" y="1683283"/>
            <a:ext cx="38880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+mj-lt"/>
              </a:rPr>
              <a:t>Перейдите по</a:t>
            </a:r>
            <a:r>
              <a:rPr lang="en-US" b="1" dirty="0">
                <a:latin typeface="+mj-lt"/>
              </a:rPr>
              <a:t> QR</a:t>
            </a:r>
            <a:r>
              <a:rPr lang="ru-RU" b="1" dirty="0">
                <a:latin typeface="+mj-lt"/>
              </a:rPr>
              <a:t>-коду </a:t>
            </a:r>
            <a:r>
              <a:rPr lang="ru-RU" dirty="0">
                <a:latin typeface="+mj-lt"/>
              </a:rPr>
              <a:t>и оставьте свои контактные данные. </a:t>
            </a:r>
          </a:p>
          <a:p>
            <a:r>
              <a:rPr lang="ru-RU" dirty="0">
                <a:latin typeface="+mj-lt"/>
              </a:rPr>
              <a:t>Наш </a:t>
            </a:r>
            <a:r>
              <a:rPr lang="ru-RU">
                <a:latin typeface="+mj-lt"/>
              </a:rPr>
              <a:t>менеджер </a:t>
            </a:r>
            <a:r>
              <a:rPr lang="ru-RU"/>
              <a:t>свяжется </a:t>
            </a:r>
            <a:r>
              <a:rPr lang="ru-RU">
                <a:latin typeface="+mj-lt"/>
              </a:rPr>
              <a:t>с вами.</a:t>
            </a:r>
            <a:endParaRPr lang="ru-RU" dirty="0">
              <a:latin typeface="+mj-lt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967" y="5788190"/>
            <a:ext cx="2497518" cy="32925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645516" y="5163921"/>
            <a:ext cx="72975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+mj-lt"/>
              </a:rPr>
              <a:t>Подробнее о компании и продуктах на сайте </a:t>
            </a:r>
            <a:r>
              <a:rPr lang="en-US" sz="2400" b="1" dirty="0">
                <a:latin typeface="+mj-lt"/>
              </a:rPr>
              <a:t>taxcom.ru</a:t>
            </a:r>
            <a:endParaRPr lang="ru-RU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246616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07733BB-957E-92D8-5DA1-E8D015B3D153}"/>
              </a:ext>
            </a:extLst>
          </p:cNvPr>
          <p:cNvSpPr txBox="1"/>
          <p:nvPr/>
        </p:nvSpPr>
        <p:spPr>
          <a:xfrm>
            <a:off x="352961" y="983411"/>
            <a:ext cx="7764497" cy="22772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ru-RU" sz="8799" b="1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Спасибо</a:t>
            </a:r>
            <a:r>
              <a:rPr lang="ru-RU" sz="3600" b="1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br>
              <a:rPr lang="ru-RU" sz="3600" b="1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5399" b="1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за внимание!</a:t>
            </a:r>
            <a:endParaRPr lang="ru-RU" sz="3600" b="1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F623AA1C-5364-1827-3F71-4A30E2FD3A4F}"/>
              </a:ext>
            </a:extLst>
          </p:cNvPr>
          <p:cNvSpPr/>
          <p:nvPr/>
        </p:nvSpPr>
        <p:spPr>
          <a:xfrm>
            <a:off x="380049" y="6152932"/>
            <a:ext cx="9865665" cy="338510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chemeClr val="bg1"/>
                </a:solidFill>
              </a:rPr>
              <a:t>taxcom.ru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2652" y="476635"/>
            <a:ext cx="2629193" cy="34590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80049" y="3429000"/>
            <a:ext cx="731471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КОНТАКТЫ</a:t>
            </a:r>
            <a:r>
              <a:rPr lang="ru-RU" sz="2400" b="1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ru-RU" sz="4000" b="1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8 (3452) 57-72-32</a:t>
            </a:r>
          </a:p>
          <a:p>
            <a:pPr lvl="0"/>
            <a:r>
              <a:rPr lang="ru-RU" sz="2000" b="1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г.Тюмень</a:t>
            </a:r>
            <a:r>
              <a:rPr lang="ru-RU" sz="2000" b="1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ул. Малыгина, 75, офис 404</a:t>
            </a:r>
          </a:p>
          <a:p>
            <a:pPr lvl="0"/>
            <a:endParaRPr lang="ru-RU" sz="2400" b="1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/>
            <a:endParaRPr lang="ru-RU" sz="2400" b="1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/>
            <a:endParaRPr lang="ru-RU" sz="2400" b="1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1179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49">
            <a:extLst>
              <a:ext uri="{FF2B5EF4-FFF2-40B4-BE49-F238E27FC236}">
                <a16:creationId xmlns:a16="http://schemas.microsoft.com/office/drawing/2014/main" xmlns="" id="{A605C696-AAB8-EDD3-904F-E1679A30B2EC}"/>
              </a:ext>
            </a:extLst>
          </p:cNvPr>
          <p:cNvSpPr txBox="1">
            <a:spLocks/>
          </p:cNvSpPr>
          <p:nvPr/>
        </p:nvSpPr>
        <p:spPr>
          <a:xfrm>
            <a:off x="6305950" y="4757536"/>
            <a:ext cx="3287439" cy="1394510"/>
          </a:xfrm>
          <a:prstGeom prst="roundRect">
            <a:avLst>
              <a:gd name="adj" fmla="val 4484"/>
            </a:avLst>
          </a:prstGeom>
          <a:solidFill>
            <a:srgbClr val="F7F7F7"/>
          </a:solidFill>
          <a:ln w="19050">
            <a:solidFill>
              <a:srgbClr val="2962FF"/>
            </a:solidFill>
          </a:ln>
        </p:spPr>
        <p:txBody>
          <a:bodyPr wrap="square" lIns="180000" tIns="162000" rIns="180000" bIns="108000" rtlCol="0" anchor="t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endParaRPr lang="ru-RU" sz="1600" dirty="0">
              <a:latin typeface="Roboto"/>
            </a:endParaRPr>
          </a:p>
        </p:txBody>
      </p:sp>
      <p:sp>
        <p:nvSpPr>
          <p:cNvPr id="27" name="TextBox 49">
            <a:extLst>
              <a:ext uri="{FF2B5EF4-FFF2-40B4-BE49-F238E27FC236}">
                <a16:creationId xmlns:a16="http://schemas.microsoft.com/office/drawing/2014/main" xmlns="" id="{A605C696-AAB8-EDD3-904F-E1679A30B2EC}"/>
              </a:ext>
            </a:extLst>
          </p:cNvPr>
          <p:cNvSpPr txBox="1">
            <a:spLocks/>
          </p:cNvSpPr>
          <p:nvPr/>
        </p:nvSpPr>
        <p:spPr>
          <a:xfrm>
            <a:off x="6295104" y="1435885"/>
            <a:ext cx="3146613" cy="1447190"/>
          </a:xfrm>
          <a:prstGeom prst="roundRect">
            <a:avLst>
              <a:gd name="adj" fmla="val 4484"/>
            </a:avLst>
          </a:prstGeom>
          <a:solidFill>
            <a:srgbClr val="F7F7F7"/>
          </a:solidFill>
          <a:ln w="19050">
            <a:solidFill>
              <a:srgbClr val="2962FF"/>
            </a:solidFill>
          </a:ln>
        </p:spPr>
        <p:txBody>
          <a:bodyPr wrap="square" lIns="180000" tIns="162000" rIns="180000" bIns="108000" rtlCol="0" anchor="t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endParaRPr lang="ru-RU" sz="1600" dirty="0">
              <a:latin typeface="Roboto"/>
            </a:endParaRPr>
          </a:p>
        </p:txBody>
      </p:sp>
      <p:sp>
        <p:nvSpPr>
          <p:cNvPr id="26" name="TextBox 49">
            <a:extLst>
              <a:ext uri="{FF2B5EF4-FFF2-40B4-BE49-F238E27FC236}">
                <a16:creationId xmlns:a16="http://schemas.microsoft.com/office/drawing/2014/main" xmlns="" id="{A605C696-AAB8-EDD3-904F-E1679A30B2EC}"/>
              </a:ext>
            </a:extLst>
          </p:cNvPr>
          <p:cNvSpPr txBox="1">
            <a:spLocks/>
          </p:cNvSpPr>
          <p:nvPr/>
        </p:nvSpPr>
        <p:spPr>
          <a:xfrm>
            <a:off x="7590351" y="3206758"/>
            <a:ext cx="3382872" cy="1394510"/>
          </a:xfrm>
          <a:prstGeom prst="roundRect">
            <a:avLst>
              <a:gd name="adj" fmla="val 4484"/>
            </a:avLst>
          </a:prstGeom>
          <a:solidFill>
            <a:srgbClr val="F7F7F7"/>
          </a:solidFill>
          <a:ln w="19050">
            <a:solidFill>
              <a:srgbClr val="2962FF"/>
            </a:solidFill>
          </a:ln>
        </p:spPr>
        <p:txBody>
          <a:bodyPr wrap="square" lIns="180000" tIns="162000" rIns="180000" bIns="108000" rtlCol="0" anchor="t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endParaRPr lang="ru-RU" sz="1600" dirty="0">
              <a:latin typeface="Roboto"/>
            </a:endParaRPr>
          </a:p>
        </p:txBody>
      </p:sp>
      <p:sp>
        <p:nvSpPr>
          <p:cNvPr id="25" name="TextBox 49">
            <a:extLst>
              <a:ext uri="{FF2B5EF4-FFF2-40B4-BE49-F238E27FC236}">
                <a16:creationId xmlns:a16="http://schemas.microsoft.com/office/drawing/2014/main" xmlns="" id="{A605C696-AAB8-EDD3-904F-E1679A30B2EC}"/>
              </a:ext>
            </a:extLst>
          </p:cNvPr>
          <p:cNvSpPr txBox="1">
            <a:spLocks/>
          </p:cNvSpPr>
          <p:nvPr/>
        </p:nvSpPr>
        <p:spPr>
          <a:xfrm>
            <a:off x="2248676" y="4757535"/>
            <a:ext cx="3146613" cy="1394510"/>
          </a:xfrm>
          <a:prstGeom prst="roundRect">
            <a:avLst>
              <a:gd name="adj" fmla="val 4484"/>
            </a:avLst>
          </a:prstGeom>
          <a:solidFill>
            <a:srgbClr val="F7F7F7"/>
          </a:solidFill>
          <a:ln w="19050">
            <a:solidFill>
              <a:srgbClr val="2962FF"/>
            </a:solidFill>
          </a:ln>
        </p:spPr>
        <p:txBody>
          <a:bodyPr wrap="square" lIns="180000" tIns="162000" rIns="180000" bIns="108000" rtlCol="0" anchor="t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endParaRPr lang="ru-RU" sz="1600" dirty="0">
              <a:latin typeface="Roboto"/>
            </a:endParaRPr>
          </a:p>
        </p:txBody>
      </p:sp>
      <p:sp>
        <p:nvSpPr>
          <p:cNvPr id="24" name="TextBox 49">
            <a:extLst>
              <a:ext uri="{FF2B5EF4-FFF2-40B4-BE49-F238E27FC236}">
                <a16:creationId xmlns:a16="http://schemas.microsoft.com/office/drawing/2014/main" xmlns="" id="{A605C696-AAB8-EDD3-904F-E1679A30B2EC}"/>
              </a:ext>
            </a:extLst>
          </p:cNvPr>
          <p:cNvSpPr txBox="1">
            <a:spLocks/>
          </p:cNvSpPr>
          <p:nvPr/>
        </p:nvSpPr>
        <p:spPr>
          <a:xfrm>
            <a:off x="1045209" y="3215175"/>
            <a:ext cx="3146613" cy="1386093"/>
          </a:xfrm>
          <a:prstGeom prst="roundRect">
            <a:avLst>
              <a:gd name="adj" fmla="val 4484"/>
            </a:avLst>
          </a:prstGeom>
          <a:solidFill>
            <a:srgbClr val="F7F7F7"/>
          </a:solidFill>
          <a:ln w="19050">
            <a:solidFill>
              <a:srgbClr val="2962FF"/>
            </a:solidFill>
          </a:ln>
        </p:spPr>
        <p:txBody>
          <a:bodyPr wrap="square" lIns="180000" tIns="162000" rIns="180000" bIns="108000" rtlCol="0" anchor="t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endParaRPr lang="ru-RU" sz="1600" dirty="0">
              <a:latin typeface="Roboto"/>
            </a:endParaRPr>
          </a:p>
        </p:txBody>
      </p:sp>
      <p:sp>
        <p:nvSpPr>
          <p:cNvPr id="23" name="TextBox 49">
            <a:extLst>
              <a:ext uri="{FF2B5EF4-FFF2-40B4-BE49-F238E27FC236}">
                <a16:creationId xmlns:a16="http://schemas.microsoft.com/office/drawing/2014/main" xmlns="" id="{A605C696-AAB8-EDD3-904F-E1679A30B2EC}"/>
              </a:ext>
            </a:extLst>
          </p:cNvPr>
          <p:cNvSpPr txBox="1">
            <a:spLocks/>
          </p:cNvSpPr>
          <p:nvPr/>
        </p:nvSpPr>
        <p:spPr>
          <a:xfrm>
            <a:off x="2326262" y="1462933"/>
            <a:ext cx="3146613" cy="1458894"/>
          </a:xfrm>
          <a:prstGeom prst="roundRect">
            <a:avLst>
              <a:gd name="adj" fmla="val 4484"/>
            </a:avLst>
          </a:prstGeom>
          <a:solidFill>
            <a:srgbClr val="F7F7F7"/>
          </a:solidFill>
          <a:ln w="19050">
            <a:solidFill>
              <a:srgbClr val="2962FF"/>
            </a:solidFill>
          </a:ln>
        </p:spPr>
        <p:txBody>
          <a:bodyPr wrap="square" lIns="180000" tIns="162000" rIns="180000" bIns="108000" rtlCol="0" anchor="t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endParaRPr lang="ru-RU" sz="1600" dirty="0">
              <a:latin typeface="Roboto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15298" y="143177"/>
            <a:ext cx="82916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F1115"/>
                </a:solidFill>
                <a:latin typeface="Calibri (Основной текст)"/>
              </a:rPr>
              <a:t>Экосистема сервисов Такском для всех</a:t>
            </a:r>
            <a:endParaRPr lang="ru-RU" sz="3200" dirty="0">
              <a:latin typeface="Calibri (Основной текст)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78051" y="718656"/>
            <a:ext cx="83391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>
                <a:solidFill>
                  <a:srgbClr val="0F1115"/>
                </a:solidFill>
                <a:latin typeface="+mj-lt"/>
              </a:rPr>
              <a:t>От заказчика до водителя — подбор оптимального решения</a:t>
            </a:r>
            <a:endParaRPr lang="ru-RU" sz="2400" i="1" dirty="0"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60570" y="3306220"/>
            <a:ext cx="166103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err="1">
                <a:solidFill>
                  <a:srgbClr val="0F1115"/>
                </a:solidFill>
                <a:latin typeface="+mj-lt"/>
              </a:rPr>
              <a:t>ЭТрН</a:t>
            </a:r>
            <a:endParaRPr lang="ru-RU" sz="5400" dirty="0"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67805" y="1516112"/>
            <a:ext cx="362831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F1115"/>
                </a:solidFill>
                <a:latin typeface="+mj-lt"/>
              </a:rPr>
              <a:t>Заказчик</a:t>
            </a:r>
            <a:r>
              <a:rPr lang="ru-RU" sz="2400" dirty="0">
                <a:solidFill>
                  <a:srgbClr val="0F1115"/>
                </a:solidFill>
                <a:latin typeface="+mj-lt"/>
              </a:rPr>
              <a:t> </a:t>
            </a:r>
          </a:p>
          <a:p>
            <a:r>
              <a:rPr lang="ru-RU" dirty="0">
                <a:solidFill>
                  <a:srgbClr val="0F1115"/>
                </a:solidFill>
                <a:latin typeface="+mj-lt"/>
              </a:rPr>
              <a:t>(собственник груза)</a:t>
            </a:r>
            <a:br>
              <a:rPr lang="ru-RU" dirty="0">
                <a:solidFill>
                  <a:srgbClr val="0F1115"/>
                </a:solidFill>
                <a:latin typeface="+mj-lt"/>
              </a:rPr>
            </a:br>
            <a:r>
              <a:rPr lang="ru-RU" i="1" dirty="0">
                <a:solidFill>
                  <a:srgbClr val="0F1115"/>
                </a:solidFill>
                <a:latin typeface="+mj-lt"/>
              </a:rPr>
              <a:t>Оформляет поручение экспедитору</a:t>
            </a:r>
            <a:endParaRPr lang="ru-RU" b="0" i="0" dirty="0">
              <a:solidFill>
                <a:srgbClr val="0F1115"/>
              </a:solidFill>
              <a:effectLst/>
              <a:latin typeface="+mj-l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122903" y="3261890"/>
            <a:ext cx="325613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F1115"/>
                </a:solidFill>
                <a:latin typeface="+mj-lt"/>
              </a:rPr>
              <a:t>Экспедитор</a:t>
            </a:r>
            <a:r>
              <a:rPr lang="ru-RU" dirty="0">
                <a:solidFill>
                  <a:srgbClr val="0F1115"/>
                </a:solidFill>
                <a:latin typeface="+mj-lt"/>
              </a:rPr>
              <a:t/>
            </a:r>
            <a:br>
              <a:rPr lang="ru-RU" dirty="0">
                <a:solidFill>
                  <a:srgbClr val="0F1115"/>
                </a:solidFill>
                <a:latin typeface="+mj-lt"/>
              </a:rPr>
            </a:br>
            <a:r>
              <a:rPr lang="ru-RU" i="1" dirty="0">
                <a:solidFill>
                  <a:srgbClr val="0F1115"/>
                </a:solidFill>
                <a:latin typeface="+mj-lt"/>
              </a:rPr>
              <a:t>Организует доставку, нанимает перевозчика, отвечает за документы</a:t>
            </a:r>
            <a:endParaRPr lang="ru-RU" b="0" i="0" dirty="0">
              <a:solidFill>
                <a:srgbClr val="0F1115"/>
              </a:solidFill>
              <a:effectLst/>
              <a:latin typeface="+mj-l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326262" y="4865905"/>
            <a:ext cx="31279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F1115"/>
                </a:solidFill>
                <a:latin typeface="+mj-lt"/>
              </a:rPr>
              <a:t>Грузоотправитель</a:t>
            </a:r>
            <a:r>
              <a:rPr lang="ru-RU" dirty="0">
                <a:solidFill>
                  <a:srgbClr val="0F1115"/>
                </a:solidFill>
                <a:latin typeface="+mj-lt"/>
              </a:rPr>
              <a:t/>
            </a:r>
            <a:br>
              <a:rPr lang="ru-RU" dirty="0">
                <a:solidFill>
                  <a:srgbClr val="0F1115"/>
                </a:solidFill>
                <a:latin typeface="+mj-lt"/>
              </a:rPr>
            </a:br>
            <a:r>
              <a:rPr lang="ru-RU" i="1" dirty="0">
                <a:solidFill>
                  <a:srgbClr val="0F1115"/>
                </a:solidFill>
                <a:latin typeface="+mj-lt"/>
              </a:rPr>
              <a:t>Формирует Титул 1 (данные о грузе), отгружает товар</a:t>
            </a:r>
            <a:endParaRPr lang="ru-RU" b="0" i="0" dirty="0">
              <a:solidFill>
                <a:srgbClr val="0F1115"/>
              </a:solidFill>
              <a:effectLst/>
              <a:latin typeface="+mj-lt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649308" y="3327837"/>
            <a:ext cx="40430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F1115"/>
                </a:solidFill>
                <a:latin typeface="+mj-lt"/>
              </a:rPr>
              <a:t>Перевозчик</a:t>
            </a:r>
            <a:r>
              <a:rPr lang="ru-RU" dirty="0">
                <a:solidFill>
                  <a:srgbClr val="0F1115"/>
                </a:solidFill>
                <a:latin typeface="+mj-lt"/>
              </a:rPr>
              <a:t> (водитель)</a:t>
            </a:r>
            <a:br>
              <a:rPr lang="ru-RU" dirty="0">
                <a:solidFill>
                  <a:srgbClr val="0F1115"/>
                </a:solidFill>
                <a:latin typeface="+mj-lt"/>
              </a:rPr>
            </a:br>
            <a:r>
              <a:rPr lang="ru-RU" i="1" dirty="0">
                <a:solidFill>
                  <a:srgbClr val="0F1115"/>
                </a:solidFill>
                <a:latin typeface="+mj-lt"/>
              </a:rPr>
              <a:t>Сверяет груз при погрузке, подписывает Титул 2 (акцепт)</a:t>
            </a:r>
            <a:endParaRPr lang="ru-RU" b="0" i="0" dirty="0">
              <a:solidFill>
                <a:srgbClr val="0F1115"/>
              </a:solidFill>
              <a:effectLst/>
              <a:latin typeface="+mj-lt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357857" y="1513769"/>
            <a:ext cx="379586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F1115"/>
                </a:solidFill>
                <a:latin typeface="+mj-lt"/>
              </a:rPr>
              <a:t>Грузополучатель</a:t>
            </a:r>
            <a:r>
              <a:rPr lang="ru-RU" dirty="0">
                <a:solidFill>
                  <a:srgbClr val="0F1115"/>
                </a:solidFill>
                <a:latin typeface="+mj-lt"/>
              </a:rPr>
              <a:t/>
            </a:r>
            <a:br>
              <a:rPr lang="ru-RU" dirty="0">
                <a:solidFill>
                  <a:srgbClr val="0F1115"/>
                </a:solidFill>
                <a:latin typeface="+mj-lt"/>
              </a:rPr>
            </a:br>
            <a:r>
              <a:rPr lang="ru-RU" i="1" dirty="0">
                <a:solidFill>
                  <a:srgbClr val="0F1115"/>
                </a:solidFill>
                <a:latin typeface="+mj-lt"/>
              </a:rPr>
              <a:t>Принимает груз, фиксирует расхождения, подписывает документы</a:t>
            </a:r>
            <a:endParaRPr lang="ru-RU" b="0" i="0" dirty="0">
              <a:solidFill>
                <a:srgbClr val="0F1115"/>
              </a:solidFill>
              <a:effectLst/>
              <a:latin typeface="+mj-lt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305950" y="4806215"/>
            <a:ext cx="371138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F1115"/>
                </a:solidFill>
                <a:latin typeface="+mj-lt"/>
              </a:rPr>
              <a:t>Лицо, осуществляющее погрузку </a:t>
            </a:r>
            <a:r>
              <a:rPr lang="ru-RU" b="1" dirty="0">
                <a:solidFill>
                  <a:srgbClr val="0F1115"/>
                </a:solidFill>
                <a:latin typeface="+mj-lt"/>
              </a:rPr>
              <a:t>(ЛОП)</a:t>
            </a:r>
            <a:r>
              <a:rPr lang="ru-RU" dirty="0">
                <a:latin typeface="+mj-lt"/>
              </a:rPr>
              <a:t/>
            </a:r>
            <a:br>
              <a:rPr lang="ru-RU" dirty="0">
                <a:latin typeface="+mj-lt"/>
              </a:rPr>
            </a:br>
            <a:r>
              <a:rPr lang="ru-RU" i="1" dirty="0">
                <a:solidFill>
                  <a:srgbClr val="0F1115"/>
                </a:solidFill>
                <a:latin typeface="+mj-lt"/>
              </a:rPr>
              <a:t>Отвечает за погрузку в ТС</a:t>
            </a:r>
            <a:endParaRPr lang="ru-RU" dirty="0">
              <a:latin typeface="+mj-lt"/>
            </a:endParaRPr>
          </a:p>
        </p:txBody>
      </p:sp>
      <p:sp>
        <p:nvSpPr>
          <p:cNvPr id="29" name="Стрелка углом 28"/>
          <p:cNvSpPr/>
          <p:nvPr/>
        </p:nvSpPr>
        <p:spPr>
          <a:xfrm rot="5400000" flipV="1">
            <a:off x="1445649" y="2373029"/>
            <a:ext cx="663359" cy="582758"/>
          </a:xfrm>
          <a:prstGeom prst="bentArrow">
            <a:avLst>
              <a:gd name="adj1" fmla="val 22416"/>
              <a:gd name="adj2" fmla="val 25000"/>
              <a:gd name="adj3" fmla="val 25000"/>
              <a:gd name="adj4" fmla="val 43750"/>
            </a:avLst>
          </a:prstGeom>
          <a:solidFill>
            <a:srgbClr val="2962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Стрелка углом 29"/>
          <p:cNvSpPr/>
          <p:nvPr/>
        </p:nvSpPr>
        <p:spPr>
          <a:xfrm flipV="1">
            <a:off x="1405349" y="5030942"/>
            <a:ext cx="663359" cy="582758"/>
          </a:xfrm>
          <a:prstGeom prst="bentArrow">
            <a:avLst>
              <a:gd name="adj1" fmla="val 22416"/>
              <a:gd name="adj2" fmla="val 25000"/>
              <a:gd name="adj3" fmla="val 25000"/>
              <a:gd name="adj4" fmla="val 43750"/>
            </a:avLst>
          </a:prstGeom>
          <a:solidFill>
            <a:srgbClr val="2962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Стрелка углом 30"/>
          <p:cNvSpPr/>
          <p:nvPr/>
        </p:nvSpPr>
        <p:spPr>
          <a:xfrm rot="15991746" flipV="1">
            <a:off x="9894550" y="4953490"/>
            <a:ext cx="631190" cy="613711"/>
          </a:xfrm>
          <a:prstGeom prst="bentArrow">
            <a:avLst>
              <a:gd name="adj1" fmla="val 22416"/>
              <a:gd name="adj2" fmla="val 25692"/>
              <a:gd name="adj3" fmla="val 25000"/>
              <a:gd name="adj4" fmla="val 43750"/>
            </a:avLst>
          </a:prstGeom>
          <a:solidFill>
            <a:srgbClr val="2962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Стрелка углом 31"/>
          <p:cNvSpPr/>
          <p:nvPr/>
        </p:nvSpPr>
        <p:spPr>
          <a:xfrm rot="10800000" flipV="1">
            <a:off x="9699271" y="2286785"/>
            <a:ext cx="663359" cy="582758"/>
          </a:xfrm>
          <a:prstGeom prst="bentArrow">
            <a:avLst>
              <a:gd name="adj1" fmla="val 22416"/>
              <a:gd name="adj2" fmla="val 25000"/>
              <a:gd name="adj3" fmla="val 25000"/>
              <a:gd name="adj4" fmla="val 43750"/>
            </a:avLst>
          </a:prstGeom>
          <a:solidFill>
            <a:srgbClr val="2962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Стрелка вправо 32"/>
          <p:cNvSpPr/>
          <p:nvPr/>
        </p:nvSpPr>
        <p:spPr>
          <a:xfrm>
            <a:off x="5531832" y="5325486"/>
            <a:ext cx="511820" cy="327445"/>
          </a:xfrm>
          <a:prstGeom prst="rightArrow">
            <a:avLst/>
          </a:prstGeom>
          <a:solidFill>
            <a:srgbClr val="2962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54" y="6286001"/>
            <a:ext cx="2290390" cy="30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2626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24227" t="36064" r="9214" b="37564"/>
          <a:stretch/>
        </p:blipFill>
        <p:spPr>
          <a:xfrm>
            <a:off x="391886" y="1472539"/>
            <a:ext cx="5464343" cy="124582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rcRect l="24314" t="36434" r="9279" b="37864"/>
          <a:stretch/>
        </p:blipFill>
        <p:spPr>
          <a:xfrm>
            <a:off x="5997039" y="1472539"/>
            <a:ext cx="6056415" cy="124582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/>
          <a:srcRect l="24304" t="37157" r="9569" b="27995"/>
          <a:stretch/>
        </p:blipFill>
        <p:spPr>
          <a:xfrm>
            <a:off x="391886" y="2921330"/>
            <a:ext cx="5464343" cy="161978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/>
          <a:srcRect l="24379" t="37276" r="9107" b="28124"/>
          <a:stretch/>
        </p:blipFill>
        <p:spPr>
          <a:xfrm>
            <a:off x="5997039" y="2921331"/>
            <a:ext cx="6056415" cy="161978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/>
          <a:srcRect l="24396" t="37237" r="8824" b="28493"/>
          <a:stretch/>
        </p:blipFill>
        <p:spPr>
          <a:xfrm>
            <a:off x="2980706" y="4744086"/>
            <a:ext cx="6032666" cy="174138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391886" y="321599"/>
            <a:ext cx="9820196" cy="6833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latin typeface="Calibri (Основной текст)"/>
              </a:rPr>
              <a:t>Основные сценарии перевозки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8776" y="235506"/>
            <a:ext cx="2290390" cy="30194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54" y="6286001"/>
            <a:ext cx="2290390" cy="30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0326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425" y="227242"/>
            <a:ext cx="10797470" cy="1164541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(Основной текст)"/>
              </a:rPr>
              <a:t>Сервис «1С-ЭПД» оператор «Такском»</a:t>
            </a:r>
            <a:b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(Основной текст)"/>
              </a:rPr>
            </a:br>
            <a:r>
              <a:rPr lang="ru-RU" sz="2800" dirty="0">
                <a:latin typeface="Calibri (Основной текст)"/>
              </a:rPr>
              <a:t>Мобильное приложение «1С-ЭПД» 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  <a:latin typeface="Calibri Light (Заголовки)"/>
            </a:endParaRPr>
          </a:p>
        </p:txBody>
      </p:sp>
      <p:sp>
        <p:nvSpPr>
          <p:cNvPr id="12" name="TextBox 49">
            <a:extLst>
              <a:ext uri="{FF2B5EF4-FFF2-40B4-BE49-F238E27FC236}">
                <a16:creationId xmlns:a16="http://schemas.microsoft.com/office/drawing/2014/main" xmlns="" id="{A605C696-AAB8-EDD3-904F-E1679A30B2EC}"/>
              </a:ext>
            </a:extLst>
          </p:cNvPr>
          <p:cNvSpPr txBox="1">
            <a:spLocks/>
          </p:cNvSpPr>
          <p:nvPr/>
        </p:nvSpPr>
        <p:spPr>
          <a:xfrm>
            <a:off x="479425" y="4632242"/>
            <a:ext cx="5548842" cy="540124"/>
          </a:xfrm>
          <a:prstGeom prst="roundRect">
            <a:avLst>
              <a:gd name="adj" fmla="val 4484"/>
            </a:avLst>
          </a:prstGeom>
          <a:solidFill>
            <a:srgbClr val="F7F7F7"/>
          </a:solidFill>
          <a:ln>
            <a:solidFill>
              <a:srgbClr val="2962FF"/>
            </a:solidFill>
          </a:ln>
        </p:spPr>
        <p:txBody>
          <a:bodyPr wrap="square" lIns="180000" tIns="162000" rIns="180000" bIns="108000" rtlCol="0" anchor="t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/>
            <a:r>
              <a:rPr lang="ru-RU" dirty="0">
                <a:solidFill>
                  <a:srgbClr val="222222"/>
                </a:solidFill>
                <a:latin typeface="Calibri (Основной текст)"/>
              </a:rPr>
              <a:t>Сервис можно активировать самостоятельно</a:t>
            </a:r>
          </a:p>
          <a:p>
            <a:pPr marL="69750">
              <a:lnSpc>
                <a:spcPts val="2000"/>
              </a:lnSpc>
              <a:spcAft>
                <a:spcPts val="600"/>
              </a:spcAft>
              <a:buSzPct val="100000"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Calibri (Основной текст)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55500" indent="-285750">
              <a:lnSpc>
                <a:spcPts val="2000"/>
              </a:lnSpc>
              <a:spcAft>
                <a:spcPts val="600"/>
              </a:spcAft>
              <a:buSzPct val="100000"/>
              <a:buFont typeface="Golos Text" panose="020B0503020202020204" pitchFamily="34" charset="0"/>
              <a:buChar char="—"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Calibri (Основной текст)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DACDE623-0905-1C77-0A4B-E5BCF99812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87" y="4662103"/>
            <a:ext cx="390355" cy="390863"/>
          </a:xfrm>
          <a:prstGeom prst="rect">
            <a:avLst/>
          </a:prstGeom>
        </p:spPr>
      </p:pic>
      <p:sp>
        <p:nvSpPr>
          <p:cNvPr id="33" name="TextBox 49">
            <a:extLst>
              <a:ext uri="{FF2B5EF4-FFF2-40B4-BE49-F238E27FC236}">
                <a16:creationId xmlns:a16="http://schemas.microsoft.com/office/drawing/2014/main" xmlns="" id="{A605C696-AAB8-EDD3-904F-E1679A30B2EC}"/>
              </a:ext>
            </a:extLst>
          </p:cNvPr>
          <p:cNvSpPr txBox="1">
            <a:spLocks/>
          </p:cNvSpPr>
          <p:nvPr/>
        </p:nvSpPr>
        <p:spPr>
          <a:xfrm>
            <a:off x="479425" y="1765905"/>
            <a:ext cx="5548842" cy="792707"/>
          </a:xfrm>
          <a:prstGeom prst="roundRect">
            <a:avLst>
              <a:gd name="adj" fmla="val 4484"/>
            </a:avLst>
          </a:prstGeom>
          <a:solidFill>
            <a:srgbClr val="F7F7F7"/>
          </a:solidFill>
          <a:ln>
            <a:solidFill>
              <a:srgbClr val="2962FF"/>
            </a:solidFill>
          </a:ln>
        </p:spPr>
        <p:txBody>
          <a:bodyPr wrap="square" lIns="180000" tIns="162000" rIns="180000" bIns="108000" rtlCol="0" anchor="t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/>
            <a:r>
              <a:rPr lang="ru-RU" dirty="0">
                <a:solidFill>
                  <a:srgbClr val="222222"/>
                </a:solidFill>
                <a:latin typeface="Calibri (Основной текст)"/>
              </a:rPr>
              <a:t>Оператор ИС ЭПД Такском </a:t>
            </a:r>
            <a:r>
              <a:rPr lang="ru-RU" dirty="0" err="1">
                <a:solidFill>
                  <a:srgbClr val="222222"/>
                </a:solidFill>
                <a:latin typeface="Calibri (Основной текст)"/>
              </a:rPr>
              <a:t>бесшовно</a:t>
            </a:r>
            <a:r>
              <a:rPr lang="ru-RU" dirty="0">
                <a:solidFill>
                  <a:srgbClr val="222222"/>
                </a:solidFill>
                <a:latin typeface="Calibri (Основной текст)"/>
              </a:rPr>
              <a:t> встроен во все базовые конфигурации 1С</a:t>
            </a: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DACDE623-0905-1C77-0A4B-E5BCF99812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88" y="1872719"/>
            <a:ext cx="390355" cy="390863"/>
          </a:xfrm>
          <a:prstGeom prst="rect">
            <a:avLst/>
          </a:prstGeom>
        </p:spPr>
      </p:pic>
      <p:sp>
        <p:nvSpPr>
          <p:cNvPr id="37" name="TextBox 49">
            <a:extLst>
              <a:ext uri="{FF2B5EF4-FFF2-40B4-BE49-F238E27FC236}">
                <a16:creationId xmlns:a16="http://schemas.microsoft.com/office/drawing/2014/main" xmlns="" id="{A605C696-AAB8-EDD3-904F-E1679A30B2EC}"/>
              </a:ext>
            </a:extLst>
          </p:cNvPr>
          <p:cNvSpPr txBox="1">
            <a:spLocks/>
          </p:cNvSpPr>
          <p:nvPr/>
        </p:nvSpPr>
        <p:spPr>
          <a:xfrm>
            <a:off x="479425" y="2762499"/>
            <a:ext cx="5548842" cy="832480"/>
          </a:xfrm>
          <a:prstGeom prst="roundRect">
            <a:avLst>
              <a:gd name="adj" fmla="val 4484"/>
            </a:avLst>
          </a:prstGeom>
          <a:solidFill>
            <a:srgbClr val="F7F7F7"/>
          </a:solidFill>
          <a:ln>
            <a:solidFill>
              <a:srgbClr val="2962FF"/>
            </a:solidFill>
          </a:ln>
        </p:spPr>
        <p:txBody>
          <a:bodyPr wrap="square" lIns="180000" tIns="162000" rIns="180000" bIns="108000" rtlCol="0" anchor="t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/>
            <a:r>
              <a:rPr lang="ru-RU" dirty="0">
                <a:solidFill>
                  <a:srgbClr val="222222"/>
                </a:solidFill>
                <a:latin typeface="Calibri (Основной текст)"/>
              </a:rPr>
              <a:t>Не нужно платить за внешние Модули и лицензии</a:t>
            </a: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DACDE623-0905-1C77-0A4B-E5BCF998125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85" y="2827608"/>
            <a:ext cx="390355" cy="371365"/>
          </a:xfrm>
          <a:prstGeom prst="rect">
            <a:avLst/>
          </a:prstGeom>
        </p:spPr>
      </p:pic>
      <p:sp>
        <p:nvSpPr>
          <p:cNvPr id="21" name="TextBox 49">
            <a:extLst>
              <a:ext uri="{FF2B5EF4-FFF2-40B4-BE49-F238E27FC236}">
                <a16:creationId xmlns:a16="http://schemas.microsoft.com/office/drawing/2014/main" xmlns="" id="{A605C696-AAB8-EDD3-904F-E1679A30B2EC}"/>
              </a:ext>
            </a:extLst>
          </p:cNvPr>
          <p:cNvSpPr txBox="1">
            <a:spLocks/>
          </p:cNvSpPr>
          <p:nvPr/>
        </p:nvSpPr>
        <p:spPr>
          <a:xfrm>
            <a:off x="479425" y="3786726"/>
            <a:ext cx="5548842" cy="614424"/>
          </a:xfrm>
          <a:prstGeom prst="roundRect">
            <a:avLst>
              <a:gd name="adj" fmla="val 4484"/>
            </a:avLst>
          </a:prstGeom>
          <a:solidFill>
            <a:srgbClr val="F7F7F7"/>
          </a:solidFill>
          <a:ln>
            <a:solidFill>
              <a:srgbClr val="2962FF"/>
            </a:solidFill>
          </a:ln>
        </p:spPr>
        <p:txBody>
          <a:bodyPr wrap="square" lIns="180000" tIns="162000" rIns="180000" bIns="108000" rtlCol="0" anchor="t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/>
            <a:r>
              <a:rPr lang="ru-RU" dirty="0">
                <a:solidFill>
                  <a:srgbClr val="222222"/>
                </a:solidFill>
                <a:latin typeface="Calibri (Основной текст)"/>
              </a:rPr>
              <a:t>Начать работать можно без предоплаты</a:t>
            </a:r>
          </a:p>
          <a:p>
            <a:pPr marL="69750">
              <a:lnSpc>
                <a:spcPts val="2000"/>
              </a:lnSpc>
              <a:spcAft>
                <a:spcPts val="600"/>
              </a:spcAft>
              <a:buSzPct val="100000"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Calibri (Основной текст)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55500" indent="-285750">
              <a:lnSpc>
                <a:spcPts val="2000"/>
              </a:lnSpc>
              <a:spcAft>
                <a:spcPts val="600"/>
              </a:spcAft>
              <a:buSzPct val="100000"/>
              <a:buFont typeface="Golos Text" panose="020B0503020202020204" pitchFamily="34" charset="0"/>
              <a:buChar char="—"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Calibri (Основной текст)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DACDE623-0905-1C77-0A4B-E5BCF99812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86" y="3831884"/>
            <a:ext cx="390355" cy="390863"/>
          </a:xfrm>
          <a:prstGeom prst="rect">
            <a:avLst/>
          </a:prstGeom>
        </p:spPr>
      </p:pic>
      <p:sp>
        <p:nvSpPr>
          <p:cNvPr id="23" name="TextBox 49">
            <a:extLst>
              <a:ext uri="{FF2B5EF4-FFF2-40B4-BE49-F238E27FC236}">
                <a16:creationId xmlns:a16="http://schemas.microsoft.com/office/drawing/2014/main" xmlns="" id="{A605C696-AAB8-EDD3-904F-E1679A30B2EC}"/>
              </a:ext>
            </a:extLst>
          </p:cNvPr>
          <p:cNvSpPr txBox="1">
            <a:spLocks/>
          </p:cNvSpPr>
          <p:nvPr/>
        </p:nvSpPr>
        <p:spPr>
          <a:xfrm>
            <a:off x="6284479" y="4632242"/>
            <a:ext cx="5548842" cy="540124"/>
          </a:xfrm>
          <a:prstGeom prst="roundRect">
            <a:avLst>
              <a:gd name="adj" fmla="val 4484"/>
            </a:avLst>
          </a:prstGeom>
          <a:solidFill>
            <a:srgbClr val="F7F7F7"/>
          </a:solidFill>
          <a:ln>
            <a:solidFill>
              <a:srgbClr val="2962FF"/>
            </a:solidFill>
          </a:ln>
        </p:spPr>
        <p:txBody>
          <a:bodyPr wrap="square" lIns="180000" tIns="162000" rIns="180000" bIns="108000" rtlCol="0" anchor="t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/>
            <a:r>
              <a:rPr lang="ru-RU" dirty="0">
                <a:solidFill>
                  <a:srgbClr val="000000"/>
                </a:solidFill>
                <a:latin typeface="Calibri (Основной текст)"/>
              </a:rPr>
              <a:t>СМС оповещение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Calibri (Основной текст)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55500" indent="-285750">
              <a:lnSpc>
                <a:spcPts val="2000"/>
              </a:lnSpc>
              <a:spcAft>
                <a:spcPts val="600"/>
              </a:spcAft>
              <a:buSzPct val="100000"/>
              <a:buFont typeface="Golos Text" panose="020B0503020202020204" pitchFamily="34" charset="0"/>
              <a:buChar char="—"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Calibri (Основной текст)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DACDE623-0905-1C77-0A4B-E5BCF99812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442" y="4657876"/>
            <a:ext cx="390355" cy="390863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5" y="6382126"/>
            <a:ext cx="2290390" cy="301949"/>
          </a:xfrm>
          <a:prstGeom prst="rect">
            <a:avLst/>
          </a:prstGeom>
        </p:spPr>
      </p:pic>
      <p:sp>
        <p:nvSpPr>
          <p:cNvPr id="30" name="TextBox 49">
            <a:extLst>
              <a:ext uri="{FF2B5EF4-FFF2-40B4-BE49-F238E27FC236}">
                <a16:creationId xmlns:a16="http://schemas.microsoft.com/office/drawing/2014/main" xmlns="" id="{A605C696-AAB8-EDD3-904F-E1679A30B2EC}"/>
              </a:ext>
            </a:extLst>
          </p:cNvPr>
          <p:cNvSpPr txBox="1">
            <a:spLocks/>
          </p:cNvSpPr>
          <p:nvPr/>
        </p:nvSpPr>
        <p:spPr>
          <a:xfrm>
            <a:off x="6284479" y="3786281"/>
            <a:ext cx="5548842" cy="606279"/>
          </a:xfrm>
          <a:prstGeom prst="roundRect">
            <a:avLst>
              <a:gd name="adj" fmla="val 4484"/>
            </a:avLst>
          </a:prstGeom>
          <a:solidFill>
            <a:srgbClr val="F7F7F7"/>
          </a:solidFill>
          <a:ln>
            <a:solidFill>
              <a:srgbClr val="2962FF"/>
            </a:solidFill>
          </a:ln>
        </p:spPr>
        <p:txBody>
          <a:bodyPr wrap="square" lIns="180000" tIns="162000" rIns="180000" bIns="108000" rtlCol="0" anchor="t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9750">
              <a:lnSpc>
                <a:spcPts val="2000"/>
              </a:lnSpc>
              <a:spcAft>
                <a:spcPts val="600"/>
              </a:spcAft>
              <a:buSzPct val="100000"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(Основной текст)"/>
                <a:ea typeface="Open Sans" panose="020B0606030504020204" pitchFamily="34" charset="0"/>
                <a:cs typeface="Open Sans" panose="020B0606030504020204" pitchFamily="34" charset="0"/>
              </a:rPr>
              <a:t>      Визуализация печатных форм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DACDE623-0905-1C77-0A4B-E5BCF99812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440" y="3838038"/>
            <a:ext cx="390355" cy="390863"/>
          </a:xfrm>
          <a:prstGeom prst="rect">
            <a:avLst/>
          </a:prstGeom>
        </p:spPr>
      </p:pic>
      <p:sp>
        <p:nvSpPr>
          <p:cNvPr id="32" name="TextBox 49">
            <a:extLst>
              <a:ext uri="{FF2B5EF4-FFF2-40B4-BE49-F238E27FC236}">
                <a16:creationId xmlns:a16="http://schemas.microsoft.com/office/drawing/2014/main" xmlns="" id="{A605C696-AAB8-EDD3-904F-E1679A30B2EC}"/>
              </a:ext>
            </a:extLst>
          </p:cNvPr>
          <p:cNvSpPr txBox="1">
            <a:spLocks/>
          </p:cNvSpPr>
          <p:nvPr/>
        </p:nvSpPr>
        <p:spPr>
          <a:xfrm>
            <a:off x="6284479" y="1765905"/>
            <a:ext cx="5548842" cy="792707"/>
          </a:xfrm>
          <a:prstGeom prst="roundRect">
            <a:avLst>
              <a:gd name="adj" fmla="val 4484"/>
            </a:avLst>
          </a:prstGeom>
          <a:solidFill>
            <a:srgbClr val="F7F7F7"/>
          </a:solidFill>
          <a:ln>
            <a:solidFill>
              <a:srgbClr val="2962FF"/>
            </a:solidFill>
          </a:ln>
        </p:spPr>
        <p:txBody>
          <a:bodyPr wrap="square" lIns="180000" tIns="162000" rIns="180000" bIns="108000" rtlCol="0" anchor="t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/>
            <a:r>
              <a:rPr lang="ru-RU" dirty="0">
                <a:solidFill>
                  <a:srgbClr val="222222"/>
                </a:solidFill>
                <a:latin typeface="Calibri (Основной текст)"/>
              </a:rPr>
              <a:t>Множественное подписание </a:t>
            </a: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DACDE623-0905-1C77-0A4B-E5BCF99812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442" y="1872719"/>
            <a:ext cx="390355" cy="390863"/>
          </a:xfrm>
          <a:prstGeom prst="rect">
            <a:avLst/>
          </a:prstGeom>
        </p:spPr>
      </p:pic>
      <p:sp>
        <p:nvSpPr>
          <p:cNvPr id="36" name="TextBox 49">
            <a:extLst>
              <a:ext uri="{FF2B5EF4-FFF2-40B4-BE49-F238E27FC236}">
                <a16:creationId xmlns:a16="http://schemas.microsoft.com/office/drawing/2014/main" xmlns="" id="{A605C696-AAB8-EDD3-904F-E1679A30B2EC}"/>
              </a:ext>
            </a:extLst>
          </p:cNvPr>
          <p:cNvSpPr txBox="1">
            <a:spLocks/>
          </p:cNvSpPr>
          <p:nvPr/>
        </p:nvSpPr>
        <p:spPr>
          <a:xfrm>
            <a:off x="6284479" y="2762498"/>
            <a:ext cx="5548842" cy="832481"/>
          </a:xfrm>
          <a:prstGeom prst="roundRect">
            <a:avLst>
              <a:gd name="adj" fmla="val 4484"/>
            </a:avLst>
          </a:prstGeom>
          <a:solidFill>
            <a:srgbClr val="F7F7F7"/>
          </a:solidFill>
          <a:ln>
            <a:solidFill>
              <a:srgbClr val="2962FF"/>
            </a:solidFill>
          </a:ln>
        </p:spPr>
        <p:txBody>
          <a:bodyPr wrap="square" lIns="180000" tIns="162000" rIns="180000" bIns="108000" rtlCol="0" anchor="t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/>
            <a:r>
              <a:rPr lang="ru-RU" dirty="0">
                <a:solidFill>
                  <a:srgbClr val="222222"/>
                </a:solidFill>
                <a:latin typeface="Calibri (Основной текст)"/>
              </a:rPr>
              <a:t>Справочники водителей и транспортных средств, справочники по номенклатуре </a:t>
            </a:r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DACDE623-0905-1C77-0A4B-E5BCF998125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440" y="2930446"/>
            <a:ext cx="390355" cy="371365"/>
          </a:xfrm>
          <a:prstGeom prst="rect">
            <a:avLst/>
          </a:prstGeom>
        </p:spPr>
      </p:pic>
      <p:sp>
        <p:nvSpPr>
          <p:cNvPr id="44" name="TextBox 49">
            <a:extLst>
              <a:ext uri="{FF2B5EF4-FFF2-40B4-BE49-F238E27FC236}">
                <a16:creationId xmlns:a16="http://schemas.microsoft.com/office/drawing/2014/main" xmlns="" id="{A605C696-AAB8-EDD3-904F-E1679A30B2EC}"/>
              </a:ext>
            </a:extLst>
          </p:cNvPr>
          <p:cNvSpPr txBox="1">
            <a:spLocks/>
          </p:cNvSpPr>
          <p:nvPr/>
        </p:nvSpPr>
        <p:spPr>
          <a:xfrm>
            <a:off x="479425" y="5377431"/>
            <a:ext cx="5548842" cy="742134"/>
          </a:xfrm>
          <a:prstGeom prst="roundRect">
            <a:avLst>
              <a:gd name="adj" fmla="val 4484"/>
            </a:avLst>
          </a:prstGeom>
          <a:solidFill>
            <a:srgbClr val="F7F7F7"/>
          </a:solidFill>
          <a:ln>
            <a:solidFill>
              <a:srgbClr val="2962FF"/>
            </a:solidFill>
          </a:ln>
        </p:spPr>
        <p:txBody>
          <a:bodyPr wrap="square" lIns="180000" tIns="162000" rIns="180000" bIns="108000" rtlCol="0" anchor="t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/>
            <a:r>
              <a:rPr lang="ru-RU" dirty="0">
                <a:solidFill>
                  <a:srgbClr val="222222"/>
                </a:solidFill>
                <a:latin typeface="Calibri (Основной текст)"/>
              </a:rPr>
              <a:t>Формирование Т1 на основании УПД или Заказ-Заявки</a:t>
            </a:r>
          </a:p>
          <a:p>
            <a:pPr marL="69750">
              <a:lnSpc>
                <a:spcPts val="2000"/>
              </a:lnSpc>
              <a:spcAft>
                <a:spcPts val="600"/>
              </a:spcAft>
              <a:buSzPct val="100000"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Calibri (Основной текст)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55500" indent="-285750">
              <a:lnSpc>
                <a:spcPts val="2000"/>
              </a:lnSpc>
              <a:spcAft>
                <a:spcPts val="600"/>
              </a:spcAft>
              <a:buSzPct val="100000"/>
              <a:buFont typeface="Golos Text" panose="020B0503020202020204" pitchFamily="34" charset="0"/>
              <a:buChar char="—"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Calibri (Основной текст)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DACDE623-0905-1C77-0A4B-E5BCF99812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84" y="5486678"/>
            <a:ext cx="390355" cy="390863"/>
          </a:xfrm>
          <a:prstGeom prst="rect">
            <a:avLst/>
          </a:prstGeom>
        </p:spPr>
      </p:pic>
      <p:sp>
        <p:nvSpPr>
          <p:cNvPr id="46" name="TextBox 49">
            <a:extLst>
              <a:ext uri="{FF2B5EF4-FFF2-40B4-BE49-F238E27FC236}">
                <a16:creationId xmlns:a16="http://schemas.microsoft.com/office/drawing/2014/main" xmlns="" id="{A605C696-AAB8-EDD3-904F-E1679A30B2EC}"/>
              </a:ext>
            </a:extLst>
          </p:cNvPr>
          <p:cNvSpPr txBox="1">
            <a:spLocks/>
          </p:cNvSpPr>
          <p:nvPr/>
        </p:nvSpPr>
        <p:spPr>
          <a:xfrm>
            <a:off x="6284479" y="5412048"/>
            <a:ext cx="5548842" cy="733544"/>
          </a:xfrm>
          <a:prstGeom prst="roundRect">
            <a:avLst>
              <a:gd name="adj" fmla="val 4484"/>
            </a:avLst>
          </a:prstGeom>
          <a:solidFill>
            <a:srgbClr val="F7F7F7"/>
          </a:solidFill>
          <a:ln>
            <a:solidFill>
              <a:srgbClr val="2962FF"/>
            </a:solidFill>
          </a:ln>
        </p:spPr>
        <p:txBody>
          <a:bodyPr wrap="square" lIns="180000" tIns="162000" rIns="180000" bIns="108000" rtlCol="0" anchor="t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/>
            <a:r>
              <a:rPr lang="ru-RU" dirty="0">
                <a:solidFill>
                  <a:srgbClr val="000000"/>
                </a:solidFill>
                <a:latin typeface="Calibri (Основной текст)"/>
              </a:rPr>
              <a:t>Кэширование данных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Calibri (Основной текст)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55500" indent="-285750">
              <a:lnSpc>
                <a:spcPts val="2000"/>
              </a:lnSpc>
              <a:spcAft>
                <a:spcPts val="600"/>
              </a:spcAft>
              <a:buSzPct val="100000"/>
              <a:buFont typeface="Golos Text" panose="020B0503020202020204" pitchFamily="34" charset="0"/>
              <a:buChar char="—"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Calibri (Основной текст)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DACDE623-0905-1C77-0A4B-E5BCF99812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442" y="5437682"/>
            <a:ext cx="390355" cy="39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9226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425" y="425482"/>
            <a:ext cx="10797470" cy="1164541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(Основной текст)"/>
              </a:rPr>
              <a:t>Специальные условия для всех пользователей  «1С-ЭПД» до 31.08.2026</a:t>
            </a:r>
            <a:b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(Основной текст)"/>
              </a:rPr>
            </a:br>
            <a:endParaRPr lang="ru-RU" sz="3200" b="1" dirty="0">
              <a:solidFill>
                <a:schemeClr val="tx1">
                  <a:lumMod val="75000"/>
                  <a:lumOff val="25000"/>
                </a:schemeClr>
              </a:solidFill>
              <a:latin typeface="Calibri (Основной текст)"/>
            </a:endParaRPr>
          </a:p>
        </p:txBody>
      </p:sp>
      <p:sp>
        <p:nvSpPr>
          <p:cNvPr id="17" name="TextBox 49">
            <a:extLst>
              <a:ext uri="{FF2B5EF4-FFF2-40B4-BE49-F238E27FC236}">
                <a16:creationId xmlns:a16="http://schemas.microsoft.com/office/drawing/2014/main" xmlns="" id="{A605C696-AAB8-EDD3-904F-E1679A30B2EC}"/>
              </a:ext>
            </a:extLst>
          </p:cNvPr>
          <p:cNvSpPr txBox="1">
            <a:spLocks/>
          </p:cNvSpPr>
          <p:nvPr/>
        </p:nvSpPr>
        <p:spPr>
          <a:xfrm>
            <a:off x="479425" y="1999851"/>
            <a:ext cx="5548842" cy="1458703"/>
          </a:xfrm>
          <a:prstGeom prst="roundRect">
            <a:avLst>
              <a:gd name="adj" fmla="val 4484"/>
            </a:avLst>
          </a:prstGeom>
          <a:solidFill>
            <a:srgbClr val="F7F7F7"/>
          </a:solidFill>
          <a:ln>
            <a:solidFill>
              <a:srgbClr val="2962FF"/>
            </a:solidFill>
          </a:ln>
        </p:spPr>
        <p:txBody>
          <a:bodyPr wrap="square" lIns="180000" tIns="162000" rIns="180000" bIns="108000" rtlCol="0" anchor="t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dirty="0">
                <a:latin typeface="Calibri (Основной текст)"/>
              </a:rPr>
              <a:t>       Тарификации подлежат только документы в</a:t>
            </a:r>
          </a:p>
          <a:p>
            <a:pPr lvl="0"/>
            <a:r>
              <a:rPr lang="ru-RU" dirty="0">
                <a:latin typeface="Calibri (Основной текст)"/>
              </a:rPr>
              <a:t>       форматах электронная транспортная </a:t>
            </a:r>
          </a:p>
          <a:p>
            <a:pPr lvl="0"/>
            <a:r>
              <a:rPr lang="ru-RU" dirty="0">
                <a:latin typeface="Calibri (Основной текст)"/>
              </a:rPr>
              <a:t>       накладная (</a:t>
            </a:r>
            <a:r>
              <a:rPr lang="ru-RU" dirty="0" err="1">
                <a:latin typeface="Calibri (Основной текст)"/>
              </a:rPr>
              <a:t>ЭТрН</a:t>
            </a:r>
            <a:r>
              <a:rPr lang="ru-RU" dirty="0">
                <a:latin typeface="Calibri (Основной текст)"/>
              </a:rPr>
              <a:t>) и электронный </a:t>
            </a:r>
          </a:p>
          <a:p>
            <a:pPr lvl="0"/>
            <a:r>
              <a:rPr lang="ru-RU" dirty="0">
                <a:latin typeface="Calibri (Основной текст)"/>
              </a:rPr>
              <a:t>       путевой лист (ЭПЛ)</a:t>
            </a:r>
          </a:p>
          <a:p>
            <a:pPr marL="358775"/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Calibri (Основной текст)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55500" indent="-285750">
              <a:lnSpc>
                <a:spcPts val="2000"/>
              </a:lnSpc>
              <a:spcAft>
                <a:spcPts val="600"/>
              </a:spcAft>
              <a:buSzPct val="100000"/>
              <a:buFont typeface="Golos Text" panose="020B0503020202020204" pitchFamily="34" charset="0"/>
              <a:buChar char="—"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Calibri (Основной текст)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TextBox 49">
            <a:extLst>
              <a:ext uri="{FF2B5EF4-FFF2-40B4-BE49-F238E27FC236}">
                <a16:creationId xmlns:a16="http://schemas.microsoft.com/office/drawing/2014/main" xmlns="" id="{A605C696-AAB8-EDD3-904F-E1679A30B2EC}"/>
              </a:ext>
            </a:extLst>
          </p:cNvPr>
          <p:cNvSpPr txBox="1">
            <a:spLocks/>
          </p:cNvSpPr>
          <p:nvPr/>
        </p:nvSpPr>
        <p:spPr>
          <a:xfrm>
            <a:off x="6487497" y="2029926"/>
            <a:ext cx="5299951" cy="1458704"/>
          </a:xfrm>
          <a:prstGeom prst="roundRect">
            <a:avLst>
              <a:gd name="adj" fmla="val 4484"/>
            </a:avLst>
          </a:prstGeom>
          <a:solidFill>
            <a:srgbClr val="F7F7F7"/>
          </a:solidFill>
          <a:ln>
            <a:solidFill>
              <a:srgbClr val="2962FF"/>
            </a:solidFill>
          </a:ln>
        </p:spPr>
        <p:txBody>
          <a:bodyPr wrap="square" lIns="180000" tIns="162000" rIns="180000" bIns="108000" rtlCol="0" anchor="t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dirty="0">
                <a:latin typeface="Calibri (Основной текст)"/>
              </a:rPr>
              <a:t>      Грузополучатели, участвующие в</a:t>
            </a:r>
          </a:p>
          <a:p>
            <a:pPr lvl="0"/>
            <a:r>
              <a:rPr lang="ru-RU" dirty="0">
                <a:latin typeface="Calibri (Основной текст)"/>
              </a:rPr>
              <a:t>      оформлении </a:t>
            </a:r>
            <a:r>
              <a:rPr lang="ru-RU" dirty="0" err="1">
                <a:latin typeface="Calibri (Основной текст)"/>
              </a:rPr>
              <a:t>ЭТрН</a:t>
            </a:r>
            <a:r>
              <a:rPr lang="ru-RU" dirty="0">
                <a:latin typeface="Calibri (Основной текст)"/>
              </a:rPr>
              <a:t>, используют 1С-ЭПД</a:t>
            </a:r>
          </a:p>
          <a:p>
            <a:pPr lvl="0"/>
            <a:r>
              <a:rPr lang="ru-RU" dirty="0">
                <a:latin typeface="Calibri (Основной текст)"/>
              </a:rPr>
              <a:t>      без оплаты</a:t>
            </a:r>
          </a:p>
          <a:p>
            <a:pPr marL="358775"/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Calibri (Основной текст)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55500" indent="-285750">
              <a:lnSpc>
                <a:spcPts val="2000"/>
              </a:lnSpc>
              <a:spcAft>
                <a:spcPts val="600"/>
              </a:spcAft>
              <a:buSzPct val="100000"/>
              <a:buFont typeface="Golos Text" panose="020B0503020202020204" pitchFamily="34" charset="0"/>
              <a:buChar char="—"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Calibri (Основной текст)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TextBox 49">
            <a:extLst>
              <a:ext uri="{FF2B5EF4-FFF2-40B4-BE49-F238E27FC236}">
                <a16:creationId xmlns:a16="http://schemas.microsoft.com/office/drawing/2014/main" xmlns="" id="{A605C696-AAB8-EDD3-904F-E1679A30B2EC}"/>
              </a:ext>
            </a:extLst>
          </p:cNvPr>
          <p:cNvSpPr txBox="1">
            <a:spLocks/>
          </p:cNvSpPr>
          <p:nvPr/>
        </p:nvSpPr>
        <p:spPr>
          <a:xfrm>
            <a:off x="3541221" y="3602633"/>
            <a:ext cx="5976851" cy="1675949"/>
          </a:xfrm>
          <a:prstGeom prst="roundRect">
            <a:avLst>
              <a:gd name="adj" fmla="val 4484"/>
            </a:avLst>
          </a:prstGeom>
          <a:solidFill>
            <a:srgbClr val="F7F7F7"/>
          </a:solidFill>
          <a:ln>
            <a:solidFill>
              <a:srgbClr val="2962FF"/>
            </a:solidFill>
          </a:ln>
        </p:spPr>
        <p:txBody>
          <a:bodyPr wrap="square" lIns="180000" tIns="162000" rIns="180000" bIns="108000" rtlCol="0" anchor="t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dirty="0">
                <a:latin typeface="Calibri (Основной текст)"/>
              </a:rPr>
              <a:t>      Медицинские организации, которых  привлекает</a:t>
            </a:r>
          </a:p>
          <a:p>
            <a:pPr lvl="0"/>
            <a:r>
              <a:rPr lang="ru-RU" dirty="0">
                <a:latin typeface="Calibri (Основной текст)"/>
              </a:rPr>
              <a:t>      собственник транспортного средства для </a:t>
            </a:r>
          </a:p>
          <a:p>
            <a:pPr lvl="0"/>
            <a:r>
              <a:rPr lang="ru-RU" dirty="0">
                <a:latin typeface="Calibri (Основной текст)"/>
              </a:rPr>
              <a:t>      проведения медицинских осмотров и </a:t>
            </a:r>
          </a:p>
          <a:p>
            <a:pPr lvl="0"/>
            <a:r>
              <a:rPr lang="ru-RU" dirty="0">
                <a:latin typeface="Calibri (Основной текст)"/>
              </a:rPr>
              <a:t>      оформления ЭПЛ, используют 1С-ЭПД без</a:t>
            </a:r>
          </a:p>
          <a:p>
            <a:pPr lvl="0"/>
            <a:r>
              <a:rPr lang="ru-RU" dirty="0">
                <a:latin typeface="Calibri (Основной текст)"/>
              </a:rPr>
              <a:t>      оплаты.</a:t>
            </a:r>
          </a:p>
          <a:p>
            <a:pPr marL="358775"/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Calibri (Основной текст)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55500" indent="-285750">
              <a:lnSpc>
                <a:spcPts val="2000"/>
              </a:lnSpc>
              <a:spcAft>
                <a:spcPts val="600"/>
              </a:spcAft>
              <a:buSzPct val="100000"/>
              <a:buFont typeface="Golos Text" panose="020B0503020202020204" pitchFamily="34" charset="0"/>
              <a:buChar char="—"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Calibri (Основной текст)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DACDE623-0905-1C77-0A4B-E5BCF99812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725" y="3721414"/>
            <a:ext cx="468876" cy="44656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5" y="6360055"/>
            <a:ext cx="2290390" cy="301949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DACDE623-0905-1C77-0A4B-E5BCF99812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425" y="2118632"/>
            <a:ext cx="468876" cy="446567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DACDE623-0905-1C77-0A4B-E5BCF99812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09" y="2118632"/>
            <a:ext cx="468876" cy="446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9137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500" y="302780"/>
            <a:ext cx="10797470" cy="542172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Calibri (Основной текст)"/>
              </a:rPr>
              <a:t>Сервис «</a:t>
            </a:r>
            <a:r>
              <a:rPr lang="ru-RU" sz="3200" b="1" dirty="0" err="1">
                <a:latin typeface="Calibri (Основной текст)"/>
              </a:rPr>
              <a:t>Такском-Файлер</a:t>
            </a:r>
            <a:r>
              <a:rPr lang="ru-RU" sz="3200" b="1" dirty="0">
                <a:latin typeface="Calibri (Основной текст)"/>
              </a:rPr>
              <a:t>» ЭПД</a:t>
            </a:r>
          </a:p>
        </p:txBody>
      </p:sp>
      <p:sp>
        <p:nvSpPr>
          <p:cNvPr id="12" name="TextBox 49">
            <a:extLst>
              <a:ext uri="{FF2B5EF4-FFF2-40B4-BE49-F238E27FC236}">
                <a16:creationId xmlns:a16="http://schemas.microsoft.com/office/drawing/2014/main" xmlns="" id="{A605C696-AAB8-EDD3-904F-E1679A30B2EC}"/>
              </a:ext>
            </a:extLst>
          </p:cNvPr>
          <p:cNvSpPr txBox="1">
            <a:spLocks/>
          </p:cNvSpPr>
          <p:nvPr/>
        </p:nvSpPr>
        <p:spPr>
          <a:xfrm>
            <a:off x="479425" y="2276284"/>
            <a:ext cx="5548842" cy="641263"/>
          </a:xfrm>
          <a:prstGeom prst="roundRect">
            <a:avLst>
              <a:gd name="adj" fmla="val 4484"/>
            </a:avLst>
          </a:prstGeom>
          <a:solidFill>
            <a:srgbClr val="F7F7F7"/>
          </a:solidFill>
          <a:ln>
            <a:solidFill>
              <a:srgbClr val="2962FF"/>
            </a:solidFill>
          </a:ln>
        </p:spPr>
        <p:txBody>
          <a:bodyPr wrap="square" lIns="180000" tIns="162000" rIns="180000" bIns="108000" rtlCol="0" anchor="t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/>
            <a:r>
              <a:rPr lang="ru-RU" dirty="0">
                <a:solidFill>
                  <a:srgbClr val="222222"/>
                </a:solidFill>
              </a:rPr>
              <a:t>Веб-решение на платформе «</a:t>
            </a:r>
            <a:r>
              <a:rPr lang="ru-RU" dirty="0" err="1">
                <a:solidFill>
                  <a:srgbClr val="222222"/>
                </a:solidFill>
              </a:rPr>
              <a:t>Такском-Доклайнз</a:t>
            </a:r>
            <a:r>
              <a:rPr lang="ru-RU" dirty="0">
                <a:solidFill>
                  <a:srgbClr val="222222"/>
                </a:solidFill>
              </a:rPr>
              <a:t>»</a:t>
            </a:r>
          </a:p>
          <a:p>
            <a:pPr marL="355500" indent="-285750">
              <a:lnSpc>
                <a:spcPts val="2000"/>
              </a:lnSpc>
              <a:spcAft>
                <a:spcPts val="600"/>
              </a:spcAft>
              <a:buSzPct val="100000"/>
              <a:buFont typeface="Golos Text" panose="020B0503020202020204" pitchFamily="34" charset="0"/>
              <a:buChar char="—"/>
            </a:pP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55500" indent="-285750">
              <a:lnSpc>
                <a:spcPts val="2000"/>
              </a:lnSpc>
              <a:spcAft>
                <a:spcPts val="600"/>
              </a:spcAft>
              <a:buSzPct val="100000"/>
              <a:buFont typeface="Golos Text" panose="020B0503020202020204" pitchFamily="34" charset="0"/>
              <a:buChar char="—"/>
            </a:pP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DACDE623-0905-1C77-0A4B-E5BCF99812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88" y="2402685"/>
            <a:ext cx="390355" cy="390863"/>
          </a:xfrm>
          <a:prstGeom prst="rect">
            <a:avLst/>
          </a:prstGeom>
        </p:spPr>
      </p:pic>
      <p:sp>
        <p:nvSpPr>
          <p:cNvPr id="33" name="TextBox 49">
            <a:extLst>
              <a:ext uri="{FF2B5EF4-FFF2-40B4-BE49-F238E27FC236}">
                <a16:creationId xmlns:a16="http://schemas.microsoft.com/office/drawing/2014/main" xmlns="" id="{A605C696-AAB8-EDD3-904F-E1679A30B2EC}"/>
              </a:ext>
            </a:extLst>
          </p:cNvPr>
          <p:cNvSpPr txBox="1">
            <a:spLocks/>
          </p:cNvSpPr>
          <p:nvPr/>
        </p:nvSpPr>
        <p:spPr>
          <a:xfrm>
            <a:off x="479425" y="3131161"/>
            <a:ext cx="5548842" cy="1458205"/>
          </a:xfrm>
          <a:prstGeom prst="roundRect">
            <a:avLst>
              <a:gd name="adj" fmla="val 4484"/>
            </a:avLst>
          </a:prstGeom>
          <a:solidFill>
            <a:srgbClr val="F7F7F7"/>
          </a:solidFill>
          <a:ln>
            <a:solidFill>
              <a:srgbClr val="2962FF"/>
            </a:solidFill>
          </a:ln>
        </p:spPr>
        <p:txBody>
          <a:bodyPr wrap="square" lIns="180000" tIns="162000" rIns="180000" bIns="108000" rtlCol="0" anchor="t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/>
            <a:r>
              <a:rPr lang="ru-RU" dirty="0">
                <a:solidFill>
                  <a:srgbClr val="222222"/>
                </a:solidFill>
              </a:rPr>
              <a:t>Формирует, подписывает, отправляет документы участникам перевозки, проверяет </a:t>
            </a:r>
            <a:br>
              <a:rPr lang="ru-RU" dirty="0">
                <a:solidFill>
                  <a:srgbClr val="222222"/>
                </a:solidFill>
              </a:rPr>
            </a:br>
            <a:r>
              <a:rPr lang="ru-RU" dirty="0">
                <a:solidFill>
                  <a:srgbClr val="222222"/>
                </a:solidFill>
              </a:rPr>
              <a:t>на ФЛК, отправляет в ГИС ЭПД, генерирует QR-код для водителя </a:t>
            </a:r>
          </a:p>
          <a:p>
            <a:pPr marL="355500" indent="-285750">
              <a:lnSpc>
                <a:spcPts val="2000"/>
              </a:lnSpc>
              <a:spcAft>
                <a:spcPts val="600"/>
              </a:spcAft>
              <a:buSzPct val="100000"/>
              <a:buFont typeface="Golos Text" panose="020B0503020202020204" pitchFamily="34" charset="0"/>
              <a:buChar char="—"/>
            </a:pP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55500" indent="-285750">
              <a:lnSpc>
                <a:spcPts val="2000"/>
              </a:lnSpc>
              <a:spcAft>
                <a:spcPts val="600"/>
              </a:spcAft>
              <a:buSzPct val="100000"/>
              <a:buFont typeface="Golos Text" panose="020B0503020202020204" pitchFamily="34" charset="0"/>
              <a:buChar char="—"/>
            </a:pP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DACDE623-0905-1C77-0A4B-E5BCF99812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88" y="3280422"/>
            <a:ext cx="390355" cy="390863"/>
          </a:xfrm>
          <a:prstGeom prst="rect">
            <a:avLst/>
          </a:prstGeom>
        </p:spPr>
      </p:pic>
      <p:sp>
        <p:nvSpPr>
          <p:cNvPr id="19" name="TextBox 49">
            <a:extLst>
              <a:ext uri="{FF2B5EF4-FFF2-40B4-BE49-F238E27FC236}">
                <a16:creationId xmlns:a16="http://schemas.microsoft.com/office/drawing/2014/main" xmlns="" id="{A605C696-AAB8-EDD3-904F-E1679A30B2EC}"/>
              </a:ext>
            </a:extLst>
          </p:cNvPr>
          <p:cNvSpPr txBox="1">
            <a:spLocks/>
          </p:cNvSpPr>
          <p:nvPr/>
        </p:nvSpPr>
        <p:spPr>
          <a:xfrm>
            <a:off x="479425" y="4755658"/>
            <a:ext cx="5548842" cy="896221"/>
          </a:xfrm>
          <a:prstGeom prst="roundRect">
            <a:avLst>
              <a:gd name="adj" fmla="val 4484"/>
            </a:avLst>
          </a:prstGeom>
          <a:solidFill>
            <a:srgbClr val="F7F7F7"/>
          </a:solidFill>
          <a:ln>
            <a:solidFill>
              <a:srgbClr val="2962FF"/>
            </a:solidFill>
          </a:ln>
        </p:spPr>
        <p:txBody>
          <a:bodyPr wrap="square" lIns="180000" tIns="162000" rIns="180000" bIns="108000" rtlCol="0" anchor="t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/>
            <a:r>
              <a:rPr lang="ru-RU" dirty="0">
                <a:solidFill>
                  <a:srgbClr val="222222"/>
                </a:solidFill>
              </a:rPr>
              <a:t>Использует МЧД с подтверждением полномочий, формирует печатную форму ЭПД</a:t>
            </a:r>
          </a:p>
          <a:p>
            <a:pPr marL="355500" indent="-285750">
              <a:lnSpc>
                <a:spcPts val="2000"/>
              </a:lnSpc>
              <a:spcAft>
                <a:spcPts val="600"/>
              </a:spcAft>
              <a:buSzPct val="100000"/>
              <a:buFont typeface="Golos Text" panose="020B0503020202020204" pitchFamily="34" charset="0"/>
              <a:buChar char="—"/>
            </a:pP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55500" indent="-285750">
              <a:lnSpc>
                <a:spcPts val="2000"/>
              </a:lnSpc>
              <a:spcAft>
                <a:spcPts val="600"/>
              </a:spcAft>
              <a:buSzPct val="100000"/>
              <a:buFont typeface="Golos Text" panose="020B0503020202020204" pitchFamily="34" charset="0"/>
              <a:buChar char="—"/>
            </a:pP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DACDE623-0905-1C77-0A4B-E5BCF99812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88" y="4904919"/>
            <a:ext cx="390355" cy="390863"/>
          </a:xfrm>
          <a:prstGeom prst="rect">
            <a:avLst/>
          </a:prstGeom>
        </p:spPr>
      </p:pic>
      <p:sp>
        <p:nvSpPr>
          <p:cNvPr id="21" name="TextBox 49">
            <a:extLst>
              <a:ext uri="{FF2B5EF4-FFF2-40B4-BE49-F238E27FC236}">
                <a16:creationId xmlns:a16="http://schemas.microsoft.com/office/drawing/2014/main" xmlns="" id="{A605C696-AAB8-EDD3-904F-E1679A30B2EC}"/>
              </a:ext>
            </a:extLst>
          </p:cNvPr>
          <p:cNvSpPr txBox="1">
            <a:spLocks/>
          </p:cNvSpPr>
          <p:nvPr/>
        </p:nvSpPr>
        <p:spPr>
          <a:xfrm>
            <a:off x="6338134" y="2275536"/>
            <a:ext cx="5548842" cy="992841"/>
          </a:xfrm>
          <a:prstGeom prst="roundRect">
            <a:avLst>
              <a:gd name="adj" fmla="val 4484"/>
            </a:avLst>
          </a:prstGeom>
          <a:solidFill>
            <a:srgbClr val="F7F7F7"/>
          </a:solidFill>
          <a:ln>
            <a:solidFill>
              <a:srgbClr val="2962FF"/>
            </a:solidFill>
          </a:ln>
        </p:spPr>
        <p:txBody>
          <a:bodyPr wrap="square" lIns="180000" tIns="162000" rIns="180000" bIns="108000" rtlCol="0" anchor="t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/>
            <a:r>
              <a:rPr lang="ru-RU" dirty="0">
                <a:solidFill>
                  <a:srgbClr val="222222"/>
                </a:solidFill>
              </a:rPr>
              <a:t>Работает со всеми типами документов, утверждёнными Приказом ФНС России</a:t>
            </a:r>
          </a:p>
          <a:p>
            <a:pPr marL="355500" indent="-285750">
              <a:lnSpc>
                <a:spcPts val="2000"/>
              </a:lnSpc>
              <a:spcAft>
                <a:spcPts val="600"/>
              </a:spcAft>
              <a:buSzPct val="100000"/>
              <a:buFont typeface="Golos Text" panose="020B0503020202020204" pitchFamily="34" charset="0"/>
              <a:buChar char="—"/>
            </a:pP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55500" indent="-285750">
              <a:lnSpc>
                <a:spcPts val="2000"/>
              </a:lnSpc>
              <a:spcAft>
                <a:spcPts val="600"/>
              </a:spcAft>
              <a:buSzPct val="100000"/>
              <a:buFont typeface="Golos Text" panose="020B0503020202020204" pitchFamily="34" charset="0"/>
              <a:buChar char="—"/>
            </a:pP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DACDE623-0905-1C77-0A4B-E5BCF99812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097" y="2424797"/>
            <a:ext cx="390355" cy="390863"/>
          </a:xfrm>
          <a:prstGeom prst="rect">
            <a:avLst/>
          </a:prstGeom>
        </p:spPr>
      </p:pic>
      <p:sp>
        <p:nvSpPr>
          <p:cNvPr id="23" name="TextBox 49">
            <a:extLst>
              <a:ext uri="{FF2B5EF4-FFF2-40B4-BE49-F238E27FC236}">
                <a16:creationId xmlns:a16="http://schemas.microsoft.com/office/drawing/2014/main" xmlns="" id="{A605C696-AAB8-EDD3-904F-E1679A30B2EC}"/>
              </a:ext>
            </a:extLst>
          </p:cNvPr>
          <p:cNvSpPr txBox="1">
            <a:spLocks/>
          </p:cNvSpPr>
          <p:nvPr/>
        </p:nvSpPr>
        <p:spPr>
          <a:xfrm>
            <a:off x="6338134" y="3528813"/>
            <a:ext cx="5548842" cy="916834"/>
          </a:xfrm>
          <a:prstGeom prst="roundRect">
            <a:avLst>
              <a:gd name="adj" fmla="val 4484"/>
            </a:avLst>
          </a:prstGeom>
          <a:solidFill>
            <a:srgbClr val="F7F7F7"/>
          </a:solidFill>
          <a:ln>
            <a:solidFill>
              <a:srgbClr val="2962FF"/>
            </a:solidFill>
          </a:ln>
        </p:spPr>
        <p:txBody>
          <a:bodyPr wrap="square" lIns="180000" tIns="162000" rIns="180000" bIns="108000" rtlCol="0" anchor="t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/>
            <a:r>
              <a:rPr lang="ru-RU" dirty="0">
                <a:solidFill>
                  <a:srgbClr val="222222"/>
                </a:solidFill>
              </a:rPr>
              <a:t>Роуминг настроен и протестирован с «</a:t>
            </a:r>
            <a:r>
              <a:rPr lang="ru-RU" dirty="0" err="1">
                <a:solidFill>
                  <a:srgbClr val="222222"/>
                </a:solidFill>
              </a:rPr>
              <a:t>Эдивеб</a:t>
            </a:r>
            <a:r>
              <a:rPr lang="ru-RU" dirty="0">
                <a:solidFill>
                  <a:srgbClr val="222222"/>
                </a:solidFill>
              </a:rPr>
              <a:t>», «Тензор», «Астрал», «Контур», «</a:t>
            </a:r>
            <a:r>
              <a:rPr lang="ru-RU" dirty="0" err="1">
                <a:solidFill>
                  <a:srgbClr val="222222"/>
                </a:solidFill>
              </a:rPr>
              <a:t>Эвотор</a:t>
            </a:r>
            <a:r>
              <a:rPr lang="ru-RU" dirty="0">
                <a:solidFill>
                  <a:srgbClr val="222222"/>
                </a:solidFill>
              </a:rPr>
              <a:t>-ОФД»</a:t>
            </a:r>
          </a:p>
          <a:p>
            <a:pPr marL="355500" indent="-285750">
              <a:lnSpc>
                <a:spcPts val="2000"/>
              </a:lnSpc>
              <a:spcAft>
                <a:spcPts val="600"/>
              </a:spcAft>
              <a:buSzPct val="100000"/>
              <a:buFont typeface="Golos Text" panose="020B0503020202020204" pitchFamily="34" charset="0"/>
              <a:buChar char="—"/>
            </a:pP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55500" indent="-285750">
              <a:lnSpc>
                <a:spcPts val="2000"/>
              </a:lnSpc>
              <a:spcAft>
                <a:spcPts val="600"/>
              </a:spcAft>
              <a:buSzPct val="100000"/>
              <a:buFont typeface="Golos Text" panose="020B0503020202020204" pitchFamily="34" charset="0"/>
              <a:buChar char="—"/>
            </a:pP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DACDE623-0905-1C77-0A4B-E5BCF99812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097" y="3706031"/>
            <a:ext cx="390355" cy="390863"/>
          </a:xfrm>
          <a:prstGeom prst="rect">
            <a:avLst/>
          </a:prstGeom>
        </p:spPr>
      </p:pic>
      <p:sp>
        <p:nvSpPr>
          <p:cNvPr id="25" name="TextBox 49">
            <a:extLst>
              <a:ext uri="{FF2B5EF4-FFF2-40B4-BE49-F238E27FC236}">
                <a16:creationId xmlns:a16="http://schemas.microsoft.com/office/drawing/2014/main" xmlns="" id="{A605C696-AAB8-EDD3-904F-E1679A30B2EC}"/>
              </a:ext>
            </a:extLst>
          </p:cNvPr>
          <p:cNvSpPr txBox="1">
            <a:spLocks/>
          </p:cNvSpPr>
          <p:nvPr/>
        </p:nvSpPr>
        <p:spPr>
          <a:xfrm>
            <a:off x="6338134" y="4735045"/>
            <a:ext cx="5548842" cy="916834"/>
          </a:xfrm>
          <a:prstGeom prst="roundRect">
            <a:avLst>
              <a:gd name="adj" fmla="val 4484"/>
            </a:avLst>
          </a:prstGeom>
          <a:solidFill>
            <a:srgbClr val="F7F7F7"/>
          </a:solidFill>
          <a:ln>
            <a:solidFill>
              <a:srgbClr val="2962FF"/>
            </a:solidFill>
          </a:ln>
        </p:spPr>
        <p:txBody>
          <a:bodyPr wrap="square" lIns="180000" tIns="162000" rIns="180000" bIns="108000" rtlCol="0" anchor="t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/>
            <a:r>
              <a:rPr lang="ru-RU" dirty="0">
                <a:solidFill>
                  <a:srgbClr val="222222"/>
                </a:solidFill>
              </a:rPr>
              <a:t>Предоставляет тестовую среду с кабинетами </a:t>
            </a:r>
            <a:br>
              <a:rPr lang="ru-RU" dirty="0">
                <a:solidFill>
                  <a:srgbClr val="222222"/>
                </a:solidFill>
              </a:rPr>
            </a:br>
            <a:r>
              <a:rPr lang="ru-RU" dirty="0">
                <a:solidFill>
                  <a:srgbClr val="222222"/>
                </a:solidFill>
              </a:rPr>
              <a:t>и ЭП для тестирования</a:t>
            </a:r>
          </a:p>
          <a:p>
            <a:pPr marL="355500" indent="-285750">
              <a:lnSpc>
                <a:spcPts val="2000"/>
              </a:lnSpc>
              <a:spcAft>
                <a:spcPts val="600"/>
              </a:spcAft>
              <a:buSzPct val="100000"/>
              <a:buFont typeface="Golos Text" panose="020B0503020202020204" pitchFamily="34" charset="0"/>
              <a:buChar char="—"/>
            </a:pP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55500" indent="-285750">
              <a:lnSpc>
                <a:spcPts val="2000"/>
              </a:lnSpc>
              <a:spcAft>
                <a:spcPts val="600"/>
              </a:spcAft>
              <a:buSzPct val="100000"/>
              <a:buFont typeface="Golos Text" panose="020B0503020202020204" pitchFamily="34" charset="0"/>
              <a:buChar char="—"/>
            </a:pP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DACDE623-0905-1C77-0A4B-E5BCF99812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097" y="4904919"/>
            <a:ext cx="390355" cy="390863"/>
          </a:xfrm>
          <a:prstGeom prst="rect">
            <a:avLst/>
          </a:prstGeom>
        </p:spPr>
      </p:pic>
      <p:sp>
        <p:nvSpPr>
          <p:cNvPr id="35" name="TextBox 49">
            <a:extLst>
              <a:ext uri="{FF2B5EF4-FFF2-40B4-BE49-F238E27FC236}">
                <a16:creationId xmlns:a16="http://schemas.microsoft.com/office/drawing/2014/main" xmlns="" id="{A605C696-AAB8-EDD3-904F-E1679A30B2EC}"/>
              </a:ext>
            </a:extLst>
          </p:cNvPr>
          <p:cNvSpPr txBox="1">
            <a:spLocks/>
          </p:cNvSpPr>
          <p:nvPr/>
        </p:nvSpPr>
        <p:spPr>
          <a:xfrm>
            <a:off x="1550447" y="5870600"/>
            <a:ext cx="9525523" cy="603069"/>
          </a:xfrm>
          <a:prstGeom prst="roundRect">
            <a:avLst>
              <a:gd name="adj" fmla="val 4484"/>
            </a:avLst>
          </a:prstGeom>
          <a:solidFill>
            <a:srgbClr val="F7F7F7"/>
          </a:solidFill>
          <a:ln>
            <a:solidFill>
              <a:srgbClr val="2962FF"/>
            </a:solidFill>
          </a:ln>
        </p:spPr>
        <p:txBody>
          <a:bodyPr wrap="square" lIns="180000" tIns="162000" rIns="180000" bIns="108000" rtlCol="0" anchor="t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/>
            <a:r>
              <a:rPr lang="ru-RU" dirty="0">
                <a:solidFill>
                  <a:srgbClr val="222222"/>
                </a:solidFill>
              </a:rPr>
              <a:t>Включает API методы автоматического взаимодействия для работы в системе заказчика</a:t>
            </a: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DACDE623-0905-1C77-0A4B-E5BCF99812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817" y="5976702"/>
            <a:ext cx="390355" cy="39086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8500" y="843172"/>
            <a:ext cx="70546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F1115"/>
                </a:solidFill>
                <a:latin typeface="+mj-lt"/>
              </a:rPr>
              <a:t>Всё для работы с электронными перевозочными документами</a:t>
            </a:r>
            <a:endParaRPr lang="ru-RU" sz="2400"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90134" y="171354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>
                <a:solidFill>
                  <a:srgbClr val="0F1115"/>
                </a:solidFill>
                <a:latin typeface="+mj-lt"/>
              </a:rPr>
              <a:t>Формируйте, подписывайте, отправляйте в ГИС ЭПД</a:t>
            </a:r>
            <a:endParaRPr lang="ru-RU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070540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425" y="275424"/>
            <a:ext cx="10797470" cy="1164541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Calibri (Основной текст)"/>
              </a:rPr>
              <a:t>ЭПД в кармане: работайте с телефона</a:t>
            </a: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dirty="0"/>
              <a:t>Мобильное приложение «Такском-</a:t>
            </a:r>
            <a:r>
              <a:rPr lang="ru-RU" sz="3200" dirty="0" err="1"/>
              <a:t>Файлер</a:t>
            </a:r>
            <a:r>
              <a:rPr lang="ru-RU" sz="3200" dirty="0"/>
              <a:t>» ЭПД</a:t>
            </a:r>
          </a:p>
        </p:txBody>
      </p:sp>
      <p:sp>
        <p:nvSpPr>
          <p:cNvPr id="12" name="TextBox 49">
            <a:extLst>
              <a:ext uri="{FF2B5EF4-FFF2-40B4-BE49-F238E27FC236}">
                <a16:creationId xmlns:a16="http://schemas.microsoft.com/office/drawing/2014/main" xmlns="" id="{A605C696-AAB8-EDD3-904F-E1679A30B2EC}"/>
              </a:ext>
            </a:extLst>
          </p:cNvPr>
          <p:cNvSpPr txBox="1">
            <a:spLocks/>
          </p:cNvSpPr>
          <p:nvPr/>
        </p:nvSpPr>
        <p:spPr>
          <a:xfrm>
            <a:off x="479425" y="3785732"/>
            <a:ext cx="5548842" cy="825745"/>
          </a:xfrm>
          <a:prstGeom prst="roundRect">
            <a:avLst>
              <a:gd name="adj" fmla="val 4484"/>
            </a:avLst>
          </a:prstGeom>
          <a:solidFill>
            <a:srgbClr val="F7F7F7"/>
          </a:solidFill>
          <a:ln>
            <a:solidFill>
              <a:srgbClr val="2962FF"/>
            </a:solidFill>
          </a:ln>
        </p:spPr>
        <p:txBody>
          <a:bodyPr wrap="square" lIns="180000" tIns="162000" rIns="180000" bIns="108000" rtlCol="0" anchor="t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/>
            <a:r>
              <a:rPr lang="ru-RU" dirty="0">
                <a:solidFill>
                  <a:srgbClr val="222222"/>
                </a:solidFill>
              </a:rPr>
              <a:t>Работа в офлайн-режиме в зонах без доступа </a:t>
            </a:r>
            <a:br>
              <a:rPr lang="ru-RU" dirty="0">
                <a:solidFill>
                  <a:srgbClr val="222222"/>
                </a:solidFill>
              </a:rPr>
            </a:br>
            <a:r>
              <a:rPr lang="ru-RU" dirty="0">
                <a:solidFill>
                  <a:srgbClr val="222222"/>
                </a:solidFill>
              </a:rPr>
              <a:t>к сети интернет</a:t>
            </a:r>
          </a:p>
          <a:p>
            <a:pPr marL="355500" indent="-285750">
              <a:lnSpc>
                <a:spcPts val="2000"/>
              </a:lnSpc>
              <a:spcAft>
                <a:spcPts val="600"/>
              </a:spcAft>
              <a:buSzPct val="100000"/>
              <a:buFont typeface="Golos Text" panose="020B0503020202020204" pitchFamily="34" charset="0"/>
              <a:buChar char="—"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55500" indent="-285750">
              <a:lnSpc>
                <a:spcPts val="2000"/>
              </a:lnSpc>
              <a:spcAft>
                <a:spcPts val="600"/>
              </a:spcAft>
              <a:buSzPct val="100000"/>
              <a:buFont typeface="Golos Text" panose="020B0503020202020204" pitchFamily="34" charset="0"/>
              <a:buChar char="—"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DACDE623-0905-1C77-0A4B-E5BCF99812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88" y="3934993"/>
            <a:ext cx="390355" cy="390863"/>
          </a:xfrm>
          <a:prstGeom prst="rect">
            <a:avLst/>
          </a:prstGeom>
        </p:spPr>
      </p:pic>
      <p:sp>
        <p:nvSpPr>
          <p:cNvPr id="33" name="TextBox 49">
            <a:extLst>
              <a:ext uri="{FF2B5EF4-FFF2-40B4-BE49-F238E27FC236}">
                <a16:creationId xmlns:a16="http://schemas.microsoft.com/office/drawing/2014/main" xmlns="" id="{A605C696-AAB8-EDD3-904F-E1679A30B2EC}"/>
              </a:ext>
            </a:extLst>
          </p:cNvPr>
          <p:cNvSpPr txBox="1">
            <a:spLocks/>
          </p:cNvSpPr>
          <p:nvPr/>
        </p:nvSpPr>
        <p:spPr>
          <a:xfrm>
            <a:off x="479425" y="1976700"/>
            <a:ext cx="5548842" cy="1581147"/>
          </a:xfrm>
          <a:prstGeom prst="roundRect">
            <a:avLst>
              <a:gd name="adj" fmla="val 4484"/>
            </a:avLst>
          </a:prstGeom>
          <a:solidFill>
            <a:srgbClr val="F7F7F7"/>
          </a:solidFill>
          <a:ln>
            <a:solidFill>
              <a:srgbClr val="2962FF"/>
            </a:solidFill>
          </a:ln>
        </p:spPr>
        <p:txBody>
          <a:bodyPr wrap="square" lIns="180000" tIns="162000" rIns="180000" bIns="108000" rtlCol="0" anchor="t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/>
            <a:r>
              <a:rPr lang="ru-RU" dirty="0">
                <a:solidFill>
                  <a:srgbClr val="222222"/>
                </a:solidFill>
              </a:rPr>
              <a:t>МП «Такском-</a:t>
            </a:r>
            <a:r>
              <a:rPr lang="ru-RU" dirty="0" err="1">
                <a:solidFill>
                  <a:srgbClr val="222222"/>
                </a:solidFill>
              </a:rPr>
              <a:t>Файлер</a:t>
            </a:r>
            <a:r>
              <a:rPr lang="ru-RU" dirty="0">
                <a:solidFill>
                  <a:srgbClr val="222222"/>
                </a:solidFill>
              </a:rPr>
              <a:t>» позволяет работать с электронными перевозочными документами (ЭПД) с мобильного устройства — планшета или смартфона с операционной системой </a:t>
            </a:r>
            <a:r>
              <a:rPr lang="ru-RU" dirty="0" err="1">
                <a:solidFill>
                  <a:srgbClr val="222222"/>
                </a:solidFill>
              </a:rPr>
              <a:t>iOS</a:t>
            </a:r>
            <a:r>
              <a:rPr lang="ru-RU" dirty="0">
                <a:solidFill>
                  <a:srgbClr val="222222"/>
                </a:solidFill>
              </a:rPr>
              <a:t> или </a:t>
            </a:r>
            <a:r>
              <a:rPr lang="ru-RU" dirty="0" err="1">
                <a:solidFill>
                  <a:srgbClr val="222222"/>
                </a:solidFill>
              </a:rPr>
              <a:t>Android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DACDE623-0905-1C77-0A4B-E5BCF99812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88" y="2125961"/>
            <a:ext cx="390355" cy="390863"/>
          </a:xfrm>
          <a:prstGeom prst="rect">
            <a:avLst/>
          </a:prstGeom>
        </p:spPr>
      </p:pic>
      <p:sp>
        <p:nvSpPr>
          <p:cNvPr id="37" name="TextBox 49">
            <a:extLst>
              <a:ext uri="{FF2B5EF4-FFF2-40B4-BE49-F238E27FC236}">
                <a16:creationId xmlns:a16="http://schemas.microsoft.com/office/drawing/2014/main" xmlns="" id="{A605C696-AAB8-EDD3-904F-E1679A30B2EC}"/>
              </a:ext>
            </a:extLst>
          </p:cNvPr>
          <p:cNvSpPr txBox="1">
            <a:spLocks/>
          </p:cNvSpPr>
          <p:nvPr/>
        </p:nvSpPr>
        <p:spPr>
          <a:xfrm>
            <a:off x="6203950" y="1989186"/>
            <a:ext cx="5548842" cy="1568661"/>
          </a:xfrm>
          <a:prstGeom prst="roundRect">
            <a:avLst>
              <a:gd name="adj" fmla="val 4484"/>
            </a:avLst>
          </a:prstGeom>
          <a:solidFill>
            <a:srgbClr val="F7F7F7"/>
          </a:solidFill>
          <a:ln>
            <a:solidFill>
              <a:srgbClr val="2962FF"/>
            </a:solidFill>
          </a:ln>
        </p:spPr>
        <p:txBody>
          <a:bodyPr wrap="square" lIns="180000" tIns="162000" rIns="180000" bIns="108000" rtlCol="0" anchor="t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/>
            <a:r>
              <a:rPr lang="ru-RU" dirty="0">
                <a:solidFill>
                  <a:srgbClr val="000000"/>
                </a:solidFill>
              </a:rPr>
              <a:t>Мобильное приложение позволяет работать с электронной транспортной накладной (</a:t>
            </a:r>
            <a:r>
              <a:rPr lang="ru-RU" dirty="0" err="1">
                <a:solidFill>
                  <a:srgbClr val="000000"/>
                </a:solidFill>
              </a:rPr>
              <a:t>ЭТрН</a:t>
            </a:r>
            <a:r>
              <a:rPr lang="ru-RU" dirty="0">
                <a:solidFill>
                  <a:srgbClr val="000000"/>
                </a:solidFill>
              </a:rPr>
              <a:t>), электронным путевым листом (ЭПЛ) и другими документами</a:t>
            </a:r>
            <a:endParaRPr lang="ru-RU" dirty="0">
              <a:solidFill>
                <a:srgbClr val="222222"/>
              </a:solidFill>
            </a:endParaRPr>
          </a:p>
          <a:p>
            <a:pPr marL="358775"/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55500" indent="-285750">
              <a:lnSpc>
                <a:spcPts val="2000"/>
              </a:lnSpc>
              <a:spcAft>
                <a:spcPts val="600"/>
              </a:spcAft>
              <a:buSzPct val="100000"/>
              <a:buFont typeface="Golos Text" panose="020B0503020202020204" pitchFamily="34" charset="0"/>
              <a:buChar char="—"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DACDE623-0905-1C77-0A4B-E5BCF99812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913" y="2138447"/>
            <a:ext cx="390355" cy="390863"/>
          </a:xfrm>
          <a:prstGeom prst="rect">
            <a:avLst/>
          </a:prstGeom>
        </p:spPr>
      </p:pic>
      <p:sp>
        <p:nvSpPr>
          <p:cNvPr id="17" name="TextBox 49">
            <a:extLst>
              <a:ext uri="{FF2B5EF4-FFF2-40B4-BE49-F238E27FC236}">
                <a16:creationId xmlns:a16="http://schemas.microsoft.com/office/drawing/2014/main" xmlns="" id="{A605C696-AAB8-EDD3-904F-E1679A30B2EC}"/>
              </a:ext>
            </a:extLst>
          </p:cNvPr>
          <p:cNvSpPr txBox="1">
            <a:spLocks/>
          </p:cNvSpPr>
          <p:nvPr/>
        </p:nvSpPr>
        <p:spPr>
          <a:xfrm>
            <a:off x="6203950" y="3785732"/>
            <a:ext cx="5548842" cy="825745"/>
          </a:xfrm>
          <a:prstGeom prst="roundRect">
            <a:avLst>
              <a:gd name="adj" fmla="val 4484"/>
            </a:avLst>
          </a:prstGeom>
          <a:solidFill>
            <a:srgbClr val="F7F7F7"/>
          </a:solidFill>
          <a:ln>
            <a:solidFill>
              <a:srgbClr val="2962FF"/>
            </a:solidFill>
          </a:ln>
        </p:spPr>
        <p:txBody>
          <a:bodyPr wrap="square" lIns="180000" tIns="162000" rIns="180000" bIns="108000" rtlCol="0" anchor="t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/>
            <a:r>
              <a:rPr lang="ru-RU" dirty="0">
                <a:solidFill>
                  <a:srgbClr val="222222"/>
                </a:solidFill>
              </a:rPr>
              <a:t>Мобильное приложение позволяет использовать NFC-</a:t>
            </a:r>
            <a:r>
              <a:rPr lang="ru-RU" dirty="0" err="1">
                <a:solidFill>
                  <a:srgbClr val="222222"/>
                </a:solidFill>
              </a:rPr>
              <a:t>токен</a:t>
            </a:r>
            <a:endParaRPr lang="ru-RU" dirty="0">
              <a:solidFill>
                <a:srgbClr val="222222"/>
              </a:solidFill>
            </a:endParaRPr>
          </a:p>
          <a:p>
            <a:pPr marL="355500" indent="-285750">
              <a:lnSpc>
                <a:spcPts val="2000"/>
              </a:lnSpc>
              <a:spcAft>
                <a:spcPts val="600"/>
              </a:spcAft>
              <a:buSzPct val="100000"/>
              <a:buFont typeface="Golos Text" panose="020B0503020202020204" pitchFamily="34" charset="0"/>
              <a:buChar char="—"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55500" indent="-285750">
              <a:lnSpc>
                <a:spcPts val="2000"/>
              </a:lnSpc>
              <a:spcAft>
                <a:spcPts val="600"/>
              </a:spcAft>
              <a:buSzPct val="100000"/>
              <a:buFont typeface="Golos Text" panose="020B0503020202020204" pitchFamily="34" charset="0"/>
              <a:buChar char="—"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DACDE623-0905-1C77-0A4B-E5BCF99812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913" y="3934993"/>
            <a:ext cx="390355" cy="390863"/>
          </a:xfrm>
          <a:prstGeom prst="rect">
            <a:avLst/>
          </a:prstGeom>
        </p:spPr>
      </p:pic>
      <p:sp>
        <p:nvSpPr>
          <p:cNvPr id="21" name="TextBox 49">
            <a:extLst>
              <a:ext uri="{FF2B5EF4-FFF2-40B4-BE49-F238E27FC236}">
                <a16:creationId xmlns:a16="http://schemas.microsoft.com/office/drawing/2014/main" xmlns="" id="{A605C696-AAB8-EDD3-904F-E1679A30B2EC}"/>
              </a:ext>
            </a:extLst>
          </p:cNvPr>
          <p:cNvSpPr txBox="1">
            <a:spLocks/>
          </p:cNvSpPr>
          <p:nvPr/>
        </p:nvSpPr>
        <p:spPr>
          <a:xfrm>
            <a:off x="3252420" y="4889436"/>
            <a:ext cx="5548842" cy="1192659"/>
          </a:xfrm>
          <a:prstGeom prst="roundRect">
            <a:avLst>
              <a:gd name="adj" fmla="val 4484"/>
            </a:avLst>
          </a:prstGeom>
          <a:solidFill>
            <a:srgbClr val="F7F7F7"/>
          </a:solidFill>
          <a:ln>
            <a:solidFill>
              <a:srgbClr val="2962FF"/>
            </a:solidFill>
          </a:ln>
        </p:spPr>
        <p:txBody>
          <a:bodyPr wrap="square" lIns="180000" tIns="162000" rIns="180000" bIns="108000" rtlCol="0" anchor="t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/>
            <a:r>
              <a:rPr lang="ru-RU" dirty="0">
                <a:solidFill>
                  <a:srgbClr val="222222"/>
                </a:solidFill>
              </a:rPr>
              <a:t>Подтверждайте приёмку груза с возможностью оставить замечания или принять без расхождений</a:t>
            </a:r>
          </a:p>
          <a:p>
            <a:pPr marL="355500" indent="-285750">
              <a:lnSpc>
                <a:spcPts val="2000"/>
              </a:lnSpc>
              <a:spcAft>
                <a:spcPts val="600"/>
              </a:spcAft>
              <a:buSzPct val="100000"/>
              <a:buFont typeface="Golos Text" panose="020B0503020202020204" pitchFamily="34" charset="0"/>
              <a:buChar char="—"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55500" indent="-285750">
              <a:lnSpc>
                <a:spcPts val="2000"/>
              </a:lnSpc>
              <a:spcAft>
                <a:spcPts val="600"/>
              </a:spcAft>
              <a:buSzPct val="100000"/>
              <a:buFont typeface="Golos Text" panose="020B0503020202020204" pitchFamily="34" charset="0"/>
              <a:buChar char="—"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DACDE623-0905-1C77-0A4B-E5BCF99812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383" y="5038697"/>
            <a:ext cx="390355" cy="39086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79425" y="1382721"/>
            <a:ext cx="55474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>
                <a:solidFill>
                  <a:srgbClr val="0F1115"/>
                </a:solidFill>
                <a:latin typeface="+mj-lt"/>
              </a:rPr>
              <a:t>NFC‑</a:t>
            </a:r>
            <a:r>
              <a:rPr lang="ru-RU" sz="2000" i="1" dirty="0" err="1">
                <a:solidFill>
                  <a:srgbClr val="0F1115"/>
                </a:solidFill>
                <a:latin typeface="+mj-lt"/>
              </a:rPr>
              <a:t>токен</a:t>
            </a:r>
            <a:r>
              <a:rPr lang="ru-RU" sz="2000" i="1" dirty="0">
                <a:solidFill>
                  <a:srgbClr val="0F1115"/>
                </a:solidFill>
                <a:latin typeface="+mj-lt"/>
              </a:rPr>
              <a:t>, подтверждение приёмки, замечания</a:t>
            </a:r>
            <a:endParaRPr lang="ru-RU" sz="2000" i="1" dirty="0">
              <a:latin typeface="+mj-lt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5" y="6360055"/>
            <a:ext cx="2290390" cy="30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4632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24196" t="29519" r="40002" b="18728"/>
          <a:stretch/>
        </p:blipFill>
        <p:spPr>
          <a:xfrm>
            <a:off x="7082444" y="2606580"/>
            <a:ext cx="4749337" cy="374497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082444" y="1633498"/>
            <a:ext cx="4752109" cy="6578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latin typeface="Roboto"/>
                <a:cs typeface="Arial" panose="020B0604020202020204" pitchFamily="34" charset="0"/>
              </a:rPr>
              <a:t>Эффект от перехода на ЭПЛ: </a:t>
            </a:r>
          </a:p>
          <a:p>
            <a:r>
              <a:rPr lang="ru-RU" sz="1600" b="1" dirty="0">
                <a:latin typeface="Roboto"/>
                <a:cs typeface="Arial" panose="020B0604020202020204" pitchFamily="34" charset="0"/>
              </a:rPr>
              <a:t>Кейс ФГУП </a:t>
            </a:r>
            <a:r>
              <a:rPr lang="ru-RU" sz="1600" b="1" dirty="0" err="1">
                <a:latin typeface="Roboto"/>
                <a:cs typeface="Arial" panose="020B0604020202020204" pitchFamily="34" charset="0"/>
              </a:rPr>
              <a:t>Мосгортранс</a:t>
            </a:r>
            <a:r>
              <a:rPr lang="ru-RU" sz="1600" b="1" dirty="0">
                <a:latin typeface="Roboto"/>
                <a:cs typeface="Arial" panose="020B0604020202020204" pitchFamily="34" charset="0"/>
              </a:rPr>
              <a:t>, ГКУ ЦОДД Москва,</a:t>
            </a:r>
          </a:p>
          <a:p>
            <a:r>
              <a:rPr lang="ru-RU" sz="1600" b="1" dirty="0">
                <a:latin typeface="Roboto"/>
                <a:cs typeface="Arial" panose="020B0604020202020204" pitchFamily="34" charset="0"/>
              </a:rPr>
              <a:t>пилот ГУП «Московский метрополитен»</a:t>
            </a:r>
            <a:r>
              <a:rPr lang="ru-RU" sz="1600" dirty="0">
                <a:latin typeface="Roboto"/>
                <a:cs typeface="Arial" panose="020B0604020202020204" pitchFamily="34" charset="0"/>
              </a:rPr>
              <a:t> </a:t>
            </a:r>
            <a:endParaRPr lang="ru-RU" sz="1600" b="1" dirty="0">
              <a:latin typeface="Roboto"/>
              <a:cs typeface="Arial" panose="020B0604020202020204" pitchFamily="34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574673" y="379082"/>
            <a:ext cx="10515600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600" dirty="0">
              <a:latin typeface="Roboto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9572" y="193055"/>
            <a:ext cx="1169424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Roboto"/>
              </a:rPr>
              <a:t>Для перевозок собственным автопарком – понадобится электронный путевой лист (ЭПЛ)</a:t>
            </a:r>
          </a:p>
        </p:txBody>
      </p:sp>
      <p:sp>
        <p:nvSpPr>
          <p:cNvPr id="16" name="TextBox 49">
            <a:extLst>
              <a:ext uri="{FF2B5EF4-FFF2-40B4-BE49-F238E27FC236}">
                <a16:creationId xmlns:a16="http://schemas.microsoft.com/office/drawing/2014/main" xmlns="" id="{A605C696-AAB8-EDD3-904F-E1679A30B2EC}"/>
              </a:ext>
            </a:extLst>
          </p:cNvPr>
          <p:cNvSpPr txBox="1">
            <a:spLocks/>
          </p:cNvSpPr>
          <p:nvPr/>
        </p:nvSpPr>
        <p:spPr>
          <a:xfrm>
            <a:off x="534576" y="2497120"/>
            <a:ext cx="5815888" cy="677266"/>
          </a:xfrm>
          <a:prstGeom prst="roundRect">
            <a:avLst>
              <a:gd name="adj" fmla="val 4484"/>
            </a:avLst>
          </a:prstGeom>
          <a:solidFill>
            <a:srgbClr val="F7F7F7"/>
          </a:solidFill>
          <a:ln>
            <a:solidFill>
              <a:srgbClr val="2962FF"/>
            </a:solidFill>
          </a:ln>
        </p:spPr>
        <p:txBody>
          <a:bodyPr wrap="square" lIns="180000" tIns="162000" rIns="180000" bIns="108000" rtlCol="0" anchor="t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/>
            <a:r>
              <a:rPr lang="ru-RU" dirty="0">
                <a:solidFill>
                  <a:srgbClr val="222222"/>
                </a:solidFill>
              </a:rPr>
              <a:t>Подписание УКЭП и УНЭП </a:t>
            </a:r>
            <a:r>
              <a:rPr lang="ru-RU" dirty="0" err="1">
                <a:solidFill>
                  <a:srgbClr val="222222"/>
                </a:solidFill>
              </a:rPr>
              <a:t>ГосКлюч</a:t>
            </a:r>
            <a:endParaRPr lang="ru-RU" dirty="0">
              <a:solidFill>
                <a:srgbClr val="222222"/>
              </a:solidFill>
            </a:endParaRPr>
          </a:p>
          <a:p>
            <a:pPr marL="355500" indent="-285750">
              <a:lnSpc>
                <a:spcPts val="2000"/>
              </a:lnSpc>
              <a:spcAft>
                <a:spcPts val="600"/>
              </a:spcAft>
              <a:buSzPct val="100000"/>
              <a:buFont typeface="Golos Text" panose="020B0503020202020204" pitchFamily="34" charset="0"/>
              <a:buChar char="—"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55500" indent="-285750">
              <a:lnSpc>
                <a:spcPts val="2000"/>
              </a:lnSpc>
              <a:spcAft>
                <a:spcPts val="600"/>
              </a:spcAft>
              <a:buSzPct val="100000"/>
              <a:buFont typeface="Golos Text" panose="020B0503020202020204" pitchFamily="34" charset="0"/>
              <a:buChar char="—"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DACDE623-0905-1C77-0A4B-E5BCF99812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97" y="2592002"/>
            <a:ext cx="390355" cy="390863"/>
          </a:xfrm>
          <a:prstGeom prst="rect">
            <a:avLst/>
          </a:prstGeom>
        </p:spPr>
      </p:pic>
      <p:sp>
        <p:nvSpPr>
          <p:cNvPr id="18" name="TextBox 49">
            <a:extLst>
              <a:ext uri="{FF2B5EF4-FFF2-40B4-BE49-F238E27FC236}">
                <a16:creationId xmlns:a16="http://schemas.microsoft.com/office/drawing/2014/main" xmlns="" id="{A605C696-AAB8-EDD3-904F-E1679A30B2EC}"/>
              </a:ext>
            </a:extLst>
          </p:cNvPr>
          <p:cNvSpPr txBox="1">
            <a:spLocks/>
          </p:cNvSpPr>
          <p:nvPr/>
        </p:nvSpPr>
        <p:spPr>
          <a:xfrm>
            <a:off x="532533" y="3384809"/>
            <a:ext cx="5817931" cy="684927"/>
          </a:xfrm>
          <a:prstGeom prst="roundRect">
            <a:avLst>
              <a:gd name="adj" fmla="val 4484"/>
            </a:avLst>
          </a:prstGeom>
          <a:solidFill>
            <a:srgbClr val="F7F7F7"/>
          </a:solidFill>
          <a:ln>
            <a:solidFill>
              <a:srgbClr val="2962FF"/>
            </a:solidFill>
          </a:ln>
        </p:spPr>
        <p:txBody>
          <a:bodyPr wrap="square" lIns="180000" tIns="162000" rIns="180000" bIns="108000" rtlCol="0" anchor="t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ru-RU" sz="1600" dirty="0">
                <a:latin typeface="Roboto"/>
                <a:ea typeface="Calibri" panose="020F0502020204030204" pitchFamily="34" charset="0"/>
              </a:rPr>
              <a:t>     Электронный журнал контроля технического</a:t>
            </a:r>
          </a:p>
          <a:p>
            <a:pPr>
              <a:spcAft>
                <a:spcPts val="0"/>
              </a:spcAft>
            </a:pPr>
            <a:r>
              <a:rPr lang="ru-RU" sz="1600" dirty="0">
                <a:latin typeface="Roboto"/>
                <a:ea typeface="Calibri" panose="020F0502020204030204" pitchFamily="34" charset="0"/>
              </a:rPr>
              <a:t>     состояния транспортного средства</a:t>
            </a:r>
          </a:p>
          <a:p>
            <a:pPr marL="355500" indent="-285750">
              <a:lnSpc>
                <a:spcPts val="2000"/>
              </a:lnSpc>
              <a:spcAft>
                <a:spcPts val="600"/>
              </a:spcAft>
              <a:buSzPct val="100000"/>
              <a:buFont typeface="Golos Text" panose="020B0503020202020204" pitchFamily="34" charset="0"/>
              <a:buChar char="—"/>
            </a:pP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55500" indent="-285750">
              <a:lnSpc>
                <a:spcPts val="2000"/>
              </a:lnSpc>
              <a:spcAft>
                <a:spcPts val="600"/>
              </a:spcAft>
              <a:buSzPct val="100000"/>
              <a:buFont typeface="Golos Text" panose="020B0503020202020204" pitchFamily="34" charset="0"/>
              <a:buChar char="—"/>
            </a:pP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TextBox 49">
            <a:extLst>
              <a:ext uri="{FF2B5EF4-FFF2-40B4-BE49-F238E27FC236}">
                <a16:creationId xmlns:a16="http://schemas.microsoft.com/office/drawing/2014/main" xmlns="" id="{A605C696-AAB8-EDD3-904F-E1679A30B2EC}"/>
              </a:ext>
            </a:extLst>
          </p:cNvPr>
          <p:cNvSpPr txBox="1">
            <a:spLocks/>
          </p:cNvSpPr>
          <p:nvPr/>
        </p:nvSpPr>
        <p:spPr>
          <a:xfrm>
            <a:off x="532534" y="4260138"/>
            <a:ext cx="5817932" cy="684927"/>
          </a:xfrm>
          <a:prstGeom prst="roundRect">
            <a:avLst>
              <a:gd name="adj" fmla="val 4484"/>
            </a:avLst>
          </a:prstGeom>
          <a:solidFill>
            <a:srgbClr val="F7F7F7"/>
          </a:solidFill>
          <a:ln>
            <a:solidFill>
              <a:srgbClr val="2962FF"/>
            </a:solidFill>
          </a:ln>
        </p:spPr>
        <p:txBody>
          <a:bodyPr wrap="square" lIns="180000" tIns="162000" rIns="180000" bIns="108000" rtlCol="0" anchor="t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ru-RU" sz="1600" dirty="0">
                <a:latin typeface="Roboto"/>
                <a:ea typeface="Calibri" panose="020F0502020204030204" pitchFamily="34" charset="0"/>
              </a:rPr>
              <a:t>     Электронный журнал регистрации </a:t>
            </a:r>
            <a:r>
              <a:rPr lang="ru-RU" sz="1600" dirty="0" err="1">
                <a:latin typeface="Roboto"/>
                <a:ea typeface="Calibri" panose="020F0502020204030204" pitchFamily="34" charset="0"/>
              </a:rPr>
              <a:t>предрейсового</a:t>
            </a:r>
            <a:endParaRPr lang="ru-RU" sz="1600" dirty="0">
              <a:latin typeface="Roboto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1600" dirty="0">
                <a:latin typeface="Roboto"/>
                <a:ea typeface="Calibri" panose="020F0502020204030204" pitchFamily="34" charset="0"/>
              </a:rPr>
              <a:t>    и </a:t>
            </a:r>
            <a:r>
              <a:rPr lang="ru-RU" sz="1600" dirty="0" err="1">
                <a:latin typeface="Roboto"/>
                <a:ea typeface="Calibri" panose="020F0502020204030204" pitchFamily="34" charset="0"/>
              </a:rPr>
              <a:t>послерейсового</a:t>
            </a:r>
            <a:r>
              <a:rPr lang="ru-RU" sz="1600" dirty="0">
                <a:latin typeface="Roboto"/>
                <a:ea typeface="Calibri" panose="020F0502020204030204" pitchFamily="34" charset="0"/>
              </a:rPr>
              <a:t> медицинского осмотра водителей</a:t>
            </a:r>
          </a:p>
          <a:p>
            <a:pPr marL="69750">
              <a:lnSpc>
                <a:spcPts val="2000"/>
              </a:lnSpc>
              <a:spcAft>
                <a:spcPts val="600"/>
              </a:spcAft>
              <a:buSzPct val="100000"/>
            </a:pP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DACDE623-0905-1C77-0A4B-E5BCF99812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29" y="4343974"/>
            <a:ext cx="390355" cy="390863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DACDE623-0905-1C77-0A4B-E5BCF998125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29" y="3549016"/>
            <a:ext cx="350326" cy="356512"/>
          </a:xfrm>
          <a:prstGeom prst="rect">
            <a:avLst/>
          </a:prstGeom>
        </p:spPr>
      </p:pic>
      <p:sp>
        <p:nvSpPr>
          <p:cNvPr id="29" name="TextBox 49">
            <a:extLst>
              <a:ext uri="{FF2B5EF4-FFF2-40B4-BE49-F238E27FC236}">
                <a16:creationId xmlns:a16="http://schemas.microsoft.com/office/drawing/2014/main" xmlns="" id="{A605C696-AAB8-EDD3-904F-E1679A30B2EC}"/>
              </a:ext>
            </a:extLst>
          </p:cNvPr>
          <p:cNvSpPr txBox="1">
            <a:spLocks/>
          </p:cNvSpPr>
          <p:nvPr/>
        </p:nvSpPr>
        <p:spPr>
          <a:xfrm>
            <a:off x="532534" y="5135467"/>
            <a:ext cx="5817930" cy="684927"/>
          </a:xfrm>
          <a:prstGeom prst="roundRect">
            <a:avLst>
              <a:gd name="adj" fmla="val 4484"/>
            </a:avLst>
          </a:prstGeom>
          <a:solidFill>
            <a:srgbClr val="F7F7F7"/>
          </a:solidFill>
          <a:ln>
            <a:solidFill>
              <a:srgbClr val="2962FF"/>
            </a:solidFill>
          </a:ln>
        </p:spPr>
        <p:txBody>
          <a:bodyPr wrap="square" lIns="180000" tIns="162000" rIns="180000" bIns="108000" rtlCol="0" anchor="t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ru-RU" sz="1600" dirty="0">
                <a:latin typeface="Roboto"/>
                <a:ea typeface="Calibri" panose="020F0502020204030204" pitchFamily="34" charset="0"/>
              </a:rPr>
              <a:t>     Экономия времени, бумаги и ресурсов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DACDE623-0905-1C77-0A4B-E5BCF99812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14" y="5202955"/>
            <a:ext cx="390355" cy="390863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54" y="6286001"/>
            <a:ext cx="2290390" cy="30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3333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425" y="275424"/>
            <a:ext cx="10797470" cy="1164541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Calibri (Основной текст)"/>
              </a:rPr>
              <a:t>Такском-Транспорт для ЭПЛ</a:t>
            </a: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dirty="0"/>
              <a:t>Мобильное приложение «Такском-Транспорт» </a:t>
            </a:r>
          </a:p>
        </p:txBody>
      </p:sp>
      <p:sp>
        <p:nvSpPr>
          <p:cNvPr id="12" name="TextBox 49">
            <a:extLst>
              <a:ext uri="{FF2B5EF4-FFF2-40B4-BE49-F238E27FC236}">
                <a16:creationId xmlns:a16="http://schemas.microsoft.com/office/drawing/2014/main" xmlns="" id="{A605C696-AAB8-EDD3-904F-E1679A30B2EC}"/>
              </a:ext>
            </a:extLst>
          </p:cNvPr>
          <p:cNvSpPr txBox="1">
            <a:spLocks/>
          </p:cNvSpPr>
          <p:nvPr/>
        </p:nvSpPr>
        <p:spPr>
          <a:xfrm>
            <a:off x="479425" y="2990876"/>
            <a:ext cx="5548842" cy="799728"/>
          </a:xfrm>
          <a:prstGeom prst="roundRect">
            <a:avLst>
              <a:gd name="adj" fmla="val 4484"/>
            </a:avLst>
          </a:prstGeom>
          <a:solidFill>
            <a:srgbClr val="F7F7F7"/>
          </a:solidFill>
          <a:ln>
            <a:solidFill>
              <a:srgbClr val="2962FF"/>
            </a:solidFill>
          </a:ln>
        </p:spPr>
        <p:txBody>
          <a:bodyPr wrap="square" lIns="180000" tIns="162000" rIns="180000" bIns="108000" rtlCol="0" anchor="t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/>
            <a:r>
              <a:rPr lang="ru-RU" dirty="0">
                <a:solidFill>
                  <a:srgbClr val="222222"/>
                </a:solidFill>
              </a:rPr>
              <a:t>Справочник, регистрация сотрудников, ТС и автопарка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55500" indent="-285750">
              <a:lnSpc>
                <a:spcPts val="2000"/>
              </a:lnSpc>
              <a:spcAft>
                <a:spcPts val="600"/>
              </a:spcAft>
              <a:buSzPct val="100000"/>
              <a:buFont typeface="Golos Text" panose="020B0503020202020204" pitchFamily="34" charset="0"/>
              <a:buChar char="—"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DACDE623-0905-1C77-0A4B-E5BCF99812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88" y="3140137"/>
            <a:ext cx="390355" cy="390863"/>
          </a:xfrm>
          <a:prstGeom prst="rect">
            <a:avLst/>
          </a:prstGeom>
        </p:spPr>
      </p:pic>
      <p:sp>
        <p:nvSpPr>
          <p:cNvPr id="33" name="TextBox 49">
            <a:extLst>
              <a:ext uri="{FF2B5EF4-FFF2-40B4-BE49-F238E27FC236}">
                <a16:creationId xmlns:a16="http://schemas.microsoft.com/office/drawing/2014/main" xmlns="" id="{A605C696-AAB8-EDD3-904F-E1679A30B2EC}"/>
              </a:ext>
            </a:extLst>
          </p:cNvPr>
          <p:cNvSpPr txBox="1">
            <a:spLocks/>
          </p:cNvSpPr>
          <p:nvPr/>
        </p:nvSpPr>
        <p:spPr>
          <a:xfrm>
            <a:off x="479425" y="1976701"/>
            <a:ext cx="5548842" cy="816376"/>
          </a:xfrm>
          <a:prstGeom prst="roundRect">
            <a:avLst>
              <a:gd name="adj" fmla="val 4484"/>
            </a:avLst>
          </a:prstGeom>
          <a:solidFill>
            <a:srgbClr val="F7F7F7"/>
          </a:solidFill>
          <a:ln>
            <a:solidFill>
              <a:srgbClr val="2962FF"/>
            </a:solidFill>
          </a:ln>
        </p:spPr>
        <p:txBody>
          <a:bodyPr wrap="square" lIns="180000" tIns="162000" rIns="180000" bIns="108000" rtlCol="0" anchor="t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       Разграничение доступа сотрудников с помощью</a:t>
            </a:r>
          </a:p>
          <a:p>
            <a:r>
              <a:rPr lang="ru-RU" dirty="0"/>
              <a:t>       ролей и прав доступа</a:t>
            </a: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DACDE623-0905-1C77-0A4B-E5BCF99812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88" y="2125961"/>
            <a:ext cx="390355" cy="390863"/>
          </a:xfrm>
          <a:prstGeom prst="rect">
            <a:avLst/>
          </a:prstGeom>
        </p:spPr>
      </p:pic>
      <p:sp>
        <p:nvSpPr>
          <p:cNvPr id="37" name="TextBox 49">
            <a:extLst>
              <a:ext uri="{FF2B5EF4-FFF2-40B4-BE49-F238E27FC236}">
                <a16:creationId xmlns:a16="http://schemas.microsoft.com/office/drawing/2014/main" xmlns="" id="{A605C696-AAB8-EDD3-904F-E1679A30B2EC}"/>
              </a:ext>
            </a:extLst>
          </p:cNvPr>
          <p:cNvSpPr txBox="1">
            <a:spLocks/>
          </p:cNvSpPr>
          <p:nvPr/>
        </p:nvSpPr>
        <p:spPr>
          <a:xfrm>
            <a:off x="479425" y="3988403"/>
            <a:ext cx="5548842" cy="675037"/>
          </a:xfrm>
          <a:prstGeom prst="roundRect">
            <a:avLst>
              <a:gd name="adj" fmla="val 4484"/>
            </a:avLst>
          </a:prstGeom>
          <a:solidFill>
            <a:srgbClr val="F7F7F7"/>
          </a:solidFill>
          <a:ln>
            <a:solidFill>
              <a:srgbClr val="2962FF"/>
            </a:solidFill>
          </a:ln>
        </p:spPr>
        <p:txBody>
          <a:bodyPr wrap="square" lIns="180000" tIns="162000" rIns="180000" bIns="108000" rtlCol="0" anchor="t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/>
            <a:r>
              <a:rPr lang="ru-RU" dirty="0">
                <a:solidFill>
                  <a:srgbClr val="000000"/>
                </a:solidFill>
              </a:rPr>
              <a:t>Сведения о видах топлива, сезонность и </a:t>
            </a:r>
            <a:r>
              <a:rPr lang="ru-RU" dirty="0" err="1">
                <a:solidFill>
                  <a:srgbClr val="000000"/>
                </a:solidFill>
              </a:rPr>
              <a:t>проч</a:t>
            </a:r>
            <a:endParaRPr lang="ru-RU" dirty="0">
              <a:solidFill>
                <a:srgbClr val="222222"/>
              </a:solidFill>
            </a:endParaRPr>
          </a:p>
          <a:p>
            <a:pPr marL="358775"/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55500" indent="-285750">
              <a:lnSpc>
                <a:spcPts val="2000"/>
              </a:lnSpc>
              <a:spcAft>
                <a:spcPts val="600"/>
              </a:spcAft>
              <a:buSzPct val="100000"/>
              <a:buFont typeface="Golos Text" panose="020B0503020202020204" pitchFamily="34" charset="0"/>
              <a:buChar char="—"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DACDE623-0905-1C77-0A4B-E5BCF99812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88" y="4139752"/>
            <a:ext cx="390355" cy="390863"/>
          </a:xfrm>
          <a:prstGeom prst="rect">
            <a:avLst/>
          </a:prstGeom>
        </p:spPr>
      </p:pic>
      <p:sp>
        <p:nvSpPr>
          <p:cNvPr id="17" name="TextBox 49">
            <a:extLst>
              <a:ext uri="{FF2B5EF4-FFF2-40B4-BE49-F238E27FC236}">
                <a16:creationId xmlns:a16="http://schemas.microsoft.com/office/drawing/2014/main" xmlns="" id="{A605C696-AAB8-EDD3-904F-E1679A30B2EC}"/>
              </a:ext>
            </a:extLst>
          </p:cNvPr>
          <p:cNvSpPr txBox="1">
            <a:spLocks/>
          </p:cNvSpPr>
          <p:nvPr/>
        </p:nvSpPr>
        <p:spPr>
          <a:xfrm>
            <a:off x="6235171" y="3321500"/>
            <a:ext cx="5548842" cy="675037"/>
          </a:xfrm>
          <a:prstGeom prst="roundRect">
            <a:avLst>
              <a:gd name="adj" fmla="val 4484"/>
            </a:avLst>
          </a:prstGeom>
          <a:solidFill>
            <a:srgbClr val="F7F7F7"/>
          </a:solidFill>
          <a:ln>
            <a:solidFill>
              <a:srgbClr val="2962FF"/>
            </a:solidFill>
          </a:ln>
        </p:spPr>
        <p:txBody>
          <a:bodyPr wrap="square" lIns="180000" tIns="162000" rIns="180000" bIns="108000" rtlCol="0" anchor="t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/>
            <a:r>
              <a:rPr lang="ru-RU" dirty="0">
                <a:solidFill>
                  <a:srgbClr val="222222"/>
                </a:solidFill>
              </a:rPr>
              <a:t>Отчеты по рейсам и ЭПЛ</a:t>
            </a:r>
          </a:p>
          <a:p>
            <a:pPr marL="355500" indent="-285750">
              <a:lnSpc>
                <a:spcPts val="2000"/>
              </a:lnSpc>
              <a:spcAft>
                <a:spcPts val="600"/>
              </a:spcAft>
              <a:buSzPct val="100000"/>
              <a:buFont typeface="Golos Text" panose="020B0503020202020204" pitchFamily="34" charset="0"/>
              <a:buChar char="—"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55500" indent="-285750">
              <a:lnSpc>
                <a:spcPts val="2000"/>
              </a:lnSpc>
              <a:spcAft>
                <a:spcPts val="600"/>
              </a:spcAft>
              <a:buSzPct val="100000"/>
              <a:buFont typeface="Golos Text" panose="020B0503020202020204" pitchFamily="34" charset="0"/>
              <a:buChar char="—"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DACDE623-0905-1C77-0A4B-E5BCF99812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134" y="3470761"/>
            <a:ext cx="390355" cy="390863"/>
          </a:xfrm>
          <a:prstGeom prst="rect">
            <a:avLst/>
          </a:prstGeom>
        </p:spPr>
      </p:pic>
      <p:sp>
        <p:nvSpPr>
          <p:cNvPr id="19" name="TextBox 49">
            <a:extLst>
              <a:ext uri="{FF2B5EF4-FFF2-40B4-BE49-F238E27FC236}">
                <a16:creationId xmlns:a16="http://schemas.microsoft.com/office/drawing/2014/main" xmlns="" id="{A605C696-AAB8-EDD3-904F-E1679A30B2EC}"/>
              </a:ext>
            </a:extLst>
          </p:cNvPr>
          <p:cNvSpPr txBox="1">
            <a:spLocks/>
          </p:cNvSpPr>
          <p:nvPr/>
        </p:nvSpPr>
        <p:spPr>
          <a:xfrm>
            <a:off x="6235171" y="1976700"/>
            <a:ext cx="5548842" cy="1163437"/>
          </a:xfrm>
          <a:prstGeom prst="roundRect">
            <a:avLst>
              <a:gd name="adj" fmla="val 4484"/>
            </a:avLst>
          </a:prstGeom>
          <a:solidFill>
            <a:srgbClr val="F7F7F7"/>
          </a:solidFill>
          <a:ln>
            <a:solidFill>
              <a:srgbClr val="2962FF"/>
            </a:solidFill>
          </a:ln>
        </p:spPr>
        <p:txBody>
          <a:bodyPr wrap="square" lIns="180000" tIns="162000" rIns="180000" bIns="108000" rtlCol="0" anchor="t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/>
            <a:r>
              <a:rPr lang="ru-RU" dirty="0">
                <a:solidFill>
                  <a:srgbClr val="222222"/>
                </a:solidFill>
              </a:rPr>
              <a:t>Поддержка интеграции с разработчиками ПАК для </a:t>
            </a:r>
            <a:r>
              <a:rPr lang="ru-RU" dirty="0" err="1">
                <a:solidFill>
                  <a:srgbClr val="222222"/>
                </a:solidFill>
              </a:rPr>
              <a:t>предрейсовых</a:t>
            </a:r>
            <a:r>
              <a:rPr lang="ru-RU" dirty="0">
                <a:solidFill>
                  <a:srgbClr val="222222"/>
                </a:solidFill>
              </a:rPr>
              <a:t> и </a:t>
            </a:r>
            <a:r>
              <a:rPr lang="ru-RU" dirty="0" err="1">
                <a:solidFill>
                  <a:srgbClr val="222222"/>
                </a:solidFill>
              </a:rPr>
              <a:t>послерейсовых</a:t>
            </a:r>
            <a:r>
              <a:rPr lang="ru-RU" dirty="0">
                <a:solidFill>
                  <a:srgbClr val="222222"/>
                </a:solidFill>
              </a:rPr>
              <a:t> медосмотров</a:t>
            </a:r>
          </a:p>
          <a:p>
            <a:pPr marL="355500" indent="-285750">
              <a:lnSpc>
                <a:spcPts val="2000"/>
              </a:lnSpc>
              <a:spcAft>
                <a:spcPts val="600"/>
              </a:spcAft>
              <a:buSzPct val="100000"/>
              <a:buFont typeface="Golos Text" panose="020B0503020202020204" pitchFamily="34" charset="0"/>
              <a:buChar char="—"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55500" indent="-285750">
              <a:lnSpc>
                <a:spcPts val="2000"/>
              </a:lnSpc>
              <a:spcAft>
                <a:spcPts val="600"/>
              </a:spcAft>
              <a:buSzPct val="100000"/>
              <a:buFont typeface="Golos Text" panose="020B0503020202020204" pitchFamily="34" charset="0"/>
              <a:buChar char="—"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DACDE623-0905-1C77-0A4B-E5BCF99812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134" y="2125961"/>
            <a:ext cx="390355" cy="39086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5" y="6360055"/>
            <a:ext cx="2290390" cy="301949"/>
          </a:xfrm>
          <a:prstGeom prst="rect">
            <a:avLst/>
          </a:prstGeom>
        </p:spPr>
      </p:pic>
      <p:sp>
        <p:nvSpPr>
          <p:cNvPr id="27" name="TextBox 49">
            <a:extLst>
              <a:ext uri="{FF2B5EF4-FFF2-40B4-BE49-F238E27FC236}">
                <a16:creationId xmlns:a16="http://schemas.microsoft.com/office/drawing/2014/main" xmlns="" id="{A605C696-AAB8-EDD3-904F-E1679A30B2EC}"/>
              </a:ext>
            </a:extLst>
          </p:cNvPr>
          <p:cNvSpPr txBox="1">
            <a:spLocks/>
          </p:cNvSpPr>
          <p:nvPr/>
        </p:nvSpPr>
        <p:spPr>
          <a:xfrm>
            <a:off x="6235171" y="4191981"/>
            <a:ext cx="5548842" cy="820593"/>
          </a:xfrm>
          <a:prstGeom prst="roundRect">
            <a:avLst>
              <a:gd name="adj" fmla="val 4484"/>
            </a:avLst>
          </a:prstGeom>
          <a:solidFill>
            <a:srgbClr val="F7F7F7"/>
          </a:solidFill>
          <a:ln>
            <a:solidFill>
              <a:srgbClr val="2962FF"/>
            </a:solidFill>
          </a:ln>
        </p:spPr>
        <p:txBody>
          <a:bodyPr wrap="square" lIns="180000" tIns="162000" rIns="180000" bIns="108000" rtlCol="0" anchor="t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dk1"/>
                </a:solidFill>
              </a:rPr>
              <a:t>       Наличие неформатных полей, а именно</a:t>
            </a:r>
          </a:p>
          <a:p>
            <a:r>
              <a:rPr lang="ru-RU" dirty="0">
                <a:solidFill>
                  <a:schemeClr val="dk1"/>
                </a:solidFill>
              </a:rPr>
              <a:t>       «Смена», «Выход», «Маршрут»</a:t>
            </a:r>
          </a:p>
          <a:p>
            <a:pPr marL="355500" indent="-285750">
              <a:lnSpc>
                <a:spcPts val="2000"/>
              </a:lnSpc>
              <a:spcAft>
                <a:spcPts val="600"/>
              </a:spcAft>
              <a:buSzPct val="100000"/>
              <a:buFont typeface="Golos Text" panose="020B0503020202020204" pitchFamily="34" charset="0"/>
              <a:buChar char="—"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55500" indent="-285750">
              <a:lnSpc>
                <a:spcPts val="2000"/>
              </a:lnSpc>
              <a:spcAft>
                <a:spcPts val="600"/>
              </a:spcAft>
              <a:buSzPct val="100000"/>
              <a:buFont typeface="Golos Text" panose="020B0503020202020204" pitchFamily="34" charset="0"/>
              <a:buChar char="—"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DACDE623-0905-1C77-0A4B-E5BCF99812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133" y="4254802"/>
            <a:ext cx="390355" cy="39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940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456</TotalTime>
  <Words>623</Words>
  <Application>Microsoft Office PowerPoint</Application>
  <PresentationFormat>Произвольный</PresentationFormat>
  <Paragraphs>107</Paragraphs>
  <Slides>12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1_Тема Office</vt:lpstr>
      <vt:lpstr>2_Тема Office</vt:lpstr>
      <vt:lpstr>Презентация PowerPoint</vt:lpstr>
      <vt:lpstr>Презентация PowerPoint</vt:lpstr>
      <vt:lpstr>Презентация PowerPoint</vt:lpstr>
      <vt:lpstr>Сервис «1С-ЭПД» оператор «Такском» Мобильное приложение «1С-ЭПД» </vt:lpstr>
      <vt:lpstr>Специальные условия для всех пользователей  «1С-ЭПД» до 31.08.2026 </vt:lpstr>
      <vt:lpstr>Сервис «Такском-Файлер» ЭПД</vt:lpstr>
      <vt:lpstr>ЭПД в кармане: работайте с телефона Мобильное приложение «Такском-Файлер» ЭПД</vt:lpstr>
      <vt:lpstr>Презентация PowerPoint</vt:lpstr>
      <vt:lpstr>Такском-Транспорт для ЭПЛ Мобильное приложение «Такском-Транспорт» </vt:lpstr>
      <vt:lpstr>Презентация PowerPoint</vt:lpstr>
      <vt:lpstr>Эффективное управление перевозками: больше, чем просто ЭДО </vt:lpstr>
      <vt:lpstr>Презентация PowerPoint</vt:lpstr>
    </vt:vector>
  </TitlesOfParts>
  <Company>Taxcom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Апарина Елена Валентиновна</dc:creator>
  <cp:lastModifiedBy>Сафронова Анна Анатольевна</cp:lastModifiedBy>
  <cp:revision>50</cp:revision>
  <dcterms:created xsi:type="dcterms:W3CDTF">2026-03-03T08:56:35Z</dcterms:created>
  <dcterms:modified xsi:type="dcterms:W3CDTF">2026-03-13T04:30:31Z</dcterms:modified>
</cp:coreProperties>
</file>