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4" r:id="rId2"/>
    <p:sldId id="297" r:id="rId3"/>
    <p:sldId id="298" r:id="rId4"/>
    <p:sldId id="300" r:id="rId5"/>
    <p:sldId id="301" r:id="rId6"/>
    <p:sldId id="275" r:id="rId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F"/>
    <a:srgbClr val="EDF1F6"/>
    <a:srgbClr val="EEF1F7"/>
    <a:srgbClr val="9DA6B7"/>
    <a:srgbClr val="B6C2D4"/>
    <a:srgbClr val="A8B3C1"/>
    <a:srgbClr val="9CAFCC"/>
    <a:srgbClr val="AEB9CA"/>
    <a:srgbClr val="A7B1BF"/>
    <a:srgbClr val="E0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4"/>
    <p:restoredTop sz="94695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>
        <p:guide pos="3840"/>
        <p:guide orient="horz" pos="3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7" d="100"/>
          <a:sy n="127" d="100"/>
        </p:scale>
        <p:origin x="2880" y="18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D9714-5A63-F14E-A30A-CBBBB38DF60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50D2-9FEF-2045-83AC-B6B6057A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38FF63E0-4512-7908-96DA-D1DC97461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3618474"/>
            <a:ext cx="7199869" cy="11004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br>
              <a:rPr lang="ru-RU" dirty="0"/>
            </a:br>
            <a:r>
              <a:rPr lang="ru-RU" dirty="0"/>
              <a:t>НАЛОГОВАЯ СЛУЖБА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575590C-26AA-64F6-DB99-604D1B7FF6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9590" y="4926574"/>
            <a:ext cx="7199870" cy="452738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EFF3F9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</p:spTree>
    <p:extLst>
      <p:ext uri="{BB962C8B-B14F-4D97-AF65-F5344CB8AC3E}">
        <p14:creationId xmlns:p14="http://schemas.microsoft.com/office/powerpoint/2010/main" val="407172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DF41B0-AC7C-2142-79A2-898FF8B9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20693074">
            <a:off x="-3485899" y="1181057"/>
            <a:ext cx="13281344" cy="12763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2B863-0D15-434E-A415-CE534814B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938ABC3-DB24-5574-5E72-2B0DA5E66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52D24212-5E41-851B-AB53-B7870B43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5109AD-F8EA-0F7F-CD9F-5E8E9A5B1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 мал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FA7C7B8-E1EB-3BCB-AF3E-FEAA3E473F60}"/>
              </a:ext>
            </a:extLst>
          </p:cNvPr>
          <p:cNvSpPr/>
          <p:nvPr userDrawn="1"/>
        </p:nvSpPr>
        <p:spPr>
          <a:xfrm>
            <a:off x="408432" y="1837372"/>
            <a:ext cx="7406640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9A0F1F1-2419-8E32-2AA6-F7D6C5179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591115A5-BEE1-9E3F-1A41-00A1073570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6" name="Номер слайда 23">
            <a:extLst>
              <a:ext uri="{FF2B5EF4-FFF2-40B4-BE49-F238E27FC236}">
                <a16:creationId xmlns:a16="http://schemas.microsoft.com/office/drawing/2014/main" xmlns="" id="{FEAECE62-7C30-1590-850F-6B095E7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BD38B2-E9DB-761D-2F3E-54EF989A3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7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AC97A9D-9A27-A47C-3BA8-4DA8C89BC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4DC4CA8E-D50F-4F34-BDB5-49A1F926C1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6" name="Номер слайда 23">
            <a:extLst>
              <a:ext uri="{FF2B5EF4-FFF2-40B4-BE49-F238E27FC236}">
                <a16:creationId xmlns:a16="http://schemas.microsoft.com/office/drawing/2014/main" xmlns="" id="{2617042E-CA56-051A-8554-80E4B9B3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4ADEB0-1598-61E0-01EE-4C0EB33F0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8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 плашкой и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98575D-5864-B7AF-0C90-DC88922B8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9338933">
            <a:off x="2688189" y="-485826"/>
            <a:ext cx="13281344" cy="12763011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ACDF917-C4C2-36CB-61F1-0C96FDE0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FA43CE25-A891-D332-866E-E2CFB50B7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:a16="http://schemas.microsoft.com/office/drawing/2014/main" xmlns="" id="{8B5BDBEE-ECFE-C4EA-280F-F42A8625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C8029D-B7B9-319B-15D3-EC470B803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дл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43B41D-00BA-77D5-02CA-E78DD3FA5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173788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395FB828-B06C-C5D4-154D-45A1DDE5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01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197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дл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7F907F3-693C-2F35-DC5B-6DD11F59A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6238" y="0"/>
            <a:ext cx="4195762" cy="6858000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3">
            <a:extLst>
              <a:ext uri="{FF2B5EF4-FFF2-40B4-BE49-F238E27FC236}">
                <a16:creationId xmlns:a16="http://schemas.microsoft.com/office/drawing/2014/main" xmlns="" id="{A30C0AA3-83F6-5B93-71BE-BC87F268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656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197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 слайд дл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7F907F3-693C-2F35-DC5B-6DD11F59A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299284"/>
            <a:ext cx="12192000" cy="2558716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ABE2E9D-0D6E-4617-3C46-19DB2F5C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88377429-4E8C-9FB1-E728-F01E7A1B7D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50"/>
            <a:ext cx="10694997" cy="2119988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8ECB53-F055-86B3-5E20-41C815C7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  <p:sp>
        <p:nvSpPr>
          <p:cNvPr id="14" name="Номер слайда 23">
            <a:extLst>
              <a:ext uri="{FF2B5EF4-FFF2-40B4-BE49-F238E27FC236}">
                <a16:creationId xmlns:a16="http://schemas.microsoft.com/office/drawing/2014/main" xmlns="" id="{0EADD5BE-B52F-B348-80AC-8996D74E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8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197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F32E6D-CADB-869E-99B0-7C522A81A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643951">
            <a:off x="-4688475" y="1142591"/>
            <a:ext cx="13139479" cy="12635478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4363402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57DEAFD-61A5-5688-15D7-45908684D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3588" y="2024062"/>
            <a:ext cx="4447040" cy="395143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AE6C89A-38C4-D83F-CF45-C4D203CC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3045C3F7-CCB7-0721-FDBB-E033ECDC4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50"/>
            <a:ext cx="6259277" cy="4013348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:a16="http://schemas.microsoft.com/office/drawing/2014/main" xmlns="" id="{7E69FAEA-8699-8EF6-C414-EADCA01C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6418B7C-7145-D5BB-0239-0A4879DB9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CFD61F-E17E-D5AA-6CF6-FDCE9F9D6D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4184374"/>
            <a:ext cx="7199869" cy="61444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26F83012-90A6-7775-C95D-31F34535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B32BC4-DDFA-230F-062A-8B0DCCC59B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3618474"/>
            <a:ext cx="7199869" cy="11004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br>
              <a:rPr lang="ru-RU" dirty="0"/>
            </a:br>
            <a:r>
              <a:rPr lang="ru-RU" dirty="0"/>
              <a:t>НАЛОГОВАЯ СЛУЖБА</a:t>
            </a: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9DB3689F-6937-0AB7-5F27-5573922E0E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9590" y="4926574"/>
            <a:ext cx="7199870" cy="45273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  <p:sp>
        <p:nvSpPr>
          <p:cNvPr id="7" name="Номер слайда 23">
            <a:extLst>
              <a:ext uri="{FF2B5EF4-FFF2-40B4-BE49-F238E27FC236}">
                <a16:creationId xmlns:a16="http://schemas.microsoft.com/office/drawing/2014/main" xmlns="" id="{D6666C2A-A436-339A-E0C3-1953FAB3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619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15">
            <a:extLst>
              <a:ext uri="{FF2B5EF4-FFF2-40B4-BE49-F238E27FC236}">
                <a16:creationId xmlns:a16="http://schemas.microsoft.com/office/drawing/2014/main" xmlns="" id="{E4BFCDE1-ADDD-AF20-0BB3-A92BE6153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6718" y="5170174"/>
            <a:ext cx="5049982" cy="3651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xmlns="" id="{1A1284CB-F6EA-3C51-3AF8-02B6B88B3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6717" y="5535300"/>
            <a:ext cx="5049983" cy="74042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:a16="http://schemas.microsoft.com/office/drawing/2014/main" xmlns="" id="{58AA1DA3-E691-2FCC-6D8D-77F50769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CFE5093D-E607-B0E3-EBDC-5B1759F4C7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9946" y="3578085"/>
            <a:ext cx="8756821" cy="5299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959C109-4CA2-C036-7E6F-B09730054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9945" y="4108022"/>
            <a:ext cx="8756822" cy="45273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</p:spTree>
    <p:extLst>
      <p:ext uri="{BB962C8B-B14F-4D97-AF65-F5344CB8AC3E}">
        <p14:creationId xmlns:p14="http://schemas.microsoft.com/office/powerpoint/2010/main" val="315078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ветл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BB7B37-DF10-18A1-FFE7-35ECBCE83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3618474"/>
            <a:ext cx="7199869" cy="11004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br>
              <a:rPr lang="ru-RU" dirty="0"/>
            </a:br>
            <a:r>
              <a:rPr lang="ru-RU" dirty="0"/>
              <a:t>НАЛОГОВАЯ СЛУЖБА</a:t>
            </a: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BD7763D7-935C-23E7-7FE5-B856BF165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9590" y="4926574"/>
            <a:ext cx="7199870" cy="45273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42C7DE29-D9B7-98C7-1AEC-EE3A09E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54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FC5ECDEB-1878-D6C0-AA03-8470B47E51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2942972"/>
            <a:ext cx="7199869" cy="11004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BF4A0465-45BB-46FB-7603-CF2CDCBE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26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BA0498A-0913-CDF5-597E-786D701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B6C6FB25-5D92-B3A6-5B73-DA0E24CF9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:a16="http://schemas.microsoft.com/office/drawing/2014/main" xmlns="" id="{6616D08E-07F3-3882-FE14-8F7AB13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173276-88B5-9918-3F71-6D3C8A506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56462-8850-005E-D86F-EC418FEF5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FDB9A7-4A78-F6F0-488C-72F47F1CA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EB14B704-0D1F-D722-0480-E5833833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2AC5D2-426D-4A2C-4771-9BBCCF4D7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для граф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097CFDB5-2AF3-444B-2201-7026FA80E6C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1838" y="1620838"/>
            <a:ext cx="10728326" cy="443774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2BBA4-161D-229A-1178-C863E872B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AF14439E-B0A4-7F45-BDCA-CA6D03BC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7E252A-9D86-10D1-2385-0AFEE49B3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23488" y="1306053"/>
            <a:ext cx="11102915" cy="1066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CEB51-8BE2-0355-0041-65827C38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CA8946-14B3-D407-5F3C-CD388E125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7EC71D91-9694-F036-D6D0-9B5050DD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15AFE-B740-BD37-0F11-C67B32B5B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1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E1530-6043-40A2-2C7D-4EA44E31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64530A-5128-1D65-45B2-2EA7261EA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C81C21-82D1-44B1-9D00-98E52E55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1D6F7A-B1F6-168D-2269-37A7913B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75281D-FBB7-0EEE-0483-042F786B0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B8470-55A6-CF4B-ABEF-5E5F70F4E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7" r:id="rId3"/>
    <p:sldLayoutId id="2147483678" r:id="rId4"/>
    <p:sldLayoutId id="2147483672" r:id="rId5"/>
    <p:sldLayoutId id="2147483670" r:id="rId6"/>
    <p:sldLayoutId id="2147483675" r:id="rId7"/>
    <p:sldLayoutId id="2147483669" r:id="rId8"/>
    <p:sldLayoutId id="2147483649" r:id="rId9"/>
    <p:sldLayoutId id="2147483664" r:id="rId10"/>
    <p:sldLayoutId id="2147483661" r:id="rId11"/>
    <p:sldLayoutId id="2147483663" r:id="rId12"/>
    <p:sldLayoutId id="2147483673" r:id="rId13"/>
    <p:sldLayoutId id="2147483666" r:id="rId14"/>
    <p:sldLayoutId id="2147483667" r:id="rId15"/>
    <p:sldLayoutId id="2147483674" r:id="rId16"/>
    <p:sldLayoutId id="2147483668" r:id="rId17"/>
    <p:sldLayoutId id="214748367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8BD33E5-C315-43F3-A702-2A7733A4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A90F14-6683-A176-78C1-A33DF65BE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9511" y="2508541"/>
            <a:ext cx="7199869" cy="18650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УФНС России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по Ханты-Мансийскому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 автономному округу – Югре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5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207264"/>
            <a:ext cx="9949543" cy="1592948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Обязательный </a:t>
            </a:r>
            <a:r>
              <a:rPr lang="ru-RU" sz="4800" dirty="0" smtClean="0"/>
              <a:t>транспортный ЭДО для </a:t>
            </a:r>
            <a:r>
              <a:rPr lang="ru-RU" sz="4800" dirty="0"/>
              <a:t>грузополучателей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5909D6-FA77-1582-5F4A-22EDB67C3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71" y="2061478"/>
            <a:ext cx="10755957" cy="368501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7 июня 2025 года был принят Федеральный закон № 140-ФЗ, который внес изменения в Федеральный закон № 87-ФЗ «О транспортно-экспедиционной деятельности». 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Одно из главных новых требований — логистический императив, то есть переход отрасли грузоперевозок на обязательный транспортный ЭДО.</a:t>
            </a:r>
          </a:p>
          <a:p>
            <a:endParaRPr lang="ru-RU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Обязательность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коснется всех участников логистических цепочек, 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которые задействованы в перевозке грузов наемным транспортом: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отправителей получателей грузов;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перевозчиков и экспедиторов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E69006-67ED-3D9F-A1A5-3AEC2DE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80914" y="207264"/>
            <a:ext cx="1245326" cy="1412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40;g3ba02f7f922_0_5"/>
          <p:cNvSpPr/>
          <p:nvPr/>
        </p:nvSpPr>
        <p:spPr>
          <a:xfrm>
            <a:off x="569540" y="5403316"/>
            <a:ext cx="10634037" cy="1208892"/>
          </a:xfrm>
          <a:prstGeom prst="roundRect">
            <a:avLst>
              <a:gd name="adj" fmla="val 763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Важно!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В отличие от грузоотправителей и перевозчиков, плата за подписание титулов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с получателя обычно не взимается.</a:t>
            </a:r>
          </a:p>
        </p:txBody>
      </p:sp>
    </p:spTree>
    <p:extLst>
      <p:ext uri="{BB962C8B-B14F-4D97-AF65-F5344CB8AC3E}">
        <p14:creationId xmlns:p14="http://schemas.microsoft.com/office/powerpoint/2010/main" val="192080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715" y="480339"/>
            <a:ext cx="9949543" cy="213978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 1 сентября 2026 года нужно перевести в электронный формат часть перевозочных документов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E69006-67ED-3D9F-A1A5-3AEC2DE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80914" y="207264"/>
            <a:ext cx="1245326" cy="1412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21;p27"/>
          <p:cNvSpPr txBox="1">
            <a:spLocks/>
          </p:cNvSpPr>
          <p:nvPr/>
        </p:nvSpPr>
        <p:spPr>
          <a:xfrm>
            <a:off x="1471408" y="3923707"/>
            <a:ext cx="3892060" cy="716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vert="horz" wrap="square" lIns="0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ru-RU" sz="2000" dirty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аказы и заявки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Google Shape;322;p27"/>
          <p:cNvSpPr txBox="1">
            <a:spLocks/>
          </p:cNvSpPr>
          <p:nvPr/>
        </p:nvSpPr>
        <p:spPr>
          <a:xfrm>
            <a:off x="7139318" y="3845407"/>
            <a:ext cx="4064259" cy="672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ru-RU" sz="2000" dirty="0" smtClean="0"/>
              <a:t>транспортные </a:t>
            </a:r>
            <a:br>
              <a:rPr lang="ru-RU" sz="2000" dirty="0" smtClean="0"/>
            </a:br>
            <a:r>
              <a:rPr lang="ru-RU" sz="2000" dirty="0" smtClean="0"/>
              <a:t>железнодорожные накладные</a:t>
            </a:r>
            <a:endParaRPr lang="ru-RU" sz="2000" dirty="0"/>
          </a:p>
        </p:txBody>
      </p:sp>
      <p:sp>
        <p:nvSpPr>
          <p:cNvPr id="8" name="Google Shape;323;p27"/>
          <p:cNvSpPr txBox="1">
            <a:spLocks/>
          </p:cNvSpPr>
          <p:nvPr/>
        </p:nvSpPr>
        <p:spPr>
          <a:xfrm>
            <a:off x="7139330" y="2833411"/>
            <a:ext cx="4064247" cy="672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dirty="0" smtClean="0"/>
              <a:t>экспедиторские </a:t>
            </a:r>
            <a:br>
              <a:rPr lang="ru-RU" sz="2000" dirty="0" smtClean="0"/>
            </a:br>
            <a:r>
              <a:rPr lang="ru-RU" sz="2000" dirty="0" smtClean="0"/>
              <a:t>и складские расписки</a:t>
            </a:r>
          </a:p>
          <a:p>
            <a:pPr marL="0" indent="0">
              <a:buClr>
                <a:schemeClr val="dk1"/>
              </a:buClr>
              <a:buSzPts val="1600"/>
              <a:buFont typeface="Arial"/>
              <a:buNone/>
            </a:pPr>
            <a:endParaRPr lang="ru-RU" sz="2000" dirty="0"/>
          </a:p>
        </p:txBody>
      </p:sp>
      <p:sp>
        <p:nvSpPr>
          <p:cNvPr id="9" name="Google Shape;324;p27"/>
          <p:cNvSpPr txBox="1">
            <a:spLocks/>
          </p:cNvSpPr>
          <p:nvPr/>
        </p:nvSpPr>
        <p:spPr>
          <a:xfrm>
            <a:off x="1471408" y="5046223"/>
            <a:ext cx="3892060" cy="70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ru-RU" sz="2000" dirty="0" smtClean="0"/>
              <a:t>поручение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2000" dirty="0" smtClean="0"/>
              <a:t>экспедитору</a:t>
            </a:r>
            <a:endParaRPr lang="ru-RU" sz="2000" dirty="0"/>
          </a:p>
        </p:txBody>
      </p:sp>
      <p:sp>
        <p:nvSpPr>
          <p:cNvPr id="10" name="Google Shape;325;p27"/>
          <p:cNvSpPr txBox="1">
            <a:spLocks/>
          </p:cNvSpPr>
          <p:nvPr/>
        </p:nvSpPr>
        <p:spPr>
          <a:xfrm>
            <a:off x="7139330" y="5044958"/>
            <a:ext cx="4064247" cy="672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ru-RU" sz="2000" dirty="0" smtClean="0"/>
              <a:t>авиационные грузовые накладные</a:t>
            </a:r>
          </a:p>
          <a:p>
            <a:pPr marL="0" indent="0">
              <a:buClr>
                <a:schemeClr val="dk1"/>
              </a:buClr>
              <a:buSzPts val="1600"/>
              <a:buFont typeface="Arial"/>
              <a:buNone/>
            </a:pPr>
            <a:endParaRPr lang="ru-RU" sz="2000" dirty="0"/>
          </a:p>
        </p:txBody>
      </p:sp>
      <p:sp>
        <p:nvSpPr>
          <p:cNvPr id="11" name="Google Shape;327;p27"/>
          <p:cNvSpPr txBox="1">
            <a:spLocks/>
          </p:cNvSpPr>
          <p:nvPr/>
        </p:nvSpPr>
        <p:spPr>
          <a:xfrm>
            <a:off x="1479673" y="2832091"/>
            <a:ext cx="3883795" cy="668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ru-RU" sz="2000" dirty="0" smtClean="0"/>
              <a:t>транспортные накладные</a:t>
            </a:r>
            <a:endParaRPr lang="ru-RU" sz="2000" dirty="0"/>
          </a:p>
        </p:txBody>
      </p:sp>
      <p:pic>
        <p:nvPicPr>
          <p:cNvPr id="12" name="Google Shape;331;p2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0956" y="3923707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32;p2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0956" y="2889495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33;p2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0955" y="5044958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32;p2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28" y="2905104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32;p2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125" y="3984487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1;p2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29" y="5084177"/>
            <a:ext cx="473625" cy="5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1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715" y="480339"/>
            <a:ext cx="9949543" cy="113988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+mn-lt"/>
              </a:rPr>
              <a:t>Что вы получите с переходом на ЭПД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E69006-67ED-3D9F-A1A5-3AEC2DE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>
                <a:latin typeface="+mn-lt"/>
              </a:rPr>
              <a:pPr/>
              <a:t>4</a:t>
            </a:fld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0914" y="207264"/>
            <a:ext cx="1245326" cy="1412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470;p26"/>
          <p:cNvSpPr txBox="1">
            <a:spLocks/>
          </p:cNvSpPr>
          <p:nvPr/>
        </p:nvSpPr>
        <p:spPr>
          <a:xfrm>
            <a:off x="1135812" y="1621638"/>
            <a:ext cx="4130799" cy="85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1800" b="1" dirty="0" smtClean="0">
                <a:ea typeface="Montserrat"/>
                <a:cs typeface="Montserrat"/>
                <a:sym typeface="Montserrat"/>
              </a:rPr>
              <a:t>Единые форматы документов</a:t>
            </a:r>
            <a:endParaRPr lang="ru-RU" sz="1800" b="1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471;p26"/>
          <p:cNvSpPr txBox="1">
            <a:spLocks/>
          </p:cNvSpPr>
          <p:nvPr/>
        </p:nvSpPr>
        <p:spPr>
          <a:xfrm>
            <a:off x="6383807" y="1620225"/>
            <a:ext cx="4197107" cy="85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 smtClean="0">
                <a:ea typeface="Montserrat"/>
                <a:cs typeface="Montserrat"/>
                <a:sym typeface="Montserrat"/>
              </a:rPr>
              <a:t>Прозрачный процесс перевозки</a:t>
            </a:r>
            <a:endParaRPr lang="ru-RU" sz="1800" b="1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472;p26"/>
          <p:cNvSpPr txBox="1">
            <a:spLocks/>
          </p:cNvSpPr>
          <p:nvPr/>
        </p:nvSpPr>
        <p:spPr>
          <a:xfrm>
            <a:off x="6383807" y="2702420"/>
            <a:ext cx="4200828" cy="905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 smtClean="0"/>
              <a:t>Каждый участник получает документы сразу после подписания, и вы видите все основные этапы перевозки</a:t>
            </a:r>
            <a:endParaRPr lang="ru-RU" sz="1600" dirty="0"/>
          </a:p>
        </p:txBody>
      </p:sp>
      <p:sp>
        <p:nvSpPr>
          <p:cNvPr id="21" name="Google Shape;473;p26"/>
          <p:cNvSpPr txBox="1">
            <a:spLocks/>
          </p:cNvSpPr>
          <p:nvPr/>
        </p:nvSpPr>
        <p:spPr>
          <a:xfrm>
            <a:off x="1135812" y="3893902"/>
            <a:ext cx="4122719" cy="622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 smtClean="0">
                <a:ea typeface="Montserrat"/>
                <a:cs typeface="Montserrat"/>
                <a:sym typeface="Montserrat"/>
              </a:rPr>
              <a:t>Быстрый обмен документами</a:t>
            </a:r>
            <a:endParaRPr lang="ru-RU" sz="1800" b="1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474;p26"/>
          <p:cNvSpPr txBox="1">
            <a:spLocks/>
          </p:cNvSpPr>
          <p:nvPr/>
        </p:nvSpPr>
        <p:spPr>
          <a:xfrm>
            <a:off x="6383807" y="3893902"/>
            <a:ext cx="4200827" cy="622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 smtClean="0">
                <a:ea typeface="Montserrat"/>
                <a:cs typeface="Montserrat"/>
                <a:sym typeface="Montserrat"/>
              </a:rPr>
              <a:t>Удобное хранение и архив</a:t>
            </a:r>
            <a:endParaRPr lang="ru-RU" sz="1800" b="1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475;p26"/>
          <p:cNvSpPr txBox="1">
            <a:spLocks/>
          </p:cNvSpPr>
          <p:nvPr/>
        </p:nvSpPr>
        <p:spPr>
          <a:xfrm>
            <a:off x="6380087" y="4926052"/>
            <a:ext cx="4200827" cy="1349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 smtClean="0"/>
              <a:t>Легко найти документы в электронном архиве и не нужно хранить бумажные версии</a:t>
            </a:r>
            <a:endParaRPr lang="ru-RU" sz="1600" dirty="0"/>
          </a:p>
        </p:txBody>
      </p:sp>
      <p:sp>
        <p:nvSpPr>
          <p:cNvPr id="24" name="Google Shape;476;p26"/>
          <p:cNvSpPr txBox="1">
            <a:spLocks/>
          </p:cNvSpPr>
          <p:nvPr/>
        </p:nvSpPr>
        <p:spPr>
          <a:xfrm>
            <a:off x="1143893" y="4865576"/>
            <a:ext cx="4122718" cy="1485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None/>
            </a:pPr>
            <a:r>
              <a:rPr lang="ru-RU" sz="1400" dirty="0" smtClean="0"/>
              <a:t>Все документы доступны без задержек </a:t>
            </a:r>
            <a:br>
              <a:rPr lang="ru-RU" sz="1400" dirty="0" smtClean="0"/>
            </a:br>
            <a:r>
              <a:rPr lang="ru-RU" sz="1400" dirty="0" smtClean="0"/>
              <a:t>и обращения к контрагентам, что </a:t>
            </a:r>
            <a:br>
              <a:rPr lang="ru-RU" sz="1400" dirty="0" smtClean="0"/>
            </a:br>
            <a:r>
              <a:rPr lang="ru-RU" sz="1400" dirty="0" smtClean="0"/>
              <a:t>позволяет ускорить оплату оказанных услуг и управлять отсрочкой платежа </a:t>
            </a:r>
            <a:br>
              <a:rPr lang="ru-RU" sz="1400" dirty="0" smtClean="0"/>
            </a:br>
            <a:r>
              <a:rPr lang="ru-RU" sz="1400" dirty="0" smtClean="0"/>
              <a:t>с меньшими операционными потерями</a:t>
            </a:r>
            <a:endParaRPr lang="ru-RU" sz="1400" dirty="0"/>
          </a:p>
        </p:txBody>
      </p:sp>
      <p:sp>
        <p:nvSpPr>
          <p:cNvPr id="25" name="Google Shape;478;p26"/>
          <p:cNvSpPr txBox="1">
            <a:spLocks/>
          </p:cNvSpPr>
          <p:nvPr/>
        </p:nvSpPr>
        <p:spPr>
          <a:xfrm>
            <a:off x="1151974" y="2763559"/>
            <a:ext cx="4122718" cy="905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ru-RU" sz="1600" dirty="0" smtClean="0"/>
              <a:t>Первый шаг к стандартизации пакета документов  со всеми контрагентами</a:t>
            </a:r>
            <a:endParaRPr lang="ru-RU" sz="1600" dirty="0"/>
          </a:p>
        </p:txBody>
      </p:sp>
      <p:pic>
        <p:nvPicPr>
          <p:cNvPr id="26" name="Google Shape;4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639" y="3947976"/>
            <a:ext cx="473624" cy="55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4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5708" y="3998070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8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5708" y="1759918"/>
            <a:ext cx="473625" cy="5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8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639" y="1759918"/>
            <a:ext cx="473625" cy="5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30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10572206" cy="159294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Информационный материал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185" y="1483770"/>
            <a:ext cx="1620525" cy="161813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E69006-67ED-3D9F-A1A5-3AEC2DE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80914" y="207264"/>
            <a:ext cx="1245326" cy="1412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470;p26"/>
          <p:cNvSpPr txBox="1">
            <a:spLocks/>
          </p:cNvSpPr>
          <p:nvPr/>
        </p:nvSpPr>
        <p:spPr>
          <a:xfrm>
            <a:off x="479840" y="1773819"/>
            <a:ext cx="7798528" cy="85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400" dirty="0">
                <a:ea typeface="Montserrat"/>
                <a:cs typeface="Montserrat"/>
                <a:sym typeface="Montserrat"/>
              </a:rPr>
              <a:t>Перечень операторов </a:t>
            </a:r>
            <a:r>
              <a:rPr lang="ru-RU" sz="2400" dirty="0" smtClean="0">
                <a:ea typeface="Montserrat"/>
                <a:cs typeface="Montserrat"/>
                <a:sym typeface="Montserrat"/>
              </a:rPr>
              <a:t>ИС ЭПД</a:t>
            </a:r>
            <a:endParaRPr lang="ru-RU" sz="2400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470;p26"/>
          <p:cNvSpPr txBox="1">
            <a:spLocks/>
          </p:cNvSpPr>
          <p:nvPr/>
        </p:nvSpPr>
        <p:spPr>
          <a:xfrm>
            <a:off x="631371" y="5322208"/>
            <a:ext cx="7798528" cy="85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400" dirty="0" smtClean="0">
                <a:ea typeface="Montserrat"/>
                <a:cs typeface="Montserrat"/>
                <a:sym typeface="Montserrat"/>
              </a:rPr>
              <a:t>Информационный материал ФНС России 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1600" dirty="0" smtClean="0">
                <a:ea typeface="Montserrat"/>
                <a:cs typeface="Montserrat"/>
                <a:sym typeface="Montserrat"/>
              </a:rPr>
              <a:t>раздел «Информационные материалы для налогоплательщиков»</a:t>
            </a:r>
            <a:endParaRPr lang="ru-RU" sz="1600" dirty="0"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09" y="4896190"/>
            <a:ext cx="1562100" cy="1562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0" y="3131803"/>
            <a:ext cx="1562100" cy="1562100"/>
          </a:xfrm>
          <a:prstGeom prst="rect">
            <a:avLst/>
          </a:prstGeom>
        </p:spPr>
      </p:pic>
      <p:sp>
        <p:nvSpPr>
          <p:cNvPr id="13" name="Google Shape;470;p26"/>
          <p:cNvSpPr txBox="1">
            <a:spLocks/>
          </p:cNvSpPr>
          <p:nvPr/>
        </p:nvSpPr>
        <p:spPr>
          <a:xfrm>
            <a:off x="2692181" y="3469592"/>
            <a:ext cx="7798528" cy="85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400" dirty="0" err="1" smtClean="0">
                <a:ea typeface="Montserrat"/>
                <a:cs typeface="Montserrat"/>
                <a:sym typeface="Montserrat"/>
              </a:rPr>
              <a:t>Промостраница</a:t>
            </a:r>
            <a:r>
              <a:rPr lang="ru-RU" sz="2400" dirty="0" smtClean="0">
                <a:ea typeface="Montserrat"/>
                <a:cs typeface="Montserrat"/>
                <a:sym typeface="Montserrat"/>
              </a:rPr>
              <a:t> ФНС России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400" dirty="0" smtClean="0">
                <a:ea typeface="Montserrat"/>
                <a:cs typeface="Montserrat"/>
                <a:sym typeface="Montserrat"/>
              </a:rPr>
              <a:t>«Электронный документооборот»</a:t>
            </a:r>
            <a:endParaRPr lang="ru-RU" sz="2400" dirty="0"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4772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CF6B2E3-DDF6-66CC-7A8D-07C6FF675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2940097-1F21-22E6-8D5B-6198A89A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431AC9-BF29-78CD-3CF9-0B99D237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816" y="1638867"/>
            <a:ext cx="1566368" cy="17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2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НС 1">
      <a:dk1>
        <a:srgbClr val="2A3A7B"/>
      </a:dk1>
      <a:lt1>
        <a:srgbClr val="EDF1F6"/>
      </a:lt1>
      <a:dk2>
        <a:srgbClr val="2A3A7B"/>
      </a:dk2>
      <a:lt2>
        <a:srgbClr val="D8DFEB"/>
      </a:lt2>
      <a:accent1>
        <a:srgbClr val="005BAD"/>
      </a:accent1>
      <a:accent2>
        <a:srgbClr val="489EDD"/>
      </a:accent2>
      <a:accent3>
        <a:srgbClr val="2A3A7B"/>
      </a:accent3>
      <a:accent4>
        <a:srgbClr val="7F8FA9"/>
      </a:accent4>
      <a:accent5>
        <a:srgbClr val="F6522D"/>
      </a:accent5>
      <a:accent6>
        <a:srgbClr val="D8DFEB"/>
      </a:accent6>
      <a:hlink>
        <a:srgbClr val="FB542E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160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Aptos</vt:lpstr>
      <vt:lpstr>Arial</vt:lpstr>
      <vt:lpstr>Montserrat</vt:lpstr>
      <vt:lpstr>Тема Office</vt:lpstr>
      <vt:lpstr>Презентация PowerPoint</vt:lpstr>
      <vt:lpstr>Обязательный транспортный ЭДО для грузополучателей</vt:lpstr>
      <vt:lpstr>С 1 сентября 2026 года нужно перевести в электронный формат часть перевозочных документов</vt:lpstr>
      <vt:lpstr>Что вы получите с переходом на ЭПД</vt:lpstr>
      <vt:lpstr>Информационный материал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Гаврикова</dc:creator>
  <cp:lastModifiedBy>Сафронова Анна Анатольевна</cp:lastModifiedBy>
  <cp:revision>34</cp:revision>
  <cp:lastPrinted>2026-03-13T07:55:50Z</cp:lastPrinted>
  <dcterms:created xsi:type="dcterms:W3CDTF">2025-05-13T09:24:29Z</dcterms:created>
  <dcterms:modified xsi:type="dcterms:W3CDTF">2026-03-13T07:55:51Z</dcterms:modified>
</cp:coreProperties>
</file>