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17"/>
  </p:notesMasterIdLst>
  <p:sldIdLst>
    <p:sldId id="296" r:id="rId2"/>
    <p:sldId id="297" r:id="rId3"/>
    <p:sldId id="290" r:id="rId4"/>
    <p:sldId id="289" r:id="rId5"/>
    <p:sldId id="291" r:id="rId6"/>
    <p:sldId id="292" r:id="rId7"/>
    <p:sldId id="294" r:id="rId8"/>
    <p:sldId id="295" r:id="rId9"/>
    <p:sldId id="305" r:id="rId10"/>
    <p:sldId id="306" r:id="rId11"/>
    <p:sldId id="307" r:id="rId12"/>
    <p:sldId id="308" r:id="rId13"/>
    <p:sldId id="300" r:id="rId14"/>
    <p:sldId id="301" r:id="rId15"/>
    <p:sldId id="304" r:id="rId16"/>
  </p:sldIdLst>
  <p:sldSz cx="12192000" cy="6858000"/>
  <p:notesSz cx="6808788" cy="9940925"/>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guide id="3" pos="257" userDrawn="1">
          <p15:clr>
            <a:srgbClr val="A4A3A4"/>
          </p15:clr>
        </p15:guide>
        <p15:guide id="4" orient="horz" pos="232" userDrawn="1">
          <p15:clr>
            <a:srgbClr val="A4A3A4"/>
          </p15:clr>
        </p15:guide>
        <p15:guide id="5" orient="horz" pos="3952" userDrawn="1">
          <p15:clr>
            <a:srgbClr val="A4A3A4"/>
          </p15:clr>
        </p15:guide>
        <p15:guide id="6" pos="744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4348E"/>
    <a:srgbClr val="E8EB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20" autoAdjust="0"/>
  </p:normalViewPr>
  <p:slideViewPr>
    <p:cSldViewPr snapToGrid="0">
      <p:cViewPr>
        <p:scale>
          <a:sx n="115" d="100"/>
          <a:sy n="115" d="100"/>
        </p:scale>
        <p:origin x="-378" y="198"/>
      </p:cViewPr>
      <p:guideLst>
        <p:guide orient="horz" pos="2160"/>
        <p:guide orient="horz" pos="232"/>
        <p:guide orient="horz" pos="3952"/>
        <p:guide pos="3840"/>
        <p:guide pos="257"/>
        <p:guide pos="7447"/>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50475" cy="497046"/>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56737" y="0"/>
            <a:ext cx="2950475" cy="497046"/>
          </a:xfrm>
          <a:prstGeom prst="rect">
            <a:avLst/>
          </a:prstGeom>
        </p:spPr>
        <p:txBody>
          <a:bodyPr vert="horz" lIns="91440" tIns="45720" rIns="91440" bIns="45720" rtlCol="0"/>
          <a:lstStyle>
            <a:lvl1pPr algn="r">
              <a:defRPr sz="1200"/>
            </a:lvl1pPr>
          </a:lstStyle>
          <a:p>
            <a:fld id="{13899B24-39A1-46BB-A706-BFFA2F78A1D9}" type="datetimeFigureOut">
              <a:rPr lang="ru-RU" smtClean="0"/>
              <a:t>23.10.2023</a:t>
            </a:fld>
            <a:endParaRPr lang="ru-RU"/>
          </a:p>
        </p:txBody>
      </p:sp>
      <p:sp>
        <p:nvSpPr>
          <p:cNvPr id="4" name="Образ слайда 3"/>
          <p:cNvSpPr>
            <a:spLocks noGrp="1" noRot="1" noChangeAspect="1"/>
          </p:cNvSpPr>
          <p:nvPr>
            <p:ph type="sldImg" idx="2"/>
          </p:nvPr>
        </p:nvSpPr>
        <p:spPr>
          <a:xfrm>
            <a:off x="92075" y="746125"/>
            <a:ext cx="6624638" cy="372745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0879" y="4721940"/>
            <a:ext cx="5447030" cy="4473416"/>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9442154"/>
            <a:ext cx="2950475" cy="497046"/>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56737" y="9442154"/>
            <a:ext cx="2950475" cy="497046"/>
          </a:xfrm>
          <a:prstGeom prst="rect">
            <a:avLst/>
          </a:prstGeom>
        </p:spPr>
        <p:txBody>
          <a:bodyPr vert="horz" lIns="91440" tIns="45720" rIns="91440" bIns="45720" rtlCol="0" anchor="b"/>
          <a:lstStyle>
            <a:lvl1pPr algn="r">
              <a:defRPr sz="1200"/>
            </a:lvl1pPr>
          </a:lstStyle>
          <a:p>
            <a:fld id="{F41DD04E-669F-4AE8-BD61-05E8DFAF3B00}" type="slidenum">
              <a:rPr lang="ru-RU" smtClean="0"/>
              <a:t>‹#›</a:t>
            </a:fld>
            <a:endParaRPr lang="ru-RU"/>
          </a:p>
        </p:txBody>
      </p:sp>
    </p:spTree>
    <p:extLst>
      <p:ext uri="{BB962C8B-B14F-4D97-AF65-F5344CB8AC3E}">
        <p14:creationId xmlns:p14="http://schemas.microsoft.com/office/powerpoint/2010/main" val="33269918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92075" y="746125"/>
            <a:ext cx="6624638" cy="3727450"/>
          </a:xfrm>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F41DD04E-669F-4AE8-BD61-05E8DFAF3B00}" type="slidenum">
              <a:rPr lang="ru-RU" smtClean="0"/>
              <a:t>1</a:t>
            </a:fld>
            <a:endParaRPr lang="ru-RU"/>
          </a:p>
        </p:txBody>
      </p:sp>
    </p:spTree>
    <p:extLst>
      <p:ext uri="{BB962C8B-B14F-4D97-AF65-F5344CB8AC3E}">
        <p14:creationId xmlns:p14="http://schemas.microsoft.com/office/powerpoint/2010/main" val="1381264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92075" y="746125"/>
            <a:ext cx="6624638" cy="3727450"/>
          </a:xfrm>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F41DD04E-669F-4AE8-BD61-05E8DFAF3B00}" type="slidenum">
              <a:rPr lang="ru-RU" smtClean="0"/>
              <a:t>10</a:t>
            </a:fld>
            <a:endParaRPr lang="ru-RU"/>
          </a:p>
        </p:txBody>
      </p:sp>
    </p:spTree>
    <p:extLst>
      <p:ext uri="{BB962C8B-B14F-4D97-AF65-F5344CB8AC3E}">
        <p14:creationId xmlns:p14="http://schemas.microsoft.com/office/powerpoint/2010/main" val="1381264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92075" y="746125"/>
            <a:ext cx="6624638" cy="3727450"/>
          </a:xfrm>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F41DD04E-669F-4AE8-BD61-05E8DFAF3B00}" type="slidenum">
              <a:rPr lang="ru-RU" smtClean="0"/>
              <a:t>11</a:t>
            </a:fld>
            <a:endParaRPr lang="ru-RU"/>
          </a:p>
        </p:txBody>
      </p:sp>
    </p:spTree>
    <p:extLst>
      <p:ext uri="{BB962C8B-B14F-4D97-AF65-F5344CB8AC3E}">
        <p14:creationId xmlns:p14="http://schemas.microsoft.com/office/powerpoint/2010/main" val="1381264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92075" y="746125"/>
            <a:ext cx="6624638" cy="3727450"/>
          </a:xfrm>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F41DD04E-669F-4AE8-BD61-05E8DFAF3B00}" type="slidenum">
              <a:rPr lang="ru-RU" smtClean="0"/>
              <a:t>12</a:t>
            </a:fld>
            <a:endParaRPr lang="ru-RU"/>
          </a:p>
        </p:txBody>
      </p:sp>
    </p:spTree>
    <p:extLst>
      <p:ext uri="{BB962C8B-B14F-4D97-AF65-F5344CB8AC3E}">
        <p14:creationId xmlns:p14="http://schemas.microsoft.com/office/powerpoint/2010/main" val="1381264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92075" y="746125"/>
            <a:ext cx="6624638" cy="3727450"/>
          </a:xfrm>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F41DD04E-669F-4AE8-BD61-05E8DFAF3B00}" type="slidenum">
              <a:rPr lang="ru-RU" smtClean="0"/>
              <a:t>13</a:t>
            </a:fld>
            <a:endParaRPr lang="ru-RU"/>
          </a:p>
        </p:txBody>
      </p:sp>
    </p:spTree>
    <p:extLst>
      <p:ext uri="{BB962C8B-B14F-4D97-AF65-F5344CB8AC3E}">
        <p14:creationId xmlns:p14="http://schemas.microsoft.com/office/powerpoint/2010/main" val="1381264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92075" y="746125"/>
            <a:ext cx="6624638" cy="3727450"/>
          </a:xfrm>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F41DD04E-669F-4AE8-BD61-05E8DFAF3B00}" type="slidenum">
              <a:rPr lang="ru-RU" smtClean="0"/>
              <a:t>14</a:t>
            </a:fld>
            <a:endParaRPr lang="ru-RU"/>
          </a:p>
        </p:txBody>
      </p:sp>
    </p:spTree>
    <p:extLst>
      <p:ext uri="{BB962C8B-B14F-4D97-AF65-F5344CB8AC3E}">
        <p14:creationId xmlns:p14="http://schemas.microsoft.com/office/powerpoint/2010/main" val="1381264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92075" y="746125"/>
            <a:ext cx="6624638" cy="3727450"/>
          </a:xfrm>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F41DD04E-669F-4AE8-BD61-05E8DFAF3B00}" type="slidenum">
              <a:rPr lang="ru-RU" smtClean="0"/>
              <a:t>15</a:t>
            </a:fld>
            <a:endParaRPr lang="ru-RU"/>
          </a:p>
        </p:txBody>
      </p:sp>
    </p:spTree>
    <p:extLst>
      <p:ext uri="{BB962C8B-B14F-4D97-AF65-F5344CB8AC3E}">
        <p14:creationId xmlns:p14="http://schemas.microsoft.com/office/powerpoint/2010/main" val="1381264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92075" y="746125"/>
            <a:ext cx="6624638" cy="3727450"/>
          </a:xfrm>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F41DD04E-669F-4AE8-BD61-05E8DFAF3B00}" type="slidenum">
              <a:rPr lang="ru-RU" smtClean="0"/>
              <a:t>2</a:t>
            </a:fld>
            <a:endParaRPr lang="ru-RU"/>
          </a:p>
        </p:txBody>
      </p:sp>
    </p:spTree>
    <p:extLst>
      <p:ext uri="{BB962C8B-B14F-4D97-AF65-F5344CB8AC3E}">
        <p14:creationId xmlns:p14="http://schemas.microsoft.com/office/powerpoint/2010/main" val="1381264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92075" y="746125"/>
            <a:ext cx="6624638" cy="3727450"/>
          </a:xfrm>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F41DD04E-669F-4AE8-BD61-05E8DFAF3B00}" type="slidenum">
              <a:rPr lang="ru-RU" smtClean="0"/>
              <a:t>3</a:t>
            </a:fld>
            <a:endParaRPr lang="ru-RU"/>
          </a:p>
        </p:txBody>
      </p:sp>
    </p:spTree>
    <p:extLst>
      <p:ext uri="{BB962C8B-B14F-4D97-AF65-F5344CB8AC3E}">
        <p14:creationId xmlns:p14="http://schemas.microsoft.com/office/powerpoint/2010/main" val="1381264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92075" y="746125"/>
            <a:ext cx="6624638" cy="3727450"/>
          </a:xfrm>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F41DD04E-669F-4AE8-BD61-05E8DFAF3B00}" type="slidenum">
              <a:rPr lang="ru-RU" smtClean="0"/>
              <a:t>4</a:t>
            </a:fld>
            <a:endParaRPr lang="ru-RU"/>
          </a:p>
        </p:txBody>
      </p:sp>
    </p:spTree>
    <p:extLst>
      <p:ext uri="{BB962C8B-B14F-4D97-AF65-F5344CB8AC3E}">
        <p14:creationId xmlns:p14="http://schemas.microsoft.com/office/powerpoint/2010/main" val="1381264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92075" y="746125"/>
            <a:ext cx="6624638" cy="3727450"/>
          </a:xfrm>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F41DD04E-669F-4AE8-BD61-05E8DFAF3B00}" type="slidenum">
              <a:rPr lang="ru-RU" smtClean="0"/>
              <a:t>5</a:t>
            </a:fld>
            <a:endParaRPr lang="ru-RU"/>
          </a:p>
        </p:txBody>
      </p:sp>
    </p:spTree>
    <p:extLst>
      <p:ext uri="{BB962C8B-B14F-4D97-AF65-F5344CB8AC3E}">
        <p14:creationId xmlns:p14="http://schemas.microsoft.com/office/powerpoint/2010/main" val="1381264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92075" y="746125"/>
            <a:ext cx="6624638" cy="3727450"/>
          </a:xfrm>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F41DD04E-669F-4AE8-BD61-05E8DFAF3B00}" type="slidenum">
              <a:rPr lang="ru-RU" smtClean="0"/>
              <a:t>6</a:t>
            </a:fld>
            <a:endParaRPr lang="ru-RU"/>
          </a:p>
        </p:txBody>
      </p:sp>
    </p:spTree>
    <p:extLst>
      <p:ext uri="{BB962C8B-B14F-4D97-AF65-F5344CB8AC3E}">
        <p14:creationId xmlns:p14="http://schemas.microsoft.com/office/powerpoint/2010/main" val="1381264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92075" y="746125"/>
            <a:ext cx="6624638" cy="3727450"/>
          </a:xfrm>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F41DD04E-669F-4AE8-BD61-05E8DFAF3B00}" type="slidenum">
              <a:rPr lang="ru-RU" smtClean="0"/>
              <a:t>7</a:t>
            </a:fld>
            <a:endParaRPr lang="ru-RU"/>
          </a:p>
        </p:txBody>
      </p:sp>
    </p:spTree>
    <p:extLst>
      <p:ext uri="{BB962C8B-B14F-4D97-AF65-F5344CB8AC3E}">
        <p14:creationId xmlns:p14="http://schemas.microsoft.com/office/powerpoint/2010/main" val="1381264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92075" y="746125"/>
            <a:ext cx="6624638" cy="3727450"/>
          </a:xfrm>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F41DD04E-669F-4AE8-BD61-05E8DFAF3B00}" type="slidenum">
              <a:rPr lang="ru-RU" smtClean="0"/>
              <a:t>8</a:t>
            </a:fld>
            <a:endParaRPr lang="ru-RU"/>
          </a:p>
        </p:txBody>
      </p:sp>
    </p:spTree>
    <p:extLst>
      <p:ext uri="{BB962C8B-B14F-4D97-AF65-F5344CB8AC3E}">
        <p14:creationId xmlns:p14="http://schemas.microsoft.com/office/powerpoint/2010/main" val="1381264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92075" y="746125"/>
            <a:ext cx="6624638" cy="3727450"/>
          </a:xfrm>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F41DD04E-669F-4AE8-BD61-05E8DFAF3B00}" type="slidenum">
              <a:rPr lang="ru-RU" smtClean="0"/>
              <a:t>9</a:t>
            </a:fld>
            <a:endParaRPr lang="ru-RU"/>
          </a:p>
        </p:txBody>
      </p:sp>
    </p:spTree>
    <p:extLst>
      <p:ext uri="{BB962C8B-B14F-4D97-AF65-F5344CB8AC3E}">
        <p14:creationId xmlns:p14="http://schemas.microsoft.com/office/powerpoint/2010/main" val="13812643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12192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12192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965060" y="5052550"/>
            <a:ext cx="7516013"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A83F666-A83F-4D32-A1F8-BCB3B81B10EA}" type="datetimeFigureOut">
              <a:rPr lang="ru-RU" smtClean="0"/>
              <a:t>23.10.2023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689AED7-2BD5-4EF9-8A9B-04C23083A124}" type="slidenum">
              <a:rPr lang="ru-RU" smtClean="0"/>
              <a:t>‹#›</a:t>
            </a:fld>
            <a:endParaRPr lang="ru-RU"/>
          </a:p>
        </p:txBody>
      </p:sp>
      <p:sp>
        <p:nvSpPr>
          <p:cNvPr id="2" name="Title 1"/>
          <p:cNvSpPr>
            <a:spLocks noGrp="1"/>
          </p:cNvSpPr>
          <p:nvPr>
            <p:ph type="ctrTitle"/>
          </p:nvPr>
        </p:nvSpPr>
        <p:spPr>
          <a:xfrm>
            <a:off x="1090111" y="3132290"/>
            <a:ext cx="9567135" cy="1793167"/>
          </a:xfrm>
          <a:effectLst/>
        </p:spPr>
        <p:txBody>
          <a:bodyPr>
            <a:noAutofit/>
          </a:bodyPr>
          <a:lstStyle>
            <a:lvl1pPr marL="640080" indent="-457200" algn="l">
              <a:defRPr sz="5400"/>
            </a:lvl1pPr>
          </a:lstStyle>
          <a:p>
            <a:r>
              <a:rPr lang="ru-RU" smtClean="0"/>
              <a:t>Образец заголовка</a:t>
            </a:r>
            <a:endParaRPr lang="en-US" dirty="0"/>
          </a:p>
        </p:txBody>
      </p:sp>
      <p:sp>
        <p:nvSpPr>
          <p:cNvPr id="15" name="TextBox 14">
            <a:extLst>
              <a:ext uri="{FF2B5EF4-FFF2-40B4-BE49-F238E27FC236}">
                <a16:creationId xmlns:a16="http://schemas.microsoft.com/office/drawing/2014/main" xmlns="" id="{EB7441FB-5596-4CF9-8B62-78502FA540AE}"/>
              </a:ext>
            </a:extLst>
          </p:cNvPr>
          <p:cNvSpPr txBox="1"/>
          <p:nvPr userDrawn="1"/>
        </p:nvSpPr>
        <p:spPr>
          <a:xfrm>
            <a:off x="532458" y="322836"/>
            <a:ext cx="5452706" cy="446276"/>
          </a:xfrm>
          <a:prstGeom prst="rect">
            <a:avLst/>
          </a:prstGeom>
          <a:noFill/>
        </p:spPr>
        <p:txBody>
          <a:bodyPr wrap="square" rtlCol="0" anchor="t" anchorCtr="0">
            <a:spAutoFit/>
          </a:bodyPr>
          <a:lstStyle/>
          <a:p>
            <a:endParaRPr lang="ru-RU" sz="700" dirty="0">
              <a:solidFill>
                <a:schemeClr val="bg1"/>
              </a:solidFill>
              <a:latin typeface="Arial Narrow" panose="020B0606020202030204" pitchFamily="34" charset="0"/>
              <a:ea typeface="Roboto Light" panose="02000000000000000000" pitchFamily="2" charset="0"/>
              <a:cs typeface="Roboto Light" panose="02000000000000000000" pitchFamily="2" charset="0"/>
            </a:endParaRPr>
          </a:p>
          <a:p>
            <a:r>
              <a:rPr lang="ru-RU" sz="1600" dirty="0" smtClean="0">
                <a:solidFill>
                  <a:schemeClr val="tx1">
                    <a:lumMod val="95000"/>
                    <a:lumOff val="5000"/>
                  </a:schemeClr>
                </a:solidFill>
                <a:latin typeface="Arial Narrow" panose="020B0606020202030204" pitchFamily="34" charset="0"/>
                <a:ea typeface="Roboto Light" panose="02000000000000000000" pitchFamily="2" charset="0"/>
                <a:cs typeface="Roboto Light" panose="02000000000000000000" pitchFamily="2" charset="0"/>
              </a:rPr>
              <a:t>УФНС России по Ханты-Мансийскому автономному округу - Югре</a:t>
            </a:r>
            <a:endParaRPr lang="ru-RU" sz="1600" dirty="0">
              <a:solidFill>
                <a:schemeClr val="tx1">
                  <a:lumMod val="95000"/>
                  <a:lumOff val="5000"/>
                </a:schemeClr>
              </a:solidFill>
              <a:latin typeface="Arial Narrow" panose="020B0606020202030204" pitchFamily="34" charset="0"/>
              <a:ea typeface="Roboto Light" panose="02000000000000000000" pitchFamily="2" charset="0"/>
              <a:cs typeface="Roboto Light" panose="02000000000000000000" pitchFamily="2" charset="0"/>
            </a:endParaRPr>
          </a:p>
        </p:txBody>
      </p:sp>
      <p:sp>
        <p:nvSpPr>
          <p:cNvPr id="16" name="Rectangle 18">
            <a:extLst>
              <a:ext uri="{FF2B5EF4-FFF2-40B4-BE49-F238E27FC236}">
                <a16:creationId xmlns:a16="http://schemas.microsoft.com/office/drawing/2014/main" xmlns="" id="{EC23726F-899C-4D2F-9B92-56857361E210}"/>
              </a:ext>
            </a:extLst>
          </p:cNvPr>
          <p:cNvSpPr/>
          <p:nvPr userDrawn="1"/>
        </p:nvSpPr>
        <p:spPr>
          <a:xfrm>
            <a:off x="4" y="1109932"/>
            <a:ext cx="12192001" cy="5748069"/>
          </a:xfrm>
          <a:prstGeom prst="rect">
            <a:avLst/>
          </a:prstGeom>
          <a:solidFill>
            <a:srgbClr val="ECF3FA"/>
          </a:solidFill>
          <a:ln>
            <a:noFill/>
          </a:ln>
          <a:effectLst>
            <a:innerShdw blurRad="660400" dist="317500" dir="13500000">
              <a:schemeClr val="tx2">
                <a:lumMod val="50000"/>
                <a:alpha val="17000"/>
              </a:schemeClr>
            </a:inn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b="1" cap="none" spc="0"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17" name="Rectangle 5">
            <a:extLst>
              <a:ext uri="{FF2B5EF4-FFF2-40B4-BE49-F238E27FC236}">
                <a16:creationId xmlns:a16="http://schemas.microsoft.com/office/drawing/2014/main" xmlns="" id="{571FD3D8-F1EE-494F-A387-916E2BEC90D1}"/>
              </a:ext>
            </a:extLst>
          </p:cNvPr>
          <p:cNvSpPr/>
          <p:nvPr userDrawn="1"/>
        </p:nvSpPr>
        <p:spPr>
          <a:xfrm>
            <a:off x="6229351" y="0"/>
            <a:ext cx="5962652" cy="1109934"/>
          </a:xfrm>
          <a:prstGeom prst="rect">
            <a:avLst/>
          </a:prstGeom>
          <a:solidFill>
            <a:srgbClr val="FCFCF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kumimoji="0" lang="ru-RU" sz="2400" b="0" i="0" u="none" strike="noStrike" kern="1200" cap="none" spc="0" normalizeH="0" baseline="0" noProof="0">
              <a:ln>
                <a:noFill/>
              </a:ln>
              <a:solidFill>
                <a:srgbClr val="485068"/>
              </a:solidFill>
              <a:effectLst/>
              <a:uLnTx/>
              <a:uFillTx/>
              <a:latin typeface="Open Sans Light"/>
              <a:ea typeface="+mn-ea"/>
              <a:cs typeface="+mn-cs"/>
            </a:endParaRPr>
          </a:p>
        </p:txBody>
      </p:sp>
      <p:pic>
        <p:nvPicPr>
          <p:cNvPr id="18" name="Рисунок 17">
            <a:extLst>
              <a:ext uri="{FF2B5EF4-FFF2-40B4-BE49-F238E27FC236}">
                <a16:creationId xmlns:a16="http://schemas.microsoft.com/office/drawing/2014/main" xmlns="" id="{37082038-443C-3A40-30F2-01CFCFF34A2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4385" y="339977"/>
            <a:ext cx="438755" cy="429980"/>
          </a:xfrm>
          <a:prstGeom prst="rect">
            <a:avLst/>
          </a:prstGeom>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2540000" y="731519"/>
            <a:ext cx="85344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A83F666-A83F-4D32-A1F8-BCB3B81B10EA}" type="datetimeFigureOut">
              <a:rPr lang="ru-RU" smtClean="0"/>
              <a:t>23.10.2023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689AED7-2BD5-4EF9-8A9B-04C23083A124}"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38344" y="376522"/>
            <a:ext cx="27432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4432154" y="731524"/>
            <a:ext cx="6439049"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A83F666-A83F-4D32-A1F8-BCB3B81B10EA}" type="datetimeFigureOut">
              <a:rPr lang="ru-RU" smtClean="0"/>
              <a:t>23.10.2023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689AED7-2BD5-4EF9-8A9B-04C23083A124}"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A83F666-A83F-4D32-A1F8-BCB3B81B10EA}" type="datetimeFigureOut">
              <a:rPr lang="ru-RU" smtClean="0"/>
              <a:t>23.10.2023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689AED7-2BD5-4EF9-8A9B-04C23083A124}"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524000" y="731520"/>
            <a:ext cx="85344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12192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12192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710929" y="2172648"/>
            <a:ext cx="7955555"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696585" y="4607511"/>
            <a:ext cx="7960659"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A83F666-A83F-4D32-A1F8-BCB3B81B10EA}" type="datetimeFigureOut">
              <a:rPr lang="ru-RU" smtClean="0"/>
              <a:t>23.10.2023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689AED7-2BD5-4EF9-8A9B-04C23083A124}"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A83F666-A83F-4D32-A1F8-BCB3B81B10EA}" type="datetimeFigureOut">
              <a:rPr lang="ru-RU" smtClean="0"/>
              <a:t>23.10.2023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689AED7-2BD5-4EF9-8A9B-04C23083A124}"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523999" y="731519"/>
            <a:ext cx="4462272"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6193536" y="731520"/>
            <a:ext cx="4462272"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24000" y="731520"/>
            <a:ext cx="4462272"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541929" y="1400327"/>
            <a:ext cx="4462272"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196403" y="731520"/>
            <a:ext cx="4462272"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6193367" y="1399032"/>
            <a:ext cx="4462272"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A83F666-A83F-4D32-A1F8-BCB3B81B10EA}" type="datetimeFigureOut">
              <a:rPr lang="ru-RU" smtClean="0"/>
              <a:t>23.10.2023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0689AED7-2BD5-4EF9-8A9B-04C23083A124}" type="slidenum">
              <a:rPr lang="ru-RU" smtClean="0"/>
              <a:t>‹#›</a:t>
            </a:fld>
            <a:endParaRPr lang="ru-RU"/>
          </a:p>
        </p:txBody>
      </p:sp>
      <p:sp>
        <p:nvSpPr>
          <p:cNvPr id="10" name="Title 9"/>
          <p:cNvSpPr>
            <a:spLocks noGrp="1"/>
          </p:cNvSpPr>
          <p:nvPr>
            <p:ph type="title"/>
          </p:nvPr>
        </p:nvSpPr>
        <p:spPr/>
        <p:txBody>
          <a:body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A83F666-A83F-4D32-A1F8-BCB3B81B10EA}" type="datetimeFigureOut">
              <a:rPr lang="ru-RU" smtClean="0"/>
              <a:t>23.10.2023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0689AED7-2BD5-4EF9-8A9B-04C23083A124}"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83F666-A83F-4D32-A1F8-BCB3B81B10EA}" type="datetimeFigureOut">
              <a:rPr lang="ru-RU" smtClean="0"/>
              <a:t>23.10.2023</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0689AED7-2BD5-4EF9-8A9B-04C23083A124}"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18797" y="2209805"/>
            <a:ext cx="4848113" cy="1258493"/>
          </a:xfrm>
          <a:effectLst/>
        </p:spPr>
        <p:txBody>
          <a:bodyPr anchor="b">
            <a:noAutofit/>
          </a:bodyPr>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6124690" y="731520"/>
            <a:ext cx="5356113"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434356" y="3497802"/>
            <a:ext cx="4518213"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A83F666-A83F-4D32-A1F8-BCB3B81B10EA}" type="datetimeFigureOut">
              <a:rPr lang="ru-RU" smtClean="0"/>
              <a:t>23.10.2023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689AED7-2BD5-4EF9-8A9B-04C23083A124}"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12192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12192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5966900" y="1143000"/>
            <a:ext cx="54864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1170516" y="1010486"/>
            <a:ext cx="4925485"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A83F666-A83F-4D32-A1F8-BCB3B81B10EA}" type="datetimeFigureOut">
              <a:rPr lang="ru-RU" smtClean="0"/>
              <a:t>23.10.2023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689AED7-2BD5-4EF9-8A9B-04C23083A124}" type="slidenum">
              <a:rPr lang="ru-RU" smtClean="0"/>
              <a:t>‹#›</a:t>
            </a:fld>
            <a:endParaRPr lang="ru-RU"/>
          </a:p>
        </p:txBody>
      </p:sp>
      <p:sp>
        <p:nvSpPr>
          <p:cNvPr id="2" name="Title 1"/>
          <p:cNvSpPr>
            <a:spLocks noGrp="1"/>
          </p:cNvSpPr>
          <p:nvPr>
            <p:ph type="title"/>
          </p:nvPr>
        </p:nvSpPr>
        <p:spPr>
          <a:xfrm>
            <a:off x="969691" y="4464421"/>
            <a:ext cx="8511384" cy="1143000"/>
          </a:xfrm>
        </p:spPr>
        <p:txBody>
          <a:bodyPr anchor="b">
            <a:noAutofit/>
          </a:bodyPr>
          <a:lstStyle>
            <a:lvl1pPr algn="l">
              <a:defRPr sz="4600" b="1"/>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12192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12192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12192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2391055" y="4372168"/>
            <a:ext cx="8683348"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524000" y="732260"/>
            <a:ext cx="8534400" cy="34747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8229600" y="6172205"/>
            <a:ext cx="33528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BA83F666-A83F-4D32-A1F8-BCB3B81B10EA}" type="datetimeFigureOut">
              <a:rPr lang="ru-RU" smtClean="0"/>
              <a:t>23.10.2023</a:t>
            </a:fld>
            <a:endParaRPr lang="ru-RU"/>
          </a:p>
        </p:txBody>
      </p:sp>
      <p:sp>
        <p:nvSpPr>
          <p:cNvPr id="5" name="Footer Placeholder 4"/>
          <p:cNvSpPr>
            <a:spLocks noGrp="1"/>
          </p:cNvSpPr>
          <p:nvPr>
            <p:ph type="ftr" sz="quarter" idx="3"/>
          </p:nvPr>
        </p:nvSpPr>
        <p:spPr>
          <a:xfrm>
            <a:off x="609602" y="6172205"/>
            <a:ext cx="44704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ru-RU"/>
          </a:p>
        </p:txBody>
      </p:sp>
      <p:sp>
        <p:nvSpPr>
          <p:cNvPr id="6" name="Slide Number Placeholder 5"/>
          <p:cNvSpPr>
            <a:spLocks noGrp="1"/>
          </p:cNvSpPr>
          <p:nvPr>
            <p:ph type="sldNum" sz="quarter" idx="4"/>
          </p:nvPr>
        </p:nvSpPr>
        <p:spPr>
          <a:xfrm>
            <a:off x="5080000" y="6172205"/>
            <a:ext cx="24384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0689AED7-2BD5-4EF9-8A9B-04C23083A124}"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2">
            <a:extLst>
              <a:ext uri="{FF2B5EF4-FFF2-40B4-BE49-F238E27FC236}">
                <a16:creationId xmlns:a16="http://schemas.microsoft.com/office/drawing/2014/main" xmlns="" id="{2344D0E4-F4CC-4666-BA65-228B5D600976}"/>
              </a:ext>
            </a:extLst>
          </p:cNvPr>
          <p:cNvSpPr txBox="1">
            <a:spLocks/>
          </p:cNvSpPr>
          <p:nvPr/>
        </p:nvSpPr>
        <p:spPr>
          <a:xfrm>
            <a:off x="4942936" y="65865"/>
            <a:ext cx="7249065" cy="968278"/>
          </a:xfrm>
          <a:prstGeom prst="rect">
            <a:avLst/>
          </a:prstGeom>
        </p:spPr>
        <p:txBody>
          <a:bodyPr vert="horz" lIns="0" tIns="0" rIns="0" bIns="0" rtlCol="0" anchor="ctr">
            <a:noAutofit/>
          </a:bodyPr>
          <a:lstStyle>
            <a:lvl1pPr marL="0" indent="0" algn="ctr" defTabSz="1219170" rtl="0" eaLnBrk="1" latinLnBrk="0" hangingPunct="1">
              <a:spcBef>
                <a:spcPct val="20000"/>
              </a:spcBef>
              <a:buClr>
                <a:schemeClr val="accent1"/>
              </a:buClr>
              <a:buFont typeface="Arial" panose="020B0604020202020204" pitchFamily="34" charset="0"/>
              <a:buNone/>
              <a:defRPr sz="2000" kern="800" spc="-13">
                <a:solidFill>
                  <a:schemeClr val="tx1">
                    <a:tint val="75000"/>
                  </a:schemeClr>
                </a:solidFill>
                <a:latin typeface="+mn-lt"/>
                <a:ea typeface="+mn-ea"/>
                <a:cs typeface="+mn-cs"/>
              </a:defRPr>
            </a:lvl1pPr>
            <a:lvl2pPr marL="609585" indent="0" algn="ctr" defTabSz="1219170" rtl="0" eaLnBrk="1" latinLnBrk="0" hangingPunct="1">
              <a:spcBef>
                <a:spcPct val="20000"/>
              </a:spcBef>
              <a:buClr>
                <a:schemeClr val="accent1"/>
              </a:buClr>
              <a:buFont typeface="Arial" panose="020B0604020202020204" pitchFamily="34" charset="0"/>
              <a:buNone/>
              <a:defRPr sz="1600" kern="800">
                <a:solidFill>
                  <a:schemeClr val="tx1">
                    <a:tint val="75000"/>
                  </a:schemeClr>
                </a:solidFill>
                <a:latin typeface="+mn-lt"/>
                <a:ea typeface="+mn-ea"/>
                <a:cs typeface="+mn-cs"/>
              </a:defRPr>
            </a:lvl2pPr>
            <a:lvl3pPr marL="1219170" indent="0" algn="ctr" defTabSz="1219170" rtl="0" eaLnBrk="1" latinLnBrk="0" hangingPunct="1">
              <a:spcBef>
                <a:spcPct val="20000"/>
              </a:spcBef>
              <a:buClr>
                <a:schemeClr val="accent1"/>
              </a:buClr>
              <a:buFont typeface="Arial" panose="020B0604020202020204" pitchFamily="34" charset="0"/>
              <a:buNone/>
              <a:defRPr sz="1600" kern="800">
                <a:solidFill>
                  <a:schemeClr val="tx1">
                    <a:tint val="75000"/>
                  </a:schemeClr>
                </a:solidFill>
                <a:latin typeface="+mn-lt"/>
                <a:ea typeface="+mn-ea"/>
                <a:cs typeface="+mn-cs"/>
              </a:defRPr>
            </a:lvl3pPr>
            <a:lvl4pPr marL="1828754" indent="0" algn="ctr" defTabSz="1219170" rtl="0" eaLnBrk="1" latinLnBrk="0" hangingPunct="1">
              <a:spcBef>
                <a:spcPct val="20000"/>
              </a:spcBef>
              <a:buClr>
                <a:schemeClr val="accent1"/>
              </a:buClr>
              <a:buFont typeface="Arial" panose="020B0604020202020204" pitchFamily="34" charset="0"/>
              <a:buNone/>
              <a:defRPr sz="1600" kern="800">
                <a:solidFill>
                  <a:schemeClr val="tx1">
                    <a:tint val="75000"/>
                  </a:schemeClr>
                </a:solidFill>
                <a:latin typeface="+mn-lt"/>
                <a:ea typeface="+mn-ea"/>
                <a:cs typeface="+mn-cs"/>
              </a:defRPr>
            </a:lvl4pPr>
            <a:lvl5pPr marL="2438339" indent="0" algn="ctr" defTabSz="1219170" rtl="0" eaLnBrk="1" latinLnBrk="0" hangingPunct="1">
              <a:spcBef>
                <a:spcPct val="20000"/>
              </a:spcBef>
              <a:buClr>
                <a:schemeClr val="accent1"/>
              </a:buClr>
              <a:buFont typeface="Arial" panose="020B0604020202020204" pitchFamily="34" charset="0"/>
              <a:buNone/>
              <a:defRPr sz="1600" kern="800">
                <a:solidFill>
                  <a:schemeClr val="tx1">
                    <a:tint val="75000"/>
                  </a:schemeClr>
                </a:solidFill>
                <a:latin typeface="+mn-lt"/>
                <a:ea typeface="+mn-ea"/>
                <a:cs typeface="+mn-cs"/>
              </a:defRPr>
            </a:lvl5pPr>
            <a:lvl6pPr marL="3047924" indent="0" algn="ctr" defTabSz="1219170" rtl="0" eaLnBrk="1" latinLnBrk="0" hangingPunct="1">
              <a:spcBef>
                <a:spcPct val="20000"/>
              </a:spcBef>
              <a:buFont typeface="Arial" panose="020B0604020202020204" pitchFamily="34" charset="0"/>
              <a:buNone/>
              <a:defRPr sz="2667" kern="1200">
                <a:solidFill>
                  <a:schemeClr val="tx1">
                    <a:tint val="75000"/>
                  </a:schemeClr>
                </a:solidFill>
                <a:latin typeface="+mn-lt"/>
                <a:ea typeface="+mn-ea"/>
                <a:cs typeface="+mn-cs"/>
              </a:defRPr>
            </a:lvl6pPr>
            <a:lvl7pPr marL="3657509" indent="0" algn="ctr" defTabSz="1219170" rtl="0" eaLnBrk="1" latinLnBrk="0" hangingPunct="1">
              <a:spcBef>
                <a:spcPct val="20000"/>
              </a:spcBef>
              <a:buFont typeface="Arial" panose="020B0604020202020204" pitchFamily="34" charset="0"/>
              <a:buNone/>
              <a:defRPr sz="2667" kern="1200">
                <a:solidFill>
                  <a:schemeClr val="tx1">
                    <a:tint val="75000"/>
                  </a:schemeClr>
                </a:solidFill>
                <a:latin typeface="+mn-lt"/>
                <a:ea typeface="+mn-ea"/>
                <a:cs typeface="+mn-cs"/>
              </a:defRPr>
            </a:lvl7pPr>
            <a:lvl8pPr marL="4267093" indent="0" algn="ctr" defTabSz="1219170" rtl="0" eaLnBrk="1" latinLnBrk="0" hangingPunct="1">
              <a:spcBef>
                <a:spcPct val="20000"/>
              </a:spcBef>
              <a:buFont typeface="Arial" panose="020B0604020202020204" pitchFamily="34" charset="0"/>
              <a:buNone/>
              <a:defRPr sz="2667" kern="1200">
                <a:solidFill>
                  <a:schemeClr val="tx1">
                    <a:tint val="75000"/>
                  </a:schemeClr>
                </a:solidFill>
                <a:latin typeface="+mn-lt"/>
                <a:ea typeface="+mn-ea"/>
                <a:cs typeface="+mn-cs"/>
              </a:defRPr>
            </a:lvl8pPr>
            <a:lvl9pPr marL="4876678" indent="0" algn="ctr" defTabSz="1219170" rtl="0" eaLnBrk="1" latinLnBrk="0" hangingPunct="1">
              <a:spcBef>
                <a:spcPct val="20000"/>
              </a:spcBef>
              <a:buFont typeface="Arial" panose="020B0604020202020204" pitchFamily="34" charset="0"/>
              <a:buNone/>
              <a:defRPr sz="2667" kern="1200">
                <a:solidFill>
                  <a:schemeClr val="tx1">
                    <a:tint val="75000"/>
                  </a:schemeClr>
                </a:solidFill>
                <a:latin typeface="+mn-lt"/>
                <a:ea typeface="+mn-ea"/>
                <a:cs typeface="+mn-cs"/>
              </a:defRPr>
            </a:lvl9pPr>
          </a:lstStyle>
          <a:p>
            <a:pPr marR="200025" lvl="0" indent="450215" algn="just" defTabSz="914400">
              <a:lnSpc>
                <a:spcPct val="115000"/>
              </a:lnSpc>
              <a:spcBef>
                <a:spcPts val="0"/>
              </a:spcBef>
              <a:spcAft>
                <a:spcPts val="900"/>
              </a:spcAft>
              <a:buClrTx/>
            </a:pPr>
            <a:endParaRPr lang="ru-RU" sz="3200" b="1" dirty="0">
              <a:solidFill>
                <a:schemeClr val="tx1">
                  <a:lumMod val="75000"/>
                </a:schemeClr>
              </a:solidFill>
              <a:latin typeface="Roboto Condensed" panose="02000000000000000000" pitchFamily="2" charset="0"/>
            </a:endParaRPr>
          </a:p>
        </p:txBody>
      </p:sp>
      <p:sp>
        <p:nvSpPr>
          <p:cNvPr id="3" name="TextBox 2"/>
          <p:cNvSpPr txBox="1"/>
          <p:nvPr/>
        </p:nvSpPr>
        <p:spPr>
          <a:xfrm>
            <a:off x="6174819" y="134505"/>
            <a:ext cx="6017181" cy="784830"/>
          </a:xfrm>
          <a:prstGeom prst="rect">
            <a:avLst/>
          </a:prstGeom>
          <a:noFill/>
        </p:spPr>
        <p:txBody>
          <a:bodyPr wrap="square" rtlCol="0">
            <a:spAutoFit/>
          </a:bodyPr>
          <a:lstStyle/>
          <a:p>
            <a:pPr algn="ctr"/>
            <a:r>
              <a:rPr lang="ru-RU" sz="1500" dirty="0">
                <a:latin typeface="Arial" panose="020B0604020202020204" pitchFamily="34" charset="0"/>
                <a:cs typeface="Arial" panose="020B0604020202020204" pitchFamily="34" charset="0"/>
              </a:rPr>
              <a:t>Уведомления УСН за 3 квартал 2023 года, актуальные вопросы, уменьшение на страховые с учетом изменений законодательства, уведомления на уменьшение и иные </a:t>
            </a:r>
            <a:r>
              <a:rPr lang="ru-RU" sz="1500" dirty="0" smtClean="0">
                <a:latin typeface="Arial" panose="020B0604020202020204" pitchFamily="34" charset="0"/>
                <a:cs typeface="Arial" panose="020B0604020202020204" pitchFamily="34" charset="0"/>
              </a:rPr>
              <a:t>вопросы.</a:t>
            </a:r>
            <a:endParaRPr lang="ru-RU" sz="1500" dirty="0">
              <a:latin typeface="Arial" panose="020B0604020202020204" pitchFamily="34" charset="0"/>
              <a:cs typeface="Arial" panose="020B0604020202020204" pitchFamily="34" charset="0"/>
            </a:endParaRPr>
          </a:p>
        </p:txBody>
      </p:sp>
      <p:sp>
        <p:nvSpPr>
          <p:cNvPr id="7" name="TextBox 6"/>
          <p:cNvSpPr txBox="1"/>
          <p:nvPr/>
        </p:nvSpPr>
        <p:spPr>
          <a:xfrm>
            <a:off x="232756" y="1034143"/>
            <a:ext cx="11745884" cy="694036"/>
          </a:xfrm>
          <a:prstGeom prst="rect">
            <a:avLst/>
          </a:prstGeom>
          <a:noFill/>
        </p:spPr>
        <p:txBody>
          <a:bodyPr wrap="square" rtlCol="0">
            <a:spAutoFit/>
          </a:bodyPr>
          <a:lstStyle/>
          <a:p>
            <a:pPr>
              <a:lnSpc>
                <a:spcPct val="115000"/>
              </a:lnSpc>
              <a:spcAft>
                <a:spcPts val="1000"/>
              </a:spcAft>
            </a:pPr>
            <a:r>
              <a:rPr lang="ru-RU" sz="3400" b="1" dirty="0">
                <a:solidFill>
                  <a:srgbClr val="14348E"/>
                </a:solidFill>
                <a:latin typeface="Times New Roman" panose="02020603050405020304" pitchFamily="18" charset="0"/>
                <a:ea typeface="+mj-ea"/>
                <a:cs typeface="Times New Roman" panose="02020603050405020304" pitchFamily="18" charset="0"/>
              </a:rPr>
              <a:t>Порядок исчисления и уплаты авансов по УСН</a:t>
            </a:r>
            <a:endParaRPr lang="ru-RU" sz="2000" dirty="0">
              <a:solidFill>
                <a:srgbClr val="14348E"/>
              </a:solidFill>
              <a:effectLst/>
              <a:latin typeface="Times New Roman" panose="02020603050405020304" pitchFamily="18" charset="0"/>
              <a:ea typeface="Calibri"/>
              <a:cs typeface="Times New Roman" panose="02020603050405020304" pitchFamily="18" charset="0"/>
            </a:endParaRPr>
          </a:p>
        </p:txBody>
      </p:sp>
      <p:graphicFrame>
        <p:nvGraphicFramePr>
          <p:cNvPr id="6" name="Таблица 5"/>
          <p:cNvGraphicFramePr>
            <a:graphicFrameLocks noGrp="1"/>
          </p:cNvGraphicFramePr>
          <p:nvPr>
            <p:extLst>
              <p:ext uri="{D42A27DB-BD31-4B8C-83A1-F6EECF244321}">
                <p14:modId xmlns:p14="http://schemas.microsoft.com/office/powerpoint/2010/main" val="4056474474"/>
              </p:ext>
            </p:extLst>
          </p:nvPr>
        </p:nvGraphicFramePr>
        <p:xfrm>
          <a:off x="266007" y="1692849"/>
          <a:ext cx="11637818" cy="4641449"/>
        </p:xfrm>
        <a:graphic>
          <a:graphicData uri="http://schemas.openxmlformats.org/drawingml/2006/table">
            <a:tbl>
              <a:tblPr firstRow="1" bandRow="1"/>
              <a:tblGrid>
                <a:gridCol w="11637818"/>
              </a:tblGrid>
              <a:tr h="1449362">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marL="0" marR="0" indent="0" algn="just" defTabSz="1043056" rtl="0" eaLnBrk="1" fontAlgn="auto" latinLnBrk="0" hangingPunct="1">
                        <a:lnSpc>
                          <a:spcPct val="100000"/>
                        </a:lnSpc>
                        <a:spcBef>
                          <a:spcPts val="0"/>
                        </a:spcBef>
                        <a:spcAft>
                          <a:spcPts val="0"/>
                        </a:spcAft>
                        <a:buClrTx/>
                        <a:buSzTx/>
                        <a:buFontTx/>
                        <a:buNone/>
                        <a:tabLst/>
                        <a:defRPr/>
                      </a:pPr>
                      <a:r>
                        <a:rPr lang="ru-RU" sz="2200" b="0" i="0" u="none" strike="noStrike" kern="1200" baseline="0" smtClean="0">
                          <a:solidFill>
                            <a:schemeClr val="tx1"/>
                          </a:solidFill>
                          <a:latin typeface="Times New Roman" panose="02020603050405020304" pitchFamily="18" charset="0"/>
                          <a:ea typeface="+mn-ea"/>
                          <a:cs typeface="Times New Roman" panose="02020603050405020304" pitchFamily="18" charset="0"/>
                        </a:rPr>
                        <a:t>Налогоплательщики </a:t>
                      </a:r>
                      <a:r>
                        <a:rPr lang="ru-RU" sz="2200" b="0" i="0" u="none" strike="noStrike" kern="1200" baseline="0" smtClean="0">
                          <a:solidFill>
                            <a:schemeClr val="tx1"/>
                          </a:solidFill>
                          <a:latin typeface="Times New Roman" panose="02020603050405020304" pitchFamily="18" charset="0"/>
                          <a:ea typeface="+mn-ea"/>
                          <a:cs typeface="Times New Roman" panose="02020603050405020304" pitchFamily="18" charset="0"/>
                        </a:rPr>
                        <a:t>УСН исчисляют </a:t>
                      </a:r>
                      <a:r>
                        <a:rPr lang="ru-RU" sz="22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сумму авансового платежа по итогам каждого отчетного периода</a:t>
                      </a:r>
                      <a:r>
                        <a:rPr lang="ru-RU" sz="2200" b="0" i="0" u="none" strike="noStrike" kern="1200" baseline="0" smtClean="0">
                          <a:solidFill>
                            <a:schemeClr val="tx1"/>
                          </a:solidFill>
                          <a:latin typeface="Times New Roman" panose="02020603050405020304" pitchFamily="18" charset="0"/>
                          <a:ea typeface="+mn-ea"/>
                          <a:cs typeface="Times New Roman" panose="02020603050405020304" pitchFamily="18" charset="0"/>
                        </a:rPr>
                        <a:t>: </a:t>
                      </a:r>
                      <a:r>
                        <a:rPr lang="ru-RU" sz="2200" b="1" i="0" u="none" strike="noStrike" kern="1200" baseline="0" smtClean="0">
                          <a:solidFill>
                            <a:srgbClr val="14348E"/>
                          </a:solidFill>
                          <a:latin typeface="Times New Roman" panose="02020603050405020304" pitchFamily="18" charset="0"/>
                          <a:ea typeface="+mn-ea"/>
                          <a:cs typeface="Times New Roman" panose="02020603050405020304" pitchFamily="18" charset="0"/>
                        </a:rPr>
                        <a:t>первого </a:t>
                      </a:r>
                      <a:r>
                        <a:rPr lang="ru-RU" sz="2200" b="1" i="0" u="none" strike="noStrike" kern="1200" baseline="0" dirty="0" smtClean="0">
                          <a:solidFill>
                            <a:srgbClr val="14348E"/>
                          </a:solidFill>
                          <a:latin typeface="Times New Roman" panose="02020603050405020304" pitchFamily="18" charset="0"/>
                          <a:ea typeface="+mn-ea"/>
                          <a:cs typeface="Times New Roman" panose="02020603050405020304" pitchFamily="18" charset="0"/>
                        </a:rPr>
                        <a:t>квартала, полугодия и девяти месяцев календарного года</a:t>
                      </a:r>
                      <a:r>
                        <a:rPr lang="ru-RU" sz="22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a:t>
                      </a:r>
                    </a:p>
                    <a:p>
                      <a:pPr marL="0" marR="0" indent="0" algn="l" defTabSz="1043056" rtl="0" eaLnBrk="1" fontAlgn="auto" latinLnBrk="0" hangingPunct="1">
                        <a:lnSpc>
                          <a:spcPct val="100000"/>
                        </a:lnSpc>
                        <a:spcBef>
                          <a:spcPts val="0"/>
                        </a:spcBef>
                        <a:spcAft>
                          <a:spcPts val="0"/>
                        </a:spcAft>
                        <a:buClrTx/>
                        <a:buSzTx/>
                        <a:buFontTx/>
                        <a:buNone/>
                        <a:tabLst/>
                        <a:defRPr/>
                      </a:pPr>
                      <a:r>
                        <a:rPr lang="ru-RU" sz="2200" b="0" i="0" u="none" strike="noStrike" kern="1200" baseline="0" dirty="0" smtClean="0">
                          <a:solidFill>
                            <a:srgbClr val="14348E"/>
                          </a:solidFill>
                          <a:latin typeface="Times New Roman" panose="02020603050405020304" pitchFamily="18" charset="0"/>
                          <a:ea typeface="+mn-ea"/>
                          <a:cs typeface="Times New Roman" panose="02020603050405020304" pitchFamily="18" charset="0"/>
                        </a:rPr>
                        <a:t>Пункты 3, 4 статьи 346.21 Налогового кодекса Российской Федерации.</a:t>
                      </a:r>
                    </a:p>
                  </a:txBody>
                  <a:tcPr>
                    <a:lnL w="12700" cmpd="sng">
                      <a:solidFill>
                        <a:sysClr val="window" lastClr="FFFFFF"/>
                      </a:solidFill>
                    </a:lnL>
                    <a:lnR w="12700" cmpd="sng">
                      <a:solidFill>
                        <a:sysClr val="window" lastClr="FFFFFF"/>
                      </a:solidFill>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noFill/>
                  </a:tcPr>
                </a:tc>
              </a:tr>
              <a:tr h="1280160">
                <a:tc>
                  <a:txBody>
                    <a:bodyPr/>
                    <a:lstStyle/>
                    <a:p>
                      <a:pPr marL="0" marR="0" indent="0" algn="just" defTabSz="1043056" rtl="0" eaLnBrk="1" fontAlgn="auto" latinLnBrk="0" hangingPunct="1">
                        <a:lnSpc>
                          <a:spcPct val="100000"/>
                        </a:lnSpc>
                        <a:spcBef>
                          <a:spcPts val="0"/>
                        </a:spcBef>
                        <a:spcAft>
                          <a:spcPts val="0"/>
                        </a:spcAft>
                        <a:buClrTx/>
                        <a:buSzTx/>
                        <a:buFontTx/>
                        <a:buNone/>
                        <a:tabLst/>
                        <a:defRPr/>
                      </a:pPr>
                      <a:r>
                        <a:rPr lang="ru-RU" sz="22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Авансовые платежи по налогу уплачиваются не позднее </a:t>
                      </a:r>
                      <a:r>
                        <a:rPr lang="ru-RU" sz="2200" b="1" i="0" u="none" strike="noStrike" kern="1200" baseline="0" dirty="0" smtClean="0">
                          <a:solidFill>
                            <a:srgbClr val="14348E"/>
                          </a:solidFill>
                          <a:latin typeface="Times New Roman" panose="02020603050405020304" pitchFamily="18" charset="0"/>
                          <a:ea typeface="+mn-ea"/>
                          <a:cs typeface="Times New Roman" panose="02020603050405020304" pitchFamily="18" charset="0"/>
                        </a:rPr>
                        <a:t>28-го числа </a:t>
                      </a:r>
                      <a:r>
                        <a:rPr lang="ru-RU" sz="22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месяца, следующего за истекшим отчетным периодом.</a:t>
                      </a:r>
                    </a:p>
                    <a:p>
                      <a:pPr marL="0" marR="0" indent="0" algn="l" defTabSz="1043056" rtl="0" eaLnBrk="1" fontAlgn="auto" latinLnBrk="0" hangingPunct="1">
                        <a:lnSpc>
                          <a:spcPct val="100000"/>
                        </a:lnSpc>
                        <a:spcBef>
                          <a:spcPts val="0"/>
                        </a:spcBef>
                        <a:spcAft>
                          <a:spcPts val="0"/>
                        </a:spcAft>
                        <a:buClrTx/>
                        <a:buSzTx/>
                        <a:buFontTx/>
                        <a:buNone/>
                        <a:tabLst/>
                        <a:defRPr/>
                      </a:pPr>
                      <a:r>
                        <a:rPr lang="ru-RU" sz="2200" b="0" i="0" u="none" strike="noStrike" kern="1200" baseline="0" dirty="0" smtClean="0">
                          <a:solidFill>
                            <a:srgbClr val="14348E"/>
                          </a:solidFill>
                          <a:latin typeface="Times New Roman" panose="02020603050405020304" pitchFamily="18" charset="0"/>
                          <a:ea typeface="+mn-ea"/>
                          <a:cs typeface="Times New Roman" panose="02020603050405020304" pitchFamily="18" charset="0"/>
                        </a:rPr>
                        <a:t>Пункт 7 статьи 346.21 Налогового кодекса Российской Федерации.</a:t>
                      </a:r>
                    </a:p>
                  </a:txBody>
                  <a:tcPr>
                    <a:lnL w="12700" cmpd="sng">
                      <a:solidFill>
                        <a:sysClr val="window" lastClr="FFFFFF"/>
                      </a:solidFill>
                    </a:lnL>
                    <a:lnR w="12700" cmpd="sng">
                      <a:solidFill>
                        <a:sysClr val="window" lastClr="FFFFFF"/>
                      </a:solidFill>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noFill/>
                  </a:tcPr>
                </a:tc>
              </a:tr>
              <a:tr h="1911927">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indent="0" algn="just" defTabSz="1043056" rtl="0" eaLnBrk="1" fontAlgn="auto" latinLnBrk="0" hangingPunct="1">
                        <a:lnSpc>
                          <a:spcPct val="100000"/>
                        </a:lnSpc>
                        <a:spcBef>
                          <a:spcPts val="0"/>
                        </a:spcBef>
                        <a:spcAft>
                          <a:spcPts val="0"/>
                        </a:spcAft>
                        <a:buClrTx/>
                        <a:buSzTx/>
                        <a:buFontTx/>
                        <a:buNone/>
                        <a:tabLst/>
                        <a:defRPr/>
                      </a:pPr>
                      <a:r>
                        <a:rPr lang="ru-RU" sz="22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Суммы исчисленных авансовых платежей отражаются налогоплательщиками в Уведомлении об исчисленных суммах (КНД 1110355), представляемых в налоговый орган </a:t>
                      </a:r>
                      <a:r>
                        <a:rPr lang="ru-RU" sz="2200" b="0" i="0" u="none" strike="noStrike" kern="1200" baseline="0" smtClean="0">
                          <a:solidFill>
                            <a:schemeClr val="tx1"/>
                          </a:solidFill>
                          <a:latin typeface="Times New Roman" panose="02020603050405020304" pitchFamily="18" charset="0"/>
                          <a:ea typeface="+mn-ea"/>
                          <a:cs typeface="Times New Roman" panose="02020603050405020304" pitchFamily="18" charset="0"/>
                        </a:rPr>
                        <a:t>не </a:t>
                      </a:r>
                      <a:r>
                        <a:rPr lang="ru-RU" sz="2200" b="0" i="0" u="none" strike="noStrike" kern="1200" baseline="0" smtClean="0">
                          <a:solidFill>
                            <a:schemeClr val="tx1"/>
                          </a:solidFill>
                          <a:latin typeface="Times New Roman" panose="02020603050405020304" pitchFamily="18" charset="0"/>
                          <a:ea typeface="+mn-ea"/>
                          <a:cs typeface="Times New Roman" panose="02020603050405020304" pitchFamily="18" charset="0"/>
                        </a:rPr>
                        <a:t>позднее </a:t>
                      </a:r>
                      <a:r>
                        <a:rPr lang="ru-RU" sz="2200" b="1" i="0" u="none" strike="noStrike" kern="1200" baseline="0" smtClean="0">
                          <a:solidFill>
                            <a:srgbClr val="14348E"/>
                          </a:solidFill>
                          <a:latin typeface="Times New Roman" panose="02020603050405020304" pitchFamily="18" charset="0"/>
                          <a:ea typeface="+mn-ea"/>
                          <a:cs typeface="Times New Roman" panose="02020603050405020304" pitchFamily="18" charset="0"/>
                        </a:rPr>
                        <a:t>25-го числа </a:t>
                      </a:r>
                      <a:r>
                        <a:rPr lang="ru-RU" sz="2200" b="0" i="0" u="none" strike="noStrike" kern="1200" baseline="0" smtClean="0">
                          <a:solidFill>
                            <a:schemeClr val="tx1"/>
                          </a:solidFill>
                          <a:latin typeface="Times New Roman" panose="02020603050405020304" pitchFamily="18" charset="0"/>
                          <a:ea typeface="+mn-ea"/>
                          <a:cs typeface="Times New Roman" panose="02020603050405020304" pitchFamily="18" charset="0"/>
                        </a:rPr>
                        <a:t>месяца, в котором установлен срок уплаты соответствующих налогов, авансовых платежей по налогам.</a:t>
                      </a:r>
                    </a:p>
                    <a:p>
                      <a:pPr marL="0" marR="0" indent="0" algn="just" defTabSz="1043056" rtl="0" eaLnBrk="1" fontAlgn="auto" latinLnBrk="0" hangingPunct="1">
                        <a:lnSpc>
                          <a:spcPct val="100000"/>
                        </a:lnSpc>
                        <a:spcBef>
                          <a:spcPts val="0"/>
                        </a:spcBef>
                        <a:spcAft>
                          <a:spcPts val="0"/>
                        </a:spcAft>
                        <a:buClrTx/>
                        <a:buSzTx/>
                        <a:buFontTx/>
                        <a:buNone/>
                        <a:tabLst/>
                        <a:defRPr/>
                      </a:pPr>
                      <a:r>
                        <a:rPr lang="ru-RU" sz="2200" b="0" i="0" u="none" strike="noStrike" kern="1200" baseline="0" smtClean="0">
                          <a:solidFill>
                            <a:srgbClr val="14348E"/>
                          </a:solidFill>
                          <a:latin typeface="Times New Roman" panose="02020603050405020304" pitchFamily="18" charset="0"/>
                          <a:ea typeface="+mn-ea"/>
                          <a:cs typeface="Times New Roman" panose="02020603050405020304" pitchFamily="18" charset="0"/>
                        </a:rPr>
                        <a:t>Пункт </a:t>
                      </a:r>
                      <a:r>
                        <a:rPr lang="ru-RU" sz="2200" b="0" i="0" u="none" strike="noStrike" kern="1200" baseline="0" dirty="0" smtClean="0">
                          <a:solidFill>
                            <a:srgbClr val="14348E"/>
                          </a:solidFill>
                          <a:latin typeface="Times New Roman" panose="02020603050405020304" pitchFamily="18" charset="0"/>
                          <a:ea typeface="+mn-ea"/>
                          <a:cs typeface="Times New Roman" panose="02020603050405020304" pitchFamily="18" charset="0"/>
                        </a:rPr>
                        <a:t>9 статьи 58 Налогового кодекса Российской Федерации.</a:t>
                      </a:r>
                      <a:endParaRPr lang="ru-RU" sz="2200" dirty="0">
                        <a:solidFill>
                          <a:srgbClr val="14348E"/>
                        </a:solidFill>
                        <a:latin typeface="Times New Roman" panose="02020603050405020304" pitchFamily="18" charset="0"/>
                        <a:cs typeface="Times New Roman" panose="02020603050405020304" pitchFamily="18" charset="0"/>
                      </a:endParaRPr>
                    </a:p>
                  </a:txBody>
                  <a:tcPr>
                    <a:lnL w="12700" cmpd="sng">
                      <a:solidFill>
                        <a:sysClr val="window" lastClr="FFFFFF"/>
                      </a:solidFill>
                    </a:lnL>
                    <a:lnR w="12700" cmpd="sng">
                      <a:solidFill>
                        <a:sysClr val="window" lastClr="FFFFFF"/>
                      </a:solidFill>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11369030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2">
            <a:extLst>
              <a:ext uri="{FF2B5EF4-FFF2-40B4-BE49-F238E27FC236}">
                <a16:creationId xmlns:a16="http://schemas.microsoft.com/office/drawing/2014/main" xmlns="" id="{2344D0E4-F4CC-4666-BA65-228B5D600976}"/>
              </a:ext>
            </a:extLst>
          </p:cNvPr>
          <p:cNvSpPr txBox="1">
            <a:spLocks/>
          </p:cNvSpPr>
          <p:nvPr/>
        </p:nvSpPr>
        <p:spPr>
          <a:xfrm>
            <a:off x="4942936" y="65865"/>
            <a:ext cx="7249065" cy="968278"/>
          </a:xfrm>
          <a:prstGeom prst="rect">
            <a:avLst/>
          </a:prstGeom>
        </p:spPr>
        <p:txBody>
          <a:bodyPr vert="horz" lIns="0" tIns="0" rIns="0" bIns="0" rtlCol="0" anchor="ctr">
            <a:noAutofit/>
          </a:bodyPr>
          <a:lstStyle>
            <a:lvl1pPr marL="0" indent="0" algn="ctr" defTabSz="1219170" rtl="0" eaLnBrk="1" latinLnBrk="0" hangingPunct="1">
              <a:spcBef>
                <a:spcPct val="20000"/>
              </a:spcBef>
              <a:buClr>
                <a:schemeClr val="accent1"/>
              </a:buClr>
              <a:buFont typeface="Arial" panose="020B0604020202020204" pitchFamily="34" charset="0"/>
              <a:buNone/>
              <a:defRPr sz="2000" kern="800" spc="-13">
                <a:solidFill>
                  <a:schemeClr val="tx1">
                    <a:tint val="75000"/>
                  </a:schemeClr>
                </a:solidFill>
                <a:latin typeface="+mn-lt"/>
                <a:ea typeface="+mn-ea"/>
                <a:cs typeface="+mn-cs"/>
              </a:defRPr>
            </a:lvl1pPr>
            <a:lvl2pPr marL="609585" indent="0" algn="ctr" defTabSz="1219170" rtl="0" eaLnBrk="1" latinLnBrk="0" hangingPunct="1">
              <a:spcBef>
                <a:spcPct val="20000"/>
              </a:spcBef>
              <a:buClr>
                <a:schemeClr val="accent1"/>
              </a:buClr>
              <a:buFont typeface="Arial" panose="020B0604020202020204" pitchFamily="34" charset="0"/>
              <a:buNone/>
              <a:defRPr sz="1600" kern="800">
                <a:solidFill>
                  <a:schemeClr val="tx1">
                    <a:tint val="75000"/>
                  </a:schemeClr>
                </a:solidFill>
                <a:latin typeface="+mn-lt"/>
                <a:ea typeface="+mn-ea"/>
                <a:cs typeface="+mn-cs"/>
              </a:defRPr>
            </a:lvl2pPr>
            <a:lvl3pPr marL="1219170" indent="0" algn="ctr" defTabSz="1219170" rtl="0" eaLnBrk="1" latinLnBrk="0" hangingPunct="1">
              <a:spcBef>
                <a:spcPct val="20000"/>
              </a:spcBef>
              <a:buClr>
                <a:schemeClr val="accent1"/>
              </a:buClr>
              <a:buFont typeface="Arial" panose="020B0604020202020204" pitchFamily="34" charset="0"/>
              <a:buNone/>
              <a:defRPr sz="1600" kern="800">
                <a:solidFill>
                  <a:schemeClr val="tx1">
                    <a:tint val="75000"/>
                  </a:schemeClr>
                </a:solidFill>
                <a:latin typeface="+mn-lt"/>
                <a:ea typeface="+mn-ea"/>
                <a:cs typeface="+mn-cs"/>
              </a:defRPr>
            </a:lvl3pPr>
            <a:lvl4pPr marL="1828754" indent="0" algn="ctr" defTabSz="1219170" rtl="0" eaLnBrk="1" latinLnBrk="0" hangingPunct="1">
              <a:spcBef>
                <a:spcPct val="20000"/>
              </a:spcBef>
              <a:buClr>
                <a:schemeClr val="accent1"/>
              </a:buClr>
              <a:buFont typeface="Arial" panose="020B0604020202020204" pitchFamily="34" charset="0"/>
              <a:buNone/>
              <a:defRPr sz="1600" kern="800">
                <a:solidFill>
                  <a:schemeClr val="tx1">
                    <a:tint val="75000"/>
                  </a:schemeClr>
                </a:solidFill>
                <a:latin typeface="+mn-lt"/>
                <a:ea typeface="+mn-ea"/>
                <a:cs typeface="+mn-cs"/>
              </a:defRPr>
            </a:lvl4pPr>
            <a:lvl5pPr marL="2438339" indent="0" algn="ctr" defTabSz="1219170" rtl="0" eaLnBrk="1" latinLnBrk="0" hangingPunct="1">
              <a:spcBef>
                <a:spcPct val="20000"/>
              </a:spcBef>
              <a:buClr>
                <a:schemeClr val="accent1"/>
              </a:buClr>
              <a:buFont typeface="Arial" panose="020B0604020202020204" pitchFamily="34" charset="0"/>
              <a:buNone/>
              <a:defRPr sz="1600" kern="800">
                <a:solidFill>
                  <a:schemeClr val="tx1">
                    <a:tint val="75000"/>
                  </a:schemeClr>
                </a:solidFill>
                <a:latin typeface="+mn-lt"/>
                <a:ea typeface="+mn-ea"/>
                <a:cs typeface="+mn-cs"/>
              </a:defRPr>
            </a:lvl5pPr>
            <a:lvl6pPr marL="3047924" indent="0" algn="ctr" defTabSz="1219170" rtl="0" eaLnBrk="1" latinLnBrk="0" hangingPunct="1">
              <a:spcBef>
                <a:spcPct val="20000"/>
              </a:spcBef>
              <a:buFont typeface="Arial" panose="020B0604020202020204" pitchFamily="34" charset="0"/>
              <a:buNone/>
              <a:defRPr sz="2667" kern="1200">
                <a:solidFill>
                  <a:schemeClr val="tx1">
                    <a:tint val="75000"/>
                  </a:schemeClr>
                </a:solidFill>
                <a:latin typeface="+mn-lt"/>
                <a:ea typeface="+mn-ea"/>
                <a:cs typeface="+mn-cs"/>
              </a:defRPr>
            </a:lvl6pPr>
            <a:lvl7pPr marL="3657509" indent="0" algn="ctr" defTabSz="1219170" rtl="0" eaLnBrk="1" latinLnBrk="0" hangingPunct="1">
              <a:spcBef>
                <a:spcPct val="20000"/>
              </a:spcBef>
              <a:buFont typeface="Arial" panose="020B0604020202020204" pitchFamily="34" charset="0"/>
              <a:buNone/>
              <a:defRPr sz="2667" kern="1200">
                <a:solidFill>
                  <a:schemeClr val="tx1">
                    <a:tint val="75000"/>
                  </a:schemeClr>
                </a:solidFill>
                <a:latin typeface="+mn-lt"/>
                <a:ea typeface="+mn-ea"/>
                <a:cs typeface="+mn-cs"/>
              </a:defRPr>
            </a:lvl7pPr>
            <a:lvl8pPr marL="4267093" indent="0" algn="ctr" defTabSz="1219170" rtl="0" eaLnBrk="1" latinLnBrk="0" hangingPunct="1">
              <a:spcBef>
                <a:spcPct val="20000"/>
              </a:spcBef>
              <a:buFont typeface="Arial" panose="020B0604020202020204" pitchFamily="34" charset="0"/>
              <a:buNone/>
              <a:defRPr sz="2667" kern="1200">
                <a:solidFill>
                  <a:schemeClr val="tx1">
                    <a:tint val="75000"/>
                  </a:schemeClr>
                </a:solidFill>
                <a:latin typeface="+mn-lt"/>
                <a:ea typeface="+mn-ea"/>
                <a:cs typeface="+mn-cs"/>
              </a:defRPr>
            </a:lvl8pPr>
            <a:lvl9pPr marL="4876678" indent="0" algn="ctr" defTabSz="1219170" rtl="0" eaLnBrk="1" latinLnBrk="0" hangingPunct="1">
              <a:spcBef>
                <a:spcPct val="20000"/>
              </a:spcBef>
              <a:buFont typeface="Arial" panose="020B0604020202020204" pitchFamily="34" charset="0"/>
              <a:buNone/>
              <a:defRPr sz="2667" kern="1200">
                <a:solidFill>
                  <a:schemeClr val="tx1">
                    <a:tint val="75000"/>
                  </a:schemeClr>
                </a:solidFill>
                <a:latin typeface="+mn-lt"/>
                <a:ea typeface="+mn-ea"/>
                <a:cs typeface="+mn-cs"/>
              </a:defRPr>
            </a:lvl9pPr>
          </a:lstStyle>
          <a:p>
            <a:pPr marR="200025" lvl="0" indent="450215" algn="just" defTabSz="914400">
              <a:lnSpc>
                <a:spcPct val="115000"/>
              </a:lnSpc>
              <a:spcBef>
                <a:spcPts val="0"/>
              </a:spcBef>
              <a:spcAft>
                <a:spcPts val="900"/>
              </a:spcAft>
              <a:buClrTx/>
            </a:pPr>
            <a:endParaRPr lang="ru-RU" sz="3200" b="1" dirty="0">
              <a:solidFill>
                <a:schemeClr val="tx1">
                  <a:lumMod val="75000"/>
                </a:schemeClr>
              </a:solidFill>
              <a:latin typeface="Roboto Condensed" panose="02000000000000000000" pitchFamily="2" charset="0"/>
            </a:endParaRPr>
          </a:p>
        </p:txBody>
      </p:sp>
      <p:sp>
        <p:nvSpPr>
          <p:cNvPr id="32" name="TextBox 31"/>
          <p:cNvSpPr txBox="1"/>
          <p:nvPr/>
        </p:nvSpPr>
        <p:spPr>
          <a:xfrm>
            <a:off x="358922" y="1224394"/>
            <a:ext cx="11631793" cy="5275290"/>
          </a:xfrm>
          <a:prstGeom prst="rect">
            <a:avLst/>
          </a:prstGeom>
          <a:noFill/>
        </p:spPr>
        <p:txBody>
          <a:bodyPr wrap="square" rtlCol="0">
            <a:spAutoFit/>
          </a:bodyPr>
          <a:lstStyle/>
          <a:p>
            <a:pPr>
              <a:lnSpc>
                <a:spcPct val="115000"/>
              </a:lnSpc>
            </a:pPr>
            <a:r>
              <a:rPr lang="ru-RU" sz="3200" b="1" dirty="0" smtClean="0">
                <a:solidFill>
                  <a:srgbClr val="14348E"/>
                </a:solidFill>
                <a:latin typeface="Times New Roman" panose="02020603050405020304" pitchFamily="18" charset="0"/>
                <a:ea typeface="Times New Roman"/>
                <a:cs typeface="Times New Roman" panose="02020603050405020304" pitchFamily="18" charset="0"/>
              </a:rPr>
              <a:t>Уменьшение налога ПСН на уплаченные страховые взносы</a:t>
            </a:r>
            <a:endParaRPr lang="ru-RU" sz="3200" dirty="0">
              <a:solidFill>
                <a:srgbClr val="14348E"/>
              </a:solidFill>
              <a:latin typeface="Times New Roman" panose="02020603050405020304" pitchFamily="18" charset="0"/>
              <a:ea typeface="Calibri"/>
              <a:cs typeface="Times New Roman" panose="02020603050405020304" pitchFamily="18" charset="0"/>
            </a:endParaRPr>
          </a:p>
          <a:p>
            <a:pPr algn="just"/>
            <a:r>
              <a:rPr lang="ru-RU" sz="2500" dirty="0" smtClean="0">
                <a:latin typeface="Times New Roman" panose="02020603050405020304" pitchFamily="18" charset="0"/>
                <a:ea typeface="Times New Roman"/>
                <a:cs typeface="Times New Roman" panose="02020603050405020304" pitchFamily="18" charset="0"/>
              </a:rPr>
              <a:t>Индивидуальные </a:t>
            </a:r>
            <a:r>
              <a:rPr lang="ru-RU" sz="2500" dirty="0">
                <a:latin typeface="Times New Roman" panose="02020603050405020304" pitchFamily="18" charset="0"/>
                <a:ea typeface="Times New Roman"/>
                <a:cs typeface="Times New Roman" panose="02020603050405020304" pitchFamily="18" charset="0"/>
              </a:rPr>
              <a:t>предприниматели</a:t>
            </a:r>
            <a:r>
              <a:rPr lang="ru-RU" sz="2500" dirty="0" smtClean="0">
                <a:latin typeface="Times New Roman" panose="02020603050405020304" pitchFamily="18" charset="0"/>
                <a:ea typeface="Times New Roman"/>
                <a:cs typeface="Times New Roman" panose="02020603050405020304" pitchFamily="18" charset="0"/>
              </a:rPr>
              <a:t>, </a:t>
            </a:r>
            <a:r>
              <a:rPr lang="ru-RU" sz="2500" dirty="0">
                <a:latin typeface="Times New Roman" panose="02020603050405020304" pitchFamily="18" charset="0"/>
                <a:ea typeface="Times New Roman"/>
                <a:cs typeface="Times New Roman" panose="02020603050405020304" pitchFamily="18" charset="0"/>
              </a:rPr>
              <a:t>уменьшают сумму налога (авансовых платежей по налогу), исчисленную за налоговый (отчетный) период, на сумму страховых взносов на обязательное пенсионное страхование и на обязательное медицинское страхование, </a:t>
            </a:r>
            <a:r>
              <a:rPr lang="ru-RU" sz="2500" b="1" dirty="0">
                <a:solidFill>
                  <a:srgbClr val="14348E"/>
                </a:solidFill>
                <a:latin typeface="Times New Roman" panose="02020603050405020304" pitchFamily="18" charset="0"/>
                <a:ea typeface="Times New Roman"/>
                <a:cs typeface="Times New Roman" panose="02020603050405020304" pitchFamily="18" charset="0"/>
              </a:rPr>
              <a:t>подлежащую уплате </a:t>
            </a:r>
            <a:r>
              <a:rPr lang="ru-RU" sz="2500" dirty="0">
                <a:latin typeface="Times New Roman" panose="02020603050405020304" pitchFamily="18" charset="0"/>
                <a:ea typeface="Times New Roman"/>
                <a:cs typeface="Times New Roman" panose="02020603050405020304" pitchFamily="18" charset="0"/>
              </a:rPr>
              <a:t>в данном налоговом периоде в соответствии </a:t>
            </a:r>
            <a:r>
              <a:rPr lang="ru-RU" sz="2500" dirty="0" smtClean="0">
                <a:latin typeface="Times New Roman" panose="02020603050405020304" pitchFamily="18" charset="0"/>
                <a:ea typeface="Times New Roman"/>
                <a:cs typeface="Times New Roman" panose="02020603050405020304" pitchFamily="18" charset="0"/>
              </a:rPr>
              <a:t>со статьей 430 Налогового кодекса Российской Федерации.</a:t>
            </a:r>
          </a:p>
          <a:p>
            <a:pPr algn="just"/>
            <a:r>
              <a:rPr lang="ru-RU" sz="2500" dirty="0">
                <a:latin typeface="Times New Roman" panose="02020603050405020304" pitchFamily="18" charset="0"/>
                <a:ea typeface="Times New Roman"/>
                <a:cs typeface="Times New Roman" panose="02020603050405020304" pitchFamily="18" charset="0"/>
              </a:rPr>
              <a:t>У</a:t>
            </a:r>
            <a:r>
              <a:rPr lang="ru-RU" sz="2500" dirty="0" smtClean="0">
                <a:latin typeface="Times New Roman" panose="02020603050405020304" pitchFamily="18" charset="0"/>
                <a:ea typeface="Times New Roman"/>
                <a:cs typeface="Times New Roman" panose="02020603050405020304" pitchFamily="18" charset="0"/>
              </a:rPr>
              <a:t>казанные страховые взносы считаются подлежащими уплате в данном налоговом периоде, в том числе, если их срок уплаты в соответствии с пунктом 7 статьи 6.1 Налогового кодекса переносятся на первый рабочий день следующего года.</a:t>
            </a:r>
          </a:p>
          <a:p>
            <a:pPr algn="just"/>
            <a:r>
              <a:rPr lang="ru-RU" sz="2500" dirty="0">
                <a:latin typeface="Times New Roman" panose="02020603050405020304" pitchFamily="18" charset="0"/>
                <a:ea typeface="Times New Roman"/>
                <a:cs typeface="Times New Roman" panose="02020603050405020304" pitchFamily="18" charset="0"/>
              </a:rPr>
              <a:t>Суммы страховых взносов, уплаченные после 31.12.2022 за расчетные периоды, предшествующие 2023 году, уменьшают налог (авансовые </a:t>
            </a:r>
            <a:r>
              <a:rPr lang="ru-RU" sz="2500" dirty="0" smtClean="0">
                <a:latin typeface="Times New Roman" panose="02020603050405020304" pitchFamily="18" charset="0"/>
                <a:ea typeface="Times New Roman"/>
                <a:cs typeface="Times New Roman" panose="02020603050405020304" pitchFamily="18" charset="0"/>
              </a:rPr>
              <a:t>платежи), исчисленный </a:t>
            </a:r>
            <a:r>
              <a:rPr lang="ru-RU" sz="2500" dirty="0">
                <a:latin typeface="Times New Roman" panose="02020603050405020304" pitchFamily="18" charset="0"/>
                <a:ea typeface="Times New Roman"/>
                <a:cs typeface="Times New Roman" panose="02020603050405020304" pitchFamily="18" charset="0"/>
              </a:rPr>
              <a:t>за 2023 – 2025 годы.</a:t>
            </a:r>
          </a:p>
          <a:p>
            <a:pPr algn="just"/>
            <a:r>
              <a:rPr lang="ru-RU" sz="2500" b="1" dirty="0">
                <a:solidFill>
                  <a:srgbClr val="14348E"/>
                </a:solidFill>
                <a:latin typeface="Times New Roman" panose="02020603050405020304" pitchFamily="18" charset="0"/>
                <a:ea typeface="Times New Roman"/>
                <a:cs typeface="Times New Roman" panose="02020603050405020304" pitchFamily="18" charset="0"/>
              </a:rPr>
              <a:t>Федеральный закон от 31.07.2023 № 389-ФЗ</a:t>
            </a:r>
            <a:r>
              <a:rPr lang="ru-RU" sz="2500" b="1" dirty="0" smtClean="0">
                <a:solidFill>
                  <a:srgbClr val="14348E"/>
                </a:solidFill>
                <a:latin typeface="Times New Roman" panose="02020603050405020304" pitchFamily="18" charset="0"/>
                <a:ea typeface="Times New Roman"/>
                <a:cs typeface="Times New Roman" panose="02020603050405020304" pitchFamily="18" charset="0"/>
              </a:rPr>
              <a:t>.</a:t>
            </a:r>
            <a:r>
              <a:rPr lang="ru-RU" sz="2400" dirty="0"/>
              <a:t> </a:t>
            </a:r>
            <a:endParaRPr lang="ru-RU" sz="2500" b="1" dirty="0">
              <a:solidFill>
                <a:srgbClr val="14348E"/>
              </a:solidFill>
              <a:latin typeface="Times New Roman" panose="02020603050405020304" pitchFamily="18" charset="0"/>
              <a:ea typeface="Times New Roman"/>
              <a:cs typeface="Times New Roman" panose="02020603050405020304" pitchFamily="18" charset="0"/>
            </a:endParaRPr>
          </a:p>
        </p:txBody>
      </p:sp>
      <p:sp>
        <p:nvSpPr>
          <p:cNvPr id="3" name="TextBox 2"/>
          <p:cNvSpPr txBox="1"/>
          <p:nvPr/>
        </p:nvSpPr>
        <p:spPr>
          <a:xfrm>
            <a:off x="6174819" y="134505"/>
            <a:ext cx="6017181" cy="784830"/>
          </a:xfrm>
          <a:prstGeom prst="rect">
            <a:avLst/>
          </a:prstGeom>
          <a:noFill/>
        </p:spPr>
        <p:txBody>
          <a:bodyPr wrap="square" rtlCol="0">
            <a:spAutoFit/>
          </a:bodyPr>
          <a:lstStyle/>
          <a:p>
            <a:pPr algn="ctr"/>
            <a:r>
              <a:rPr lang="ru-RU" sz="1500" dirty="0">
                <a:latin typeface="Arial" panose="020B0604020202020204" pitchFamily="34" charset="0"/>
                <a:cs typeface="Arial" panose="020B0604020202020204" pitchFamily="34" charset="0"/>
              </a:rPr>
              <a:t>Уведомления УСН за 3 квартал 2023 года, актуальные вопросы, уменьшение на страховые с учетом изменений законодательства, уведомления на уменьшение и иные </a:t>
            </a:r>
            <a:r>
              <a:rPr lang="ru-RU" sz="1500" dirty="0" smtClean="0">
                <a:latin typeface="Arial" panose="020B0604020202020204" pitchFamily="34" charset="0"/>
                <a:cs typeface="Arial" panose="020B0604020202020204" pitchFamily="34" charset="0"/>
              </a:rPr>
              <a:t>вопросы.</a:t>
            </a:r>
            <a:endParaRPr lang="ru-RU" sz="15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433627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2">
            <a:extLst>
              <a:ext uri="{FF2B5EF4-FFF2-40B4-BE49-F238E27FC236}">
                <a16:creationId xmlns:a16="http://schemas.microsoft.com/office/drawing/2014/main" xmlns="" id="{2344D0E4-F4CC-4666-BA65-228B5D600976}"/>
              </a:ext>
            </a:extLst>
          </p:cNvPr>
          <p:cNvSpPr txBox="1">
            <a:spLocks/>
          </p:cNvSpPr>
          <p:nvPr/>
        </p:nvSpPr>
        <p:spPr>
          <a:xfrm>
            <a:off x="4942936" y="65865"/>
            <a:ext cx="7249065" cy="968278"/>
          </a:xfrm>
          <a:prstGeom prst="rect">
            <a:avLst/>
          </a:prstGeom>
        </p:spPr>
        <p:txBody>
          <a:bodyPr vert="horz" lIns="0" tIns="0" rIns="0" bIns="0" rtlCol="0" anchor="ctr">
            <a:noAutofit/>
          </a:bodyPr>
          <a:lstStyle>
            <a:lvl1pPr marL="0" indent="0" algn="ctr" defTabSz="1219170" rtl="0" eaLnBrk="1" latinLnBrk="0" hangingPunct="1">
              <a:spcBef>
                <a:spcPct val="20000"/>
              </a:spcBef>
              <a:buClr>
                <a:schemeClr val="accent1"/>
              </a:buClr>
              <a:buFont typeface="Arial" panose="020B0604020202020204" pitchFamily="34" charset="0"/>
              <a:buNone/>
              <a:defRPr sz="2000" kern="800" spc="-13">
                <a:solidFill>
                  <a:schemeClr val="tx1">
                    <a:tint val="75000"/>
                  </a:schemeClr>
                </a:solidFill>
                <a:latin typeface="+mn-lt"/>
                <a:ea typeface="+mn-ea"/>
                <a:cs typeface="+mn-cs"/>
              </a:defRPr>
            </a:lvl1pPr>
            <a:lvl2pPr marL="609585" indent="0" algn="ctr" defTabSz="1219170" rtl="0" eaLnBrk="1" latinLnBrk="0" hangingPunct="1">
              <a:spcBef>
                <a:spcPct val="20000"/>
              </a:spcBef>
              <a:buClr>
                <a:schemeClr val="accent1"/>
              </a:buClr>
              <a:buFont typeface="Arial" panose="020B0604020202020204" pitchFamily="34" charset="0"/>
              <a:buNone/>
              <a:defRPr sz="1600" kern="800">
                <a:solidFill>
                  <a:schemeClr val="tx1">
                    <a:tint val="75000"/>
                  </a:schemeClr>
                </a:solidFill>
                <a:latin typeface="+mn-lt"/>
                <a:ea typeface="+mn-ea"/>
                <a:cs typeface="+mn-cs"/>
              </a:defRPr>
            </a:lvl2pPr>
            <a:lvl3pPr marL="1219170" indent="0" algn="ctr" defTabSz="1219170" rtl="0" eaLnBrk="1" latinLnBrk="0" hangingPunct="1">
              <a:spcBef>
                <a:spcPct val="20000"/>
              </a:spcBef>
              <a:buClr>
                <a:schemeClr val="accent1"/>
              </a:buClr>
              <a:buFont typeface="Arial" panose="020B0604020202020204" pitchFamily="34" charset="0"/>
              <a:buNone/>
              <a:defRPr sz="1600" kern="800">
                <a:solidFill>
                  <a:schemeClr val="tx1">
                    <a:tint val="75000"/>
                  </a:schemeClr>
                </a:solidFill>
                <a:latin typeface="+mn-lt"/>
                <a:ea typeface="+mn-ea"/>
                <a:cs typeface="+mn-cs"/>
              </a:defRPr>
            </a:lvl3pPr>
            <a:lvl4pPr marL="1828754" indent="0" algn="ctr" defTabSz="1219170" rtl="0" eaLnBrk="1" latinLnBrk="0" hangingPunct="1">
              <a:spcBef>
                <a:spcPct val="20000"/>
              </a:spcBef>
              <a:buClr>
                <a:schemeClr val="accent1"/>
              </a:buClr>
              <a:buFont typeface="Arial" panose="020B0604020202020204" pitchFamily="34" charset="0"/>
              <a:buNone/>
              <a:defRPr sz="1600" kern="800">
                <a:solidFill>
                  <a:schemeClr val="tx1">
                    <a:tint val="75000"/>
                  </a:schemeClr>
                </a:solidFill>
                <a:latin typeface="+mn-lt"/>
                <a:ea typeface="+mn-ea"/>
                <a:cs typeface="+mn-cs"/>
              </a:defRPr>
            </a:lvl4pPr>
            <a:lvl5pPr marL="2438339" indent="0" algn="ctr" defTabSz="1219170" rtl="0" eaLnBrk="1" latinLnBrk="0" hangingPunct="1">
              <a:spcBef>
                <a:spcPct val="20000"/>
              </a:spcBef>
              <a:buClr>
                <a:schemeClr val="accent1"/>
              </a:buClr>
              <a:buFont typeface="Arial" panose="020B0604020202020204" pitchFamily="34" charset="0"/>
              <a:buNone/>
              <a:defRPr sz="1600" kern="800">
                <a:solidFill>
                  <a:schemeClr val="tx1">
                    <a:tint val="75000"/>
                  </a:schemeClr>
                </a:solidFill>
                <a:latin typeface="+mn-lt"/>
                <a:ea typeface="+mn-ea"/>
                <a:cs typeface="+mn-cs"/>
              </a:defRPr>
            </a:lvl5pPr>
            <a:lvl6pPr marL="3047924" indent="0" algn="ctr" defTabSz="1219170" rtl="0" eaLnBrk="1" latinLnBrk="0" hangingPunct="1">
              <a:spcBef>
                <a:spcPct val="20000"/>
              </a:spcBef>
              <a:buFont typeface="Arial" panose="020B0604020202020204" pitchFamily="34" charset="0"/>
              <a:buNone/>
              <a:defRPr sz="2667" kern="1200">
                <a:solidFill>
                  <a:schemeClr val="tx1">
                    <a:tint val="75000"/>
                  </a:schemeClr>
                </a:solidFill>
                <a:latin typeface="+mn-lt"/>
                <a:ea typeface="+mn-ea"/>
                <a:cs typeface="+mn-cs"/>
              </a:defRPr>
            </a:lvl6pPr>
            <a:lvl7pPr marL="3657509" indent="0" algn="ctr" defTabSz="1219170" rtl="0" eaLnBrk="1" latinLnBrk="0" hangingPunct="1">
              <a:spcBef>
                <a:spcPct val="20000"/>
              </a:spcBef>
              <a:buFont typeface="Arial" panose="020B0604020202020204" pitchFamily="34" charset="0"/>
              <a:buNone/>
              <a:defRPr sz="2667" kern="1200">
                <a:solidFill>
                  <a:schemeClr val="tx1">
                    <a:tint val="75000"/>
                  </a:schemeClr>
                </a:solidFill>
                <a:latin typeface="+mn-lt"/>
                <a:ea typeface="+mn-ea"/>
                <a:cs typeface="+mn-cs"/>
              </a:defRPr>
            </a:lvl7pPr>
            <a:lvl8pPr marL="4267093" indent="0" algn="ctr" defTabSz="1219170" rtl="0" eaLnBrk="1" latinLnBrk="0" hangingPunct="1">
              <a:spcBef>
                <a:spcPct val="20000"/>
              </a:spcBef>
              <a:buFont typeface="Arial" panose="020B0604020202020204" pitchFamily="34" charset="0"/>
              <a:buNone/>
              <a:defRPr sz="2667" kern="1200">
                <a:solidFill>
                  <a:schemeClr val="tx1">
                    <a:tint val="75000"/>
                  </a:schemeClr>
                </a:solidFill>
                <a:latin typeface="+mn-lt"/>
                <a:ea typeface="+mn-ea"/>
                <a:cs typeface="+mn-cs"/>
              </a:defRPr>
            </a:lvl8pPr>
            <a:lvl9pPr marL="4876678" indent="0" algn="ctr" defTabSz="1219170" rtl="0" eaLnBrk="1" latinLnBrk="0" hangingPunct="1">
              <a:spcBef>
                <a:spcPct val="20000"/>
              </a:spcBef>
              <a:buFont typeface="Arial" panose="020B0604020202020204" pitchFamily="34" charset="0"/>
              <a:buNone/>
              <a:defRPr sz="2667" kern="1200">
                <a:solidFill>
                  <a:schemeClr val="tx1">
                    <a:tint val="75000"/>
                  </a:schemeClr>
                </a:solidFill>
                <a:latin typeface="+mn-lt"/>
                <a:ea typeface="+mn-ea"/>
                <a:cs typeface="+mn-cs"/>
              </a:defRPr>
            </a:lvl9pPr>
          </a:lstStyle>
          <a:p>
            <a:pPr marR="200025" lvl="0" indent="450215" algn="just" defTabSz="914400">
              <a:lnSpc>
                <a:spcPct val="115000"/>
              </a:lnSpc>
              <a:spcBef>
                <a:spcPts val="0"/>
              </a:spcBef>
              <a:spcAft>
                <a:spcPts val="900"/>
              </a:spcAft>
              <a:buClrTx/>
            </a:pPr>
            <a:endParaRPr lang="ru-RU" sz="3200" b="1" dirty="0">
              <a:solidFill>
                <a:schemeClr val="tx1">
                  <a:lumMod val="75000"/>
                </a:schemeClr>
              </a:solidFill>
              <a:latin typeface="Roboto Condensed" panose="02000000000000000000" pitchFamily="2" charset="0"/>
            </a:endParaRPr>
          </a:p>
        </p:txBody>
      </p:sp>
      <p:sp>
        <p:nvSpPr>
          <p:cNvPr id="32" name="TextBox 31"/>
          <p:cNvSpPr txBox="1"/>
          <p:nvPr/>
        </p:nvSpPr>
        <p:spPr>
          <a:xfrm>
            <a:off x="232755" y="1157892"/>
            <a:ext cx="11845638" cy="5770811"/>
          </a:xfrm>
          <a:prstGeom prst="rect">
            <a:avLst/>
          </a:prstGeom>
          <a:noFill/>
        </p:spPr>
        <p:txBody>
          <a:bodyPr wrap="square" rtlCol="0">
            <a:spAutoFit/>
          </a:bodyPr>
          <a:lstStyle/>
          <a:p>
            <a:r>
              <a:rPr lang="ru-RU" sz="3200" b="1" dirty="0" smtClean="0">
                <a:solidFill>
                  <a:srgbClr val="14348E"/>
                </a:solidFill>
                <a:latin typeface="Times New Roman" panose="02020603050405020304" pitchFamily="18" charset="0"/>
                <a:ea typeface="Times New Roman"/>
                <a:cs typeface="Times New Roman" panose="02020603050405020304" pitchFamily="18" charset="0"/>
              </a:rPr>
              <a:t>Уменьшение налога ПСН на уплаченные страховые взносы</a:t>
            </a:r>
            <a:endParaRPr lang="ru-RU" sz="3200" dirty="0">
              <a:solidFill>
                <a:srgbClr val="14348E"/>
              </a:solidFill>
              <a:latin typeface="Times New Roman" panose="02020603050405020304" pitchFamily="18" charset="0"/>
              <a:ea typeface="Calibri"/>
              <a:cs typeface="Times New Roman" panose="02020603050405020304" pitchFamily="18" charset="0"/>
            </a:endParaRPr>
          </a:p>
          <a:p>
            <a:pPr algn="just"/>
            <a:r>
              <a:rPr lang="ru-RU" sz="2400" dirty="0" smtClean="0">
                <a:latin typeface="Times New Roman" panose="02020603050405020304" pitchFamily="18" charset="0"/>
                <a:ea typeface="Times New Roman"/>
                <a:cs typeface="Times New Roman" panose="02020603050405020304" pitchFamily="18" charset="0"/>
              </a:rPr>
              <a:t>Если </a:t>
            </a:r>
            <a:r>
              <a:rPr lang="ru-RU" sz="2400" dirty="0">
                <a:latin typeface="Times New Roman" panose="02020603050405020304" pitchFamily="18" charset="0"/>
                <a:ea typeface="Times New Roman"/>
                <a:cs typeface="Times New Roman" panose="02020603050405020304" pitchFamily="18" charset="0"/>
              </a:rPr>
              <a:t>по итогам календарного года, в котором применялась </a:t>
            </a:r>
            <a:r>
              <a:rPr lang="ru-RU" sz="2400" dirty="0" smtClean="0">
                <a:latin typeface="Times New Roman" panose="02020603050405020304" pitchFamily="18" charset="0"/>
                <a:ea typeface="Times New Roman"/>
                <a:cs typeface="Times New Roman" panose="02020603050405020304" pitchFamily="18" charset="0"/>
              </a:rPr>
              <a:t>ПСН </a:t>
            </a:r>
            <a:r>
              <a:rPr lang="ru-RU" sz="2400" dirty="0">
                <a:latin typeface="Times New Roman" panose="02020603050405020304" pitchFamily="18" charset="0"/>
                <a:ea typeface="Times New Roman"/>
                <a:cs typeface="Times New Roman" panose="02020603050405020304" pitchFamily="18" charset="0"/>
              </a:rPr>
              <a:t>и в котором произведено уменьшение суммы налога </a:t>
            </a:r>
            <a:r>
              <a:rPr lang="ru-RU" sz="2400" dirty="0" smtClean="0">
                <a:latin typeface="Times New Roman" panose="02020603050405020304" pitchFamily="18" charset="0"/>
                <a:ea typeface="Times New Roman"/>
                <a:cs typeface="Times New Roman" panose="02020603050405020304" pitchFamily="18" charset="0"/>
              </a:rPr>
              <a:t>на уплаченные страховые взносы, </a:t>
            </a:r>
            <a:r>
              <a:rPr lang="ru-RU" sz="2400" dirty="0">
                <a:latin typeface="Times New Roman" panose="02020603050405020304" pitchFamily="18" charset="0"/>
                <a:ea typeface="Times New Roman"/>
                <a:cs typeface="Times New Roman" panose="02020603050405020304" pitchFamily="18" charset="0"/>
              </a:rPr>
              <a:t>будет установлено, что налог уменьшен в размере, превышающем размер исчисленных в этом календарном году страховых взносов, в случае:</a:t>
            </a:r>
          </a:p>
          <a:p>
            <a:r>
              <a:rPr lang="ru-RU" sz="2400" dirty="0" smtClean="0">
                <a:latin typeface="Times New Roman" panose="02020603050405020304" pitchFamily="18" charset="0"/>
                <a:ea typeface="Times New Roman"/>
                <a:cs typeface="Times New Roman" panose="02020603050405020304" pitchFamily="18" charset="0"/>
              </a:rPr>
              <a:t>утраты </a:t>
            </a:r>
            <a:r>
              <a:rPr lang="ru-RU" sz="2400" dirty="0">
                <a:latin typeface="Times New Roman" panose="02020603050405020304" pitchFamily="18" charset="0"/>
                <a:ea typeface="Times New Roman"/>
                <a:cs typeface="Times New Roman" panose="02020603050405020304" pitchFamily="18" charset="0"/>
              </a:rPr>
              <a:t>силы государственной регистрации физического лица в качестве </a:t>
            </a:r>
            <a:r>
              <a:rPr lang="ru-RU" sz="2400" dirty="0" smtClean="0">
                <a:latin typeface="Times New Roman" panose="02020603050405020304" pitchFamily="18" charset="0"/>
                <a:ea typeface="Times New Roman"/>
                <a:cs typeface="Times New Roman" panose="02020603050405020304" pitchFamily="18" charset="0"/>
              </a:rPr>
              <a:t>ИП;</a:t>
            </a:r>
            <a:endParaRPr lang="ru-RU" sz="2400" dirty="0">
              <a:latin typeface="Times New Roman" panose="02020603050405020304" pitchFamily="18" charset="0"/>
              <a:ea typeface="Times New Roman"/>
              <a:cs typeface="Times New Roman" panose="02020603050405020304" pitchFamily="18" charset="0"/>
            </a:endParaRPr>
          </a:p>
          <a:p>
            <a:r>
              <a:rPr lang="ru-RU" sz="2400" dirty="0" smtClean="0">
                <a:latin typeface="Times New Roman" panose="02020603050405020304" pitchFamily="18" charset="0"/>
                <a:ea typeface="Times New Roman"/>
                <a:cs typeface="Times New Roman" panose="02020603050405020304" pitchFamily="18" charset="0"/>
              </a:rPr>
              <a:t>перехода на </a:t>
            </a:r>
            <a:r>
              <a:rPr lang="ru-RU" sz="2400" dirty="0">
                <a:latin typeface="Times New Roman" panose="02020603050405020304" pitchFamily="18" charset="0"/>
                <a:ea typeface="Times New Roman"/>
                <a:cs typeface="Times New Roman" panose="02020603050405020304" pitchFamily="18" charset="0"/>
              </a:rPr>
              <a:t>применение специального налогового режима </a:t>
            </a:r>
            <a:r>
              <a:rPr lang="ru-RU" sz="2400" dirty="0" smtClean="0">
                <a:latin typeface="Times New Roman" panose="02020603050405020304" pitchFamily="18" charset="0"/>
                <a:ea typeface="Times New Roman"/>
                <a:cs typeface="Times New Roman" panose="02020603050405020304" pitchFamily="18" charset="0"/>
              </a:rPr>
              <a:t>«Налог </a:t>
            </a:r>
            <a:r>
              <a:rPr lang="ru-RU" sz="2400" dirty="0" smtClean="0">
                <a:latin typeface="Times New Roman" panose="02020603050405020304" pitchFamily="18" charset="0"/>
                <a:ea typeface="Times New Roman"/>
                <a:cs typeface="Times New Roman" panose="02020603050405020304" pitchFamily="18" charset="0"/>
              </a:rPr>
              <a:t>на профессиональный </a:t>
            </a:r>
            <a:r>
              <a:rPr lang="ru-RU" sz="2400" dirty="0" smtClean="0">
                <a:latin typeface="Times New Roman" panose="02020603050405020304" pitchFamily="18" charset="0"/>
                <a:ea typeface="Times New Roman"/>
                <a:cs typeface="Times New Roman" panose="02020603050405020304" pitchFamily="18" charset="0"/>
              </a:rPr>
              <a:t>доход»;</a:t>
            </a:r>
            <a:endParaRPr lang="ru-RU" sz="2400" dirty="0">
              <a:latin typeface="Times New Roman" panose="02020603050405020304" pitchFamily="18" charset="0"/>
              <a:ea typeface="Times New Roman"/>
              <a:cs typeface="Times New Roman" panose="02020603050405020304" pitchFamily="18" charset="0"/>
            </a:endParaRPr>
          </a:p>
          <a:p>
            <a:r>
              <a:rPr lang="ru-RU" sz="2400" dirty="0" smtClean="0">
                <a:latin typeface="Times New Roman" panose="02020603050405020304" pitchFamily="18" charset="0"/>
                <a:ea typeface="Times New Roman"/>
                <a:cs typeface="Times New Roman" panose="02020603050405020304" pitchFamily="18" charset="0"/>
              </a:rPr>
              <a:t>возникновения </a:t>
            </a:r>
            <a:r>
              <a:rPr lang="ru-RU" sz="2400" dirty="0">
                <a:latin typeface="Times New Roman" panose="02020603050405020304" pitchFamily="18" charset="0"/>
                <a:ea typeface="Times New Roman"/>
                <a:cs typeface="Times New Roman" panose="02020603050405020304" pitchFamily="18" charset="0"/>
              </a:rPr>
              <a:t>оснований, указанных в пункте 7 статьи 430 </a:t>
            </a:r>
            <a:r>
              <a:rPr lang="ru-RU" sz="2400" dirty="0" smtClean="0">
                <a:latin typeface="Times New Roman" panose="02020603050405020304" pitchFamily="18" charset="0"/>
                <a:ea typeface="Times New Roman"/>
                <a:cs typeface="Times New Roman" panose="02020603050405020304" pitchFamily="18" charset="0"/>
              </a:rPr>
              <a:t>Налогового кодекса</a:t>
            </a:r>
            <a:r>
              <a:rPr lang="ru-RU" sz="2400" dirty="0">
                <a:latin typeface="Times New Roman" panose="02020603050405020304" pitchFamily="18" charset="0"/>
                <a:ea typeface="Times New Roman"/>
                <a:cs typeface="Times New Roman" panose="02020603050405020304" pitchFamily="18" charset="0"/>
              </a:rPr>
              <a:t>,</a:t>
            </a:r>
          </a:p>
          <a:p>
            <a:pPr algn="just"/>
            <a:r>
              <a:rPr lang="ru-RU" sz="2400" b="1" dirty="0" smtClean="0">
                <a:solidFill>
                  <a:srgbClr val="14348E"/>
                </a:solidFill>
                <a:latin typeface="Times New Roman" panose="02020603050405020304" pitchFamily="18" charset="0"/>
                <a:ea typeface="Times New Roman"/>
                <a:cs typeface="Times New Roman" panose="02020603050405020304" pitchFamily="18" charset="0"/>
              </a:rPr>
              <a:t>налоговым </a:t>
            </a:r>
            <a:r>
              <a:rPr lang="ru-RU" sz="2400" b="1" dirty="0">
                <a:solidFill>
                  <a:srgbClr val="14348E"/>
                </a:solidFill>
                <a:latin typeface="Times New Roman" panose="02020603050405020304" pitchFamily="18" charset="0"/>
                <a:ea typeface="Times New Roman"/>
                <a:cs typeface="Times New Roman" panose="02020603050405020304" pitchFamily="18" charset="0"/>
              </a:rPr>
              <a:t>органом осуществляется перерасчет такого уменьшения</a:t>
            </a:r>
            <a:r>
              <a:rPr lang="ru-RU" sz="2400" dirty="0">
                <a:latin typeface="Times New Roman" panose="02020603050405020304" pitchFamily="18" charset="0"/>
                <a:ea typeface="Times New Roman"/>
                <a:cs typeface="Times New Roman" panose="02020603050405020304" pitchFamily="18" charset="0"/>
              </a:rPr>
              <a:t>, но не позднее двух лет со дня окончания срока действия </a:t>
            </a:r>
            <a:r>
              <a:rPr lang="ru-RU" sz="2400" dirty="0" smtClean="0">
                <a:latin typeface="Times New Roman" panose="02020603050405020304" pitchFamily="18" charset="0"/>
                <a:ea typeface="Times New Roman"/>
                <a:cs typeface="Times New Roman" panose="02020603050405020304" pitchFamily="18" charset="0"/>
              </a:rPr>
              <a:t>патента. </a:t>
            </a:r>
          </a:p>
          <a:p>
            <a:pPr algn="just"/>
            <a:r>
              <a:rPr lang="ru-RU" sz="2400" dirty="0" smtClean="0">
                <a:latin typeface="Times New Roman" panose="02020603050405020304" pitchFamily="18" charset="0"/>
                <a:ea typeface="Times New Roman"/>
                <a:cs typeface="Times New Roman" panose="02020603050405020304" pitchFamily="18" charset="0"/>
              </a:rPr>
              <a:t>В </a:t>
            </a:r>
            <a:r>
              <a:rPr lang="ru-RU" sz="2400" dirty="0">
                <a:latin typeface="Times New Roman" panose="02020603050405020304" pitchFamily="18" charset="0"/>
                <a:ea typeface="Times New Roman"/>
                <a:cs typeface="Times New Roman" panose="02020603050405020304" pitchFamily="18" charset="0"/>
              </a:rPr>
              <a:t>указанном случае налоговый орган уведомляет налогоплательщика через личный кабинет налогоплательщика о произведенном перерасчете (при </a:t>
            </a:r>
            <a:r>
              <a:rPr lang="ru-RU" sz="2400" dirty="0" smtClean="0">
                <a:latin typeface="Times New Roman" panose="02020603050405020304" pitchFamily="18" charset="0"/>
                <a:ea typeface="Times New Roman"/>
                <a:cs typeface="Times New Roman" panose="02020603050405020304" pitchFamily="18" charset="0"/>
              </a:rPr>
              <a:t>отсутствии доступа </a:t>
            </a:r>
            <a:r>
              <a:rPr lang="ru-RU" sz="2400" dirty="0">
                <a:latin typeface="Times New Roman" panose="02020603050405020304" pitchFamily="18" charset="0"/>
                <a:ea typeface="Times New Roman"/>
                <a:cs typeface="Times New Roman" panose="02020603050405020304" pitchFamily="18" charset="0"/>
              </a:rPr>
              <a:t>к личному кабинету налогоплательщика - по почте заказным письмом).</a:t>
            </a:r>
          </a:p>
          <a:p>
            <a:pPr algn="just"/>
            <a:r>
              <a:rPr lang="ru-RU" sz="2500" b="1" dirty="0" smtClean="0">
                <a:solidFill>
                  <a:srgbClr val="14348E"/>
                </a:solidFill>
                <a:latin typeface="Times New Roman" panose="02020603050405020304" pitchFamily="18" charset="0"/>
                <a:ea typeface="Times New Roman"/>
                <a:cs typeface="Times New Roman" panose="02020603050405020304" pitchFamily="18" charset="0"/>
              </a:rPr>
              <a:t>Федеральный </a:t>
            </a:r>
            <a:r>
              <a:rPr lang="ru-RU" sz="2500" b="1" dirty="0">
                <a:solidFill>
                  <a:srgbClr val="14348E"/>
                </a:solidFill>
                <a:latin typeface="Times New Roman" panose="02020603050405020304" pitchFamily="18" charset="0"/>
                <a:ea typeface="Times New Roman"/>
                <a:cs typeface="Times New Roman" panose="02020603050405020304" pitchFamily="18" charset="0"/>
              </a:rPr>
              <a:t>закон от 31.07.2023 № 389-ФЗ</a:t>
            </a:r>
            <a:r>
              <a:rPr lang="ru-RU" sz="2500" b="1" dirty="0" smtClean="0">
                <a:solidFill>
                  <a:srgbClr val="14348E"/>
                </a:solidFill>
                <a:latin typeface="Times New Roman" panose="02020603050405020304" pitchFamily="18" charset="0"/>
                <a:ea typeface="Times New Roman"/>
                <a:cs typeface="Times New Roman" panose="02020603050405020304" pitchFamily="18" charset="0"/>
              </a:rPr>
              <a:t>.</a:t>
            </a:r>
            <a:r>
              <a:rPr lang="ru-RU" sz="2400" dirty="0"/>
              <a:t> </a:t>
            </a:r>
            <a:endParaRPr lang="ru-RU" sz="2500" b="1" dirty="0">
              <a:solidFill>
                <a:srgbClr val="14348E"/>
              </a:solidFill>
              <a:latin typeface="Times New Roman" panose="02020603050405020304" pitchFamily="18" charset="0"/>
              <a:ea typeface="Times New Roman"/>
              <a:cs typeface="Times New Roman" panose="02020603050405020304" pitchFamily="18" charset="0"/>
            </a:endParaRPr>
          </a:p>
        </p:txBody>
      </p:sp>
      <p:sp>
        <p:nvSpPr>
          <p:cNvPr id="3" name="TextBox 2"/>
          <p:cNvSpPr txBox="1"/>
          <p:nvPr/>
        </p:nvSpPr>
        <p:spPr>
          <a:xfrm>
            <a:off x="6174819" y="134505"/>
            <a:ext cx="6017181" cy="784830"/>
          </a:xfrm>
          <a:prstGeom prst="rect">
            <a:avLst/>
          </a:prstGeom>
          <a:noFill/>
        </p:spPr>
        <p:txBody>
          <a:bodyPr wrap="square" rtlCol="0">
            <a:spAutoFit/>
          </a:bodyPr>
          <a:lstStyle/>
          <a:p>
            <a:pPr algn="ctr"/>
            <a:r>
              <a:rPr lang="ru-RU" sz="1500" dirty="0">
                <a:latin typeface="Arial" panose="020B0604020202020204" pitchFamily="34" charset="0"/>
                <a:cs typeface="Arial" panose="020B0604020202020204" pitchFamily="34" charset="0"/>
              </a:rPr>
              <a:t>Уведомления УСН за 3 квартал 2023 года, актуальные вопросы, уменьшение на страховые с учетом изменений законодательства, уведомления на уменьшение и иные </a:t>
            </a:r>
            <a:r>
              <a:rPr lang="ru-RU" sz="1500" dirty="0" smtClean="0">
                <a:latin typeface="Arial" panose="020B0604020202020204" pitchFamily="34" charset="0"/>
                <a:cs typeface="Arial" panose="020B0604020202020204" pitchFamily="34" charset="0"/>
              </a:rPr>
              <a:t>вопросы.</a:t>
            </a:r>
            <a:endParaRPr lang="ru-RU" sz="15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553600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2">
            <a:extLst>
              <a:ext uri="{FF2B5EF4-FFF2-40B4-BE49-F238E27FC236}">
                <a16:creationId xmlns="" xmlns:a16="http://schemas.microsoft.com/office/drawing/2014/main" id="{2344D0E4-F4CC-4666-BA65-228B5D600976}"/>
              </a:ext>
            </a:extLst>
          </p:cNvPr>
          <p:cNvSpPr txBox="1">
            <a:spLocks/>
          </p:cNvSpPr>
          <p:nvPr/>
        </p:nvSpPr>
        <p:spPr>
          <a:xfrm>
            <a:off x="4942936" y="65865"/>
            <a:ext cx="7249065" cy="968278"/>
          </a:xfrm>
          <a:prstGeom prst="rect">
            <a:avLst/>
          </a:prstGeom>
        </p:spPr>
        <p:txBody>
          <a:bodyPr vert="horz" lIns="0" tIns="0" rIns="0" bIns="0" rtlCol="0" anchor="ctr">
            <a:noAutofit/>
          </a:bodyPr>
          <a:lstStyle>
            <a:lvl1pPr marL="0" indent="0" algn="ctr" defTabSz="1219170" rtl="0" eaLnBrk="1" latinLnBrk="0" hangingPunct="1">
              <a:spcBef>
                <a:spcPct val="20000"/>
              </a:spcBef>
              <a:buClr>
                <a:schemeClr val="accent1"/>
              </a:buClr>
              <a:buFont typeface="Arial" panose="020B0604020202020204" pitchFamily="34" charset="0"/>
              <a:buNone/>
              <a:defRPr sz="2000" kern="800" spc="-13">
                <a:solidFill>
                  <a:schemeClr val="tx1">
                    <a:tint val="75000"/>
                  </a:schemeClr>
                </a:solidFill>
                <a:latin typeface="+mn-lt"/>
                <a:ea typeface="+mn-ea"/>
                <a:cs typeface="+mn-cs"/>
              </a:defRPr>
            </a:lvl1pPr>
            <a:lvl2pPr marL="609585" indent="0" algn="ctr" defTabSz="1219170" rtl="0" eaLnBrk="1" latinLnBrk="0" hangingPunct="1">
              <a:spcBef>
                <a:spcPct val="20000"/>
              </a:spcBef>
              <a:buClr>
                <a:schemeClr val="accent1"/>
              </a:buClr>
              <a:buFont typeface="Arial" panose="020B0604020202020204" pitchFamily="34" charset="0"/>
              <a:buNone/>
              <a:defRPr sz="1600" kern="800">
                <a:solidFill>
                  <a:schemeClr val="tx1">
                    <a:tint val="75000"/>
                  </a:schemeClr>
                </a:solidFill>
                <a:latin typeface="+mn-lt"/>
                <a:ea typeface="+mn-ea"/>
                <a:cs typeface="+mn-cs"/>
              </a:defRPr>
            </a:lvl2pPr>
            <a:lvl3pPr marL="1219170" indent="0" algn="ctr" defTabSz="1219170" rtl="0" eaLnBrk="1" latinLnBrk="0" hangingPunct="1">
              <a:spcBef>
                <a:spcPct val="20000"/>
              </a:spcBef>
              <a:buClr>
                <a:schemeClr val="accent1"/>
              </a:buClr>
              <a:buFont typeface="Arial" panose="020B0604020202020204" pitchFamily="34" charset="0"/>
              <a:buNone/>
              <a:defRPr sz="1600" kern="800">
                <a:solidFill>
                  <a:schemeClr val="tx1">
                    <a:tint val="75000"/>
                  </a:schemeClr>
                </a:solidFill>
                <a:latin typeface="+mn-lt"/>
                <a:ea typeface="+mn-ea"/>
                <a:cs typeface="+mn-cs"/>
              </a:defRPr>
            </a:lvl3pPr>
            <a:lvl4pPr marL="1828754" indent="0" algn="ctr" defTabSz="1219170" rtl="0" eaLnBrk="1" latinLnBrk="0" hangingPunct="1">
              <a:spcBef>
                <a:spcPct val="20000"/>
              </a:spcBef>
              <a:buClr>
                <a:schemeClr val="accent1"/>
              </a:buClr>
              <a:buFont typeface="Arial" panose="020B0604020202020204" pitchFamily="34" charset="0"/>
              <a:buNone/>
              <a:defRPr sz="1600" kern="800">
                <a:solidFill>
                  <a:schemeClr val="tx1">
                    <a:tint val="75000"/>
                  </a:schemeClr>
                </a:solidFill>
                <a:latin typeface="+mn-lt"/>
                <a:ea typeface="+mn-ea"/>
                <a:cs typeface="+mn-cs"/>
              </a:defRPr>
            </a:lvl4pPr>
            <a:lvl5pPr marL="2438339" indent="0" algn="ctr" defTabSz="1219170" rtl="0" eaLnBrk="1" latinLnBrk="0" hangingPunct="1">
              <a:spcBef>
                <a:spcPct val="20000"/>
              </a:spcBef>
              <a:buClr>
                <a:schemeClr val="accent1"/>
              </a:buClr>
              <a:buFont typeface="Arial" panose="020B0604020202020204" pitchFamily="34" charset="0"/>
              <a:buNone/>
              <a:defRPr sz="1600" kern="800">
                <a:solidFill>
                  <a:schemeClr val="tx1">
                    <a:tint val="75000"/>
                  </a:schemeClr>
                </a:solidFill>
                <a:latin typeface="+mn-lt"/>
                <a:ea typeface="+mn-ea"/>
                <a:cs typeface="+mn-cs"/>
              </a:defRPr>
            </a:lvl5pPr>
            <a:lvl6pPr marL="3047924" indent="0" algn="ctr" defTabSz="1219170" rtl="0" eaLnBrk="1" latinLnBrk="0" hangingPunct="1">
              <a:spcBef>
                <a:spcPct val="20000"/>
              </a:spcBef>
              <a:buFont typeface="Arial" panose="020B0604020202020204" pitchFamily="34" charset="0"/>
              <a:buNone/>
              <a:defRPr sz="2667" kern="1200">
                <a:solidFill>
                  <a:schemeClr val="tx1">
                    <a:tint val="75000"/>
                  </a:schemeClr>
                </a:solidFill>
                <a:latin typeface="+mn-lt"/>
                <a:ea typeface="+mn-ea"/>
                <a:cs typeface="+mn-cs"/>
              </a:defRPr>
            </a:lvl6pPr>
            <a:lvl7pPr marL="3657509" indent="0" algn="ctr" defTabSz="1219170" rtl="0" eaLnBrk="1" latinLnBrk="0" hangingPunct="1">
              <a:spcBef>
                <a:spcPct val="20000"/>
              </a:spcBef>
              <a:buFont typeface="Arial" panose="020B0604020202020204" pitchFamily="34" charset="0"/>
              <a:buNone/>
              <a:defRPr sz="2667" kern="1200">
                <a:solidFill>
                  <a:schemeClr val="tx1">
                    <a:tint val="75000"/>
                  </a:schemeClr>
                </a:solidFill>
                <a:latin typeface="+mn-lt"/>
                <a:ea typeface="+mn-ea"/>
                <a:cs typeface="+mn-cs"/>
              </a:defRPr>
            </a:lvl7pPr>
            <a:lvl8pPr marL="4267093" indent="0" algn="ctr" defTabSz="1219170" rtl="0" eaLnBrk="1" latinLnBrk="0" hangingPunct="1">
              <a:spcBef>
                <a:spcPct val="20000"/>
              </a:spcBef>
              <a:buFont typeface="Arial" panose="020B0604020202020204" pitchFamily="34" charset="0"/>
              <a:buNone/>
              <a:defRPr sz="2667" kern="1200">
                <a:solidFill>
                  <a:schemeClr val="tx1">
                    <a:tint val="75000"/>
                  </a:schemeClr>
                </a:solidFill>
                <a:latin typeface="+mn-lt"/>
                <a:ea typeface="+mn-ea"/>
                <a:cs typeface="+mn-cs"/>
              </a:defRPr>
            </a:lvl8pPr>
            <a:lvl9pPr marL="4876678" indent="0" algn="ctr" defTabSz="1219170" rtl="0" eaLnBrk="1" latinLnBrk="0" hangingPunct="1">
              <a:spcBef>
                <a:spcPct val="20000"/>
              </a:spcBef>
              <a:buFont typeface="Arial" panose="020B0604020202020204" pitchFamily="34" charset="0"/>
              <a:buNone/>
              <a:defRPr sz="2667" kern="1200">
                <a:solidFill>
                  <a:schemeClr val="tx1">
                    <a:tint val="75000"/>
                  </a:schemeClr>
                </a:solidFill>
                <a:latin typeface="+mn-lt"/>
                <a:ea typeface="+mn-ea"/>
                <a:cs typeface="+mn-cs"/>
              </a:defRPr>
            </a:lvl9pPr>
          </a:lstStyle>
          <a:p>
            <a:pPr marR="200025" lvl="0" indent="450215" algn="just" defTabSz="914400">
              <a:lnSpc>
                <a:spcPct val="115000"/>
              </a:lnSpc>
              <a:spcBef>
                <a:spcPts val="0"/>
              </a:spcBef>
              <a:spcAft>
                <a:spcPts val="900"/>
              </a:spcAft>
              <a:buClrTx/>
            </a:pPr>
            <a:endParaRPr lang="ru-RU" sz="3200" b="1" dirty="0">
              <a:solidFill>
                <a:schemeClr val="tx1">
                  <a:lumMod val="75000"/>
                </a:schemeClr>
              </a:solidFill>
              <a:latin typeface="Roboto Condensed" panose="02000000000000000000" pitchFamily="2" charset="0"/>
            </a:endParaRPr>
          </a:p>
        </p:txBody>
      </p:sp>
      <p:sp>
        <p:nvSpPr>
          <p:cNvPr id="32" name="TextBox 31"/>
          <p:cNvSpPr txBox="1"/>
          <p:nvPr/>
        </p:nvSpPr>
        <p:spPr>
          <a:xfrm>
            <a:off x="166256" y="1224394"/>
            <a:ext cx="11903824" cy="4924425"/>
          </a:xfrm>
          <a:prstGeom prst="rect">
            <a:avLst/>
          </a:prstGeom>
          <a:noFill/>
        </p:spPr>
        <p:txBody>
          <a:bodyPr wrap="square" rtlCol="0">
            <a:spAutoFit/>
          </a:bodyPr>
          <a:lstStyle/>
          <a:p>
            <a:r>
              <a:rPr lang="ru-RU" sz="3200" b="1" dirty="0" smtClean="0">
                <a:solidFill>
                  <a:srgbClr val="14348E"/>
                </a:solidFill>
                <a:latin typeface="Times New Roman" panose="02020603050405020304" pitchFamily="18" charset="0"/>
                <a:ea typeface="Times New Roman"/>
                <a:cs typeface="Times New Roman" panose="02020603050405020304" pitchFamily="18" charset="0"/>
              </a:rPr>
              <a:t>Уменьшение налога УСН и ПСН на фиксированные страховые взносы в размере 1% с доходов свыше 300 000 рублей</a:t>
            </a:r>
            <a:endParaRPr lang="ru-RU" sz="3200" dirty="0">
              <a:solidFill>
                <a:srgbClr val="14348E"/>
              </a:solidFill>
              <a:latin typeface="Times New Roman" panose="02020603050405020304" pitchFamily="18" charset="0"/>
              <a:ea typeface="Calibri"/>
              <a:cs typeface="Times New Roman" panose="02020603050405020304" pitchFamily="18" charset="0"/>
            </a:endParaRPr>
          </a:p>
          <a:p>
            <a:pPr algn="just"/>
            <a:r>
              <a:rPr lang="ru-RU" sz="2500" dirty="0" smtClean="0">
                <a:latin typeface="Times New Roman" panose="02020603050405020304" pitchFamily="18" charset="0"/>
                <a:ea typeface="Times New Roman"/>
                <a:cs typeface="Times New Roman" panose="02020603050405020304" pitchFamily="18" charset="0"/>
              </a:rPr>
              <a:t>Индивидуальные </a:t>
            </a:r>
            <a:r>
              <a:rPr lang="ru-RU" sz="2500" dirty="0">
                <a:latin typeface="Times New Roman" panose="02020603050405020304" pitchFamily="18" charset="0"/>
                <a:ea typeface="Times New Roman"/>
                <a:cs typeface="Times New Roman" panose="02020603050405020304" pitchFamily="18" charset="0"/>
              </a:rPr>
              <a:t>предприниматели при исчислении налога (авансовых платежей по налогу) за налоговый период (отчетные периоды) 2023 года имеют право на уменьшение налога (авансовых платежей по налогу) по УСН и/или налога по ПСН на страховые взносы, исчисленные в размере 1% с доходов, превышающих 300 тыс. рублей, за расчетный период 2023 года, уплата которых в соответствии с пунктом 2 статьи 432 </a:t>
            </a:r>
            <a:r>
              <a:rPr lang="ru-RU" sz="2500" dirty="0" smtClean="0">
                <a:latin typeface="Times New Roman" panose="02020603050405020304" pitchFamily="18" charset="0"/>
                <a:ea typeface="Times New Roman"/>
                <a:cs typeface="Times New Roman" panose="02020603050405020304" pitchFamily="18" charset="0"/>
              </a:rPr>
              <a:t>Налогового кодекса </a:t>
            </a:r>
            <a:r>
              <a:rPr lang="ru-RU" sz="2500" dirty="0">
                <a:latin typeface="Times New Roman" panose="02020603050405020304" pitchFamily="18" charset="0"/>
                <a:ea typeface="Times New Roman"/>
                <a:cs typeface="Times New Roman" panose="02020603050405020304" pitchFamily="18" charset="0"/>
              </a:rPr>
              <a:t>должна быть осуществлена не позднее 01.07.2024</a:t>
            </a:r>
            <a:r>
              <a:rPr lang="ru-RU" sz="2500" dirty="0" smtClean="0">
                <a:latin typeface="Times New Roman" panose="02020603050405020304" pitchFamily="18" charset="0"/>
                <a:ea typeface="Times New Roman"/>
                <a:cs typeface="Times New Roman" panose="02020603050405020304" pitchFamily="18" charset="0"/>
              </a:rPr>
              <a:t>.</a:t>
            </a:r>
            <a:endParaRPr lang="en-US" sz="2500" dirty="0" smtClean="0">
              <a:latin typeface="Times New Roman" panose="02020603050405020304" pitchFamily="18" charset="0"/>
              <a:ea typeface="Times New Roman"/>
              <a:cs typeface="Times New Roman" panose="02020603050405020304" pitchFamily="18" charset="0"/>
            </a:endParaRPr>
          </a:p>
          <a:p>
            <a:pPr algn="just"/>
            <a:r>
              <a:rPr lang="ru-RU" sz="2500" dirty="0" smtClean="0">
                <a:latin typeface="Times New Roman" panose="02020603050405020304" pitchFamily="18" charset="0"/>
                <a:ea typeface="Times New Roman"/>
                <a:cs typeface="Times New Roman" panose="02020603050405020304" pitchFamily="18" charset="0"/>
              </a:rPr>
              <a:t>Также индивидуальный предприниматель имеет право учесть указанное уменьшение в налоговом периоде 2024 года, либо распределить его между налоговыми периодами 2023 и 2024 года (по своему усмотрению).</a:t>
            </a:r>
            <a:endParaRPr lang="ru-RU" sz="2500" dirty="0">
              <a:latin typeface="Times New Roman" panose="02020603050405020304" pitchFamily="18" charset="0"/>
              <a:ea typeface="Times New Roman"/>
              <a:cs typeface="Times New Roman" panose="02020603050405020304" pitchFamily="18" charset="0"/>
            </a:endParaRPr>
          </a:p>
          <a:p>
            <a:pPr algn="just"/>
            <a:r>
              <a:rPr lang="ru-RU" sz="2500" b="1" dirty="0" smtClean="0">
                <a:solidFill>
                  <a:srgbClr val="14348E"/>
                </a:solidFill>
                <a:latin typeface="Times New Roman" panose="02020603050405020304" pitchFamily="18" charset="0"/>
                <a:ea typeface="Times New Roman"/>
                <a:cs typeface="Times New Roman" panose="02020603050405020304" pitchFamily="18" charset="0"/>
              </a:rPr>
              <a:t>Письмо ФНС России от 25.08.2023 </a:t>
            </a:r>
            <a:r>
              <a:rPr lang="ru-RU" sz="2500" b="1" dirty="0">
                <a:solidFill>
                  <a:srgbClr val="14348E"/>
                </a:solidFill>
                <a:latin typeface="Times New Roman" panose="02020603050405020304" pitchFamily="18" charset="0"/>
                <a:ea typeface="Times New Roman"/>
                <a:cs typeface="Times New Roman" panose="02020603050405020304" pitchFamily="18" charset="0"/>
              </a:rPr>
              <a:t>№ </a:t>
            </a:r>
            <a:r>
              <a:rPr lang="ru-RU" sz="2500" b="1" dirty="0" smtClean="0">
                <a:solidFill>
                  <a:srgbClr val="14348E"/>
                </a:solidFill>
                <a:latin typeface="Times New Roman" panose="02020603050405020304" pitchFamily="18" charset="0"/>
                <a:ea typeface="Times New Roman"/>
                <a:cs typeface="Times New Roman" panose="02020603050405020304" pitchFamily="18" charset="0"/>
              </a:rPr>
              <a:t>4-3/10872</a:t>
            </a:r>
            <a:r>
              <a:rPr lang="en-US" sz="2500" b="1" dirty="0" smtClean="0">
                <a:solidFill>
                  <a:srgbClr val="14348E"/>
                </a:solidFill>
                <a:latin typeface="Times New Roman" panose="02020603050405020304" pitchFamily="18" charset="0"/>
                <a:ea typeface="Times New Roman"/>
                <a:cs typeface="Times New Roman" panose="02020603050405020304" pitchFamily="18" charset="0"/>
              </a:rPr>
              <a:t>@</a:t>
            </a:r>
            <a:r>
              <a:rPr lang="ru-RU" sz="2500" b="1" dirty="0" smtClean="0">
                <a:solidFill>
                  <a:srgbClr val="14348E"/>
                </a:solidFill>
                <a:latin typeface="Times New Roman" panose="02020603050405020304" pitchFamily="18" charset="0"/>
                <a:ea typeface="Times New Roman"/>
                <a:cs typeface="Times New Roman" panose="02020603050405020304" pitchFamily="18" charset="0"/>
              </a:rPr>
              <a:t>.</a:t>
            </a:r>
            <a:r>
              <a:rPr lang="ru-RU" sz="2400" dirty="0" smtClean="0"/>
              <a:t> </a:t>
            </a:r>
            <a:endParaRPr lang="ru-RU" sz="2500" b="1" dirty="0">
              <a:solidFill>
                <a:srgbClr val="14348E"/>
              </a:solidFill>
              <a:latin typeface="Times New Roman" panose="02020603050405020304" pitchFamily="18" charset="0"/>
              <a:ea typeface="Times New Roman"/>
              <a:cs typeface="Times New Roman" panose="02020603050405020304" pitchFamily="18" charset="0"/>
            </a:endParaRPr>
          </a:p>
        </p:txBody>
      </p:sp>
      <p:sp>
        <p:nvSpPr>
          <p:cNvPr id="3" name="TextBox 2"/>
          <p:cNvSpPr txBox="1"/>
          <p:nvPr/>
        </p:nvSpPr>
        <p:spPr>
          <a:xfrm>
            <a:off x="6174819" y="134505"/>
            <a:ext cx="6017181" cy="830997"/>
          </a:xfrm>
          <a:prstGeom prst="rect">
            <a:avLst/>
          </a:prstGeom>
          <a:noFill/>
        </p:spPr>
        <p:txBody>
          <a:bodyPr wrap="square" rtlCol="0">
            <a:spAutoFit/>
          </a:bodyPr>
          <a:lstStyle/>
          <a:p>
            <a:pPr algn="ctr"/>
            <a:r>
              <a:rPr lang="ru-RU" sz="2400" b="1" dirty="0">
                <a:latin typeface="Times New Roman"/>
                <a:ea typeface="Calibri"/>
              </a:rPr>
              <a:t>О вопросах применения </a:t>
            </a:r>
          </a:p>
          <a:p>
            <a:pPr algn="ctr"/>
            <a:r>
              <a:rPr lang="ru-RU" sz="2400" b="1" dirty="0">
                <a:latin typeface="Times New Roman"/>
                <a:ea typeface="Calibri"/>
              </a:rPr>
              <a:t>специальных налоговых </a:t>
            </a:r>
            <a:r>
              <a:rPr lang="ru-RU" sz="2400" b="1" dirty="0" smtClean="0">
                <a:latin typeface="Times New Roman"/>
                <a:ea typeface="Calibri"/>
              </a:rPr>
              <a:t>режимов.</a:t>
            </a:r>
            <a:endParaRPr lang="ru-RU"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578991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2">
            <a:extLst>
              <a:ext uri="{FF2B5EF4-FFF2-40B4-BE49-F238E27FC236}">
                <a16:creationId xmlns:a16="http://schemas.microsoft.com/office/drawing/2014/main" xmlns="" id="{2344D0E4-F4CC-4666-BA65-228B5D600976}"/>
              </a:ext>
            </a:extLst>
          </p:cNvPr>
          <p:cNvSpPr txBox="1">
            <a:spLocks/>
          </p:cNvSpPr>
          <p:nvPr/>
        </p:nvSpPr>
        <p:spPr>
          <a:xfrm>
            <a:off x="4942936" y="65865"/>
            <a:ext cx="7249065" cy="968278"/>
          </a:xfrm>
          <a:prstGeom prst="rect">
            <a:avLst/>
          </a:prstGeom>
        </p:spPr>
        <p:txBody>
          <a:bodyPr vert="horz" lIns="0" tIns="0" rIns="0" bIns="0" rtlCol="0" anchor="ctr">
            <a:noAutofit/>
          </a:bodyPr>
          <a:lstStyle>
            <a:lvl1pPr marL="0" indent="0" algn="ctr" defTabSz="1219170" rtl="0" eaLnBrk="1" latinLnBrk="0" hangingPunct="1">
              <a:spcBef>
                <a:spcPct val="20000"/>
              </a:spcBef>
              <a:buClr>
                <a:schemeClr val="accent1"/>
              </a:buClr>
              <a:buFont typeface="Arial" panose="020B0604020202020204" pitchFamily="34" charset="0"/>
              <a:buNone/>
              <a:defRPr sz="2000" kern="800" spc="-13">
                <a:solidFill>
                  <a:schemeClr val="tx1">
                    <a:tint val="75000"/>
                  </a:schemeClr>
                </a:solidFill>
                <a:latin typeface="+mn-lt"/>
                <a:ea typeface="+mn-ea"/>
                <a:cs typeface="+mn-cs"/>
              </a:defRPr>
            </a:lvl1pPr>
            <a:lvl2pPr marL="609585" indent="0" algn="ctr" defTabSz="1219170" rtl="0" eaLnBrk="1" latinLnBrk="0" hangingPunct="1">
              <a:spcBef>
                <a:spcPct val="20000"/>
              </a:spcBef>
              <a:buClr>
                <a:schemeClr val="accent1"/>
              </a:buClr>
              <a:buFont typeface="Arial" panose="020B0604020202020204" pitchFamily="34" charset="0"/>
              <a:buNone/>
              <a:defRPr sz="1600" kern="800">
                <a:solidFill>
                  <a:schemeClr val="tx1">
                    <a:tint val="75000"/>
                  </a:schemeClr>
                </a:solidFill>
                <a:latin typeface="+mn-lt"/>
                <a:ea typeface="+mn-ea"/>
                <a:cs typeface="+mn-cs"/>
              </a:defRPr>
            </a:lvl2pPr>
            <a:lvl3pPr marL="1219170" indent="0" algn="ctr" defTabSz="1219170" rtl="0" eaLnBrk="1" latinLnBrk="0" hangingPunct="1">
              <a:spcBef>
                <a:spcPct val="20000"/>
              </a:spcBef>
              <a:buClr>
                <a:schemeClr val="accent1"/>
              </a:buClr>
              <a:buFont typeface="Arial" panose="020B0604020202020204" pitchFamily="34" charset="0"/>
              <a:buNone/>
              <a:defRPr sz="1600" kern="800">
                <a:solidFill>
                  <a:schemeClr val="tx1">
                    <a:tint val="75000"/>
                  </a:schemeClr>
                </a:solidFill>
                <a:latin typeface="+mn-lt"/>
                <a:ea typeface="+mn-ea"/>
                <a:cs typeface="+mn-cs"/>
              </a:defRPr>
            </a:lvl3pPr>
            <a:lvl4pPr marL="1828754" indent="0" algn="ctr" defTabSz="1219170" rtl="0" eaLnBrk="1" latinLnBrk="0" hangingPunct="1">
              <a:spcBef>
                <a:spcPct val="20000"/>
              </a:spcBef>
              <a:buClr>
                <a:schemeClr val="accent1"/>
              </a:buClr>
              <a:buFont typeface="Arial" panose="020B0604020202020204" pitchFamily="34" charset="0"/>
              <a:buNone/>
              <a:defRPr sz="1600" kern="800">
                <a:solidFill>
                  <a:schemeClr val="tx1">
                    <a:tint val="75000"/>
                  </a:schemeClr>
                </a:solidFill>
                <a:latin typeface="+mn-lt"/>
                <a:ea typeface="+mn-ea"/>
                <a:cs typeface="+mn-cs"/>
              </a:defRPr>
            </a:lvl4pPr>
            <a:lvl5pPr marL="2438339" indent="0" algn="ctr" defTabSz="1219170" rtl="0" eaLnBrk="1" latinLnBrk="0" hangingPunct="1">
              <a:spcBef>
                <a:spcPct val="20000"/>
              </a:spcBef>
              <a:buClr>
                <a:schemeClr val="accent1"/>
              </a:buClr>
              <a:buFont typeface="Arial" panose="020B0604020202020204" pitchFamily="34" charset="0"/>
              <a:buNone/>
              <a:defRPr sz="1600" kern="800">
                <a:solidFill>
                  <a:schemeClr val="tx1">
                    <a:tint val="75000"/>
                  </a:schemeClr>
                </a:solidFill>
                <a:latin typeface="+mn-lt"/>
                <a:ea typeface="+mn-ea"/>
                <a:cs typeface="+mn-cs"/>
              </a:defRPr>
            </a:lvl5pPr>
            <a:lvl6pPr marL="3047924" indent="0" algn="ctr" defTabSz="1219170" rtl="0" eaLnBrk="1" latinLnBrk="0" hangingPunct="1">
              <a:spcBef>
                <a:spcPct val="20000"/>
              </a:spcBef>
              <a:buFont typeface="Arial" panose="020B0604020202020204" pitchFamily="34" charset="0"/>
              <a:buNone/>
              <a:defRPr sz="2667" kern="1200">
                <a:solidFill>
                  <a:schemeClr val="tx1">
                    <a:tint val="75000"/>
                  </a:schemeClr>
                </a:solidFill>
                <a:latin typeface="+mn-lt"/>
                <a:ea typeface="+mn-ea"/>
                <a:cs typeface="+mn-cs"/>
              </a:defRPr>
            </a:lvl6pPr>
            <a:lvl7pPr marL="3657509" indent="0" algn="ctr" defTabSz="1219170" rtl="0" eaLnBrk="1" latinLnBrk="0" hangingPunct="1">
              <a:spcBef>
                <a:spcPct val="20000"/>
              </a:spcBef>
              <a:buFont typeface="Arial" panose="020B0604020202020204" pitchFamily="34" charset="0"/>
              <a:buNone/>
              <a:defRPr sz="2667" kern="1200">
                <a:solidFill>
                  <a:schemeClr val="tx1">
                    <a:tint val="75000"/>
                  </a:schemeClr>
                </a:solidFill>
                <a:latin typeface="+mn-lt"/>
                <a:ea typeface="+mn-ea"/>
                <a:cs typeface="+mn-cs"/>
              </a:defRPr>
            </a:lvl7pPr>
            <a:lvl8pPr marL="4267093" indent="0" algn="ctr" defTabSz="1219170" rtl="0" eaLnBrk="1" latinLnBrk="0" hangingPunct="1">
              <a:spcBef>
                <a:spcPct val="20000"/>
              </a:spcBef>
              <a:buFont typeface="Arial" panose="020B0604020202020204" pitchFamily="34" charset="0"/>
              <a:buNone/>
              <a:defRPr sz="2667" kern="1200">
                <a:solidFill>
                  <a:schemeClr val="tx1">
                    <a:tint val="75000"/>
                  </a:schemeClr>
                </a:solidFill>
                <a:latin typeface="+mn-lt"/>
                <a:ea typeface="+mn-ea"/>
                <a:cs typeface="+mn-cs"/>
              </a:defRPr>
            </a:lvl8pPr>
            <a:lvl9pPr marL="4876678" indent="0" algn="ctr" defTabSz="1219170" rtl="0" eaLnBrk="1" latinLnBrk="0" hangingPunct="1">
              <a:spcBef>
                <a:spcPct val="20000"/>
              </a:spcBef>
              <a:buFont typeface="Arial" panose="020B0604020202020204" pitchFamily="34" charset="0"/>
              <a:buNone/>
              <a:defRPr sz="2667" kern="1200">
                <a:solidFill>
                  <a:schemeClr val="tx1">
                    <a:tint val="75000"/>
                  </a:schemeClr>
                </a:solidFill>
                <a:latin typeface="+mn-lt"/>
                <a:ea typeface="+mn-ea"/>
                <a:cs typeface="+mn-cs"/>
              </a:defRPr>
            </a:lvl9pPr>
          </a:lstStyle>
          <a:p>
            <a:pPr marR="200025" lvl="0" indent="450215" algn="just" defTabSz="914400">
              <a:lnSpc>
                <a:spcPct val="115000"/>
              </a:lnSpc>
              <a:spcBef>
                <a:spcPts val="0"/>
              </a:spcBef>
              <a:spcAft>
                <a:spcPts val="900"/>
              </a:spcAft>
              <a:buClrTx/>
            </a:pPr>
            <a:endParaRPr lang="ru-RU" sz="3200" b="1" dirty="0">
              <a:solidFill>
                <a:schemeClr val="tx1">
                  <a:lumMod val="75000"/>
                </a:schemeClr>
              </a:solidFill>
              <a:latin typeface="Roboto Condensed" panose="02000000000000000000" pitchFamily="2" charset="0"/>
            </a:endParaRPr>
          </a:p>
        </p:txBody>
      </p:sp>
      <p:sp>
        <p:nvSpPr>
          <p:cNvPr id="32" name="TextBox 31"/>
          <p:cNvSpPr txBox="1"/>
          <p:nvPr/>
        </p:nvSpPr>
        <p:spPr>
          <a:xfrm>
            <a:off x="108065" y="1453857"/>
            <a:ext cx="11882651" cy="5136791"/>
          </a:xfrm>
          <a:prstGeom prst="rect">
            <a:avLst/>
          </a:prstGeom>
          <a:noFill/>
        </p:spPr>
        <p:txBody>
          <a:bodyPr wrap="square" rtlCol="0">
            <a:spAutoFit/>
          </a:bodyPr>
          <a:lstStyle/>
          <a:p>
            <a:pPr marR="200025" indent="450215" algn="just">
              <a:lnSpc>
                <a:spcPct val="115000"/>
              </a:lnSpc>
              <a:spcAft>
                <a:spcPts val="900"/>
              </a:spcAft>
            </a:pPr>
            <a:r>
              <a:rPr lang="ru-RU" sz="2800" b="1" dirty="0">
                <a:latin typeface="Times New Roman" panose="02020603050405020304" pitchFamily="18" charset="0"/>
                <a:ea typeface="Times New Roman"/>
                <a:cs typeface="Times New Roman" panose="02020603050405020304" pitchFamily="18" charset="0"/>
              </a:rPr>
              <a:t>О представлении Уведомлений (КНД </a:t>
            </a:r>
            <a:r>
              <a:rPr lang="ru-RU" sz="2800" b="1" dirty="0" smtClean="0">
                <a:latin typeface="Times New Roman" panose="02020603050405020304" pitchFamily="18" charset="0"/>
                <a:ea typeface="Times New Roman"/>
                <a:cs typeface="Times New Roman" panose="02020603050405020304" pitchFamily="18" charset="0"/>
              </a:rPr>
              <a:t>1110355) </a:t>
            </a:r>
            <a:r>
              <a:rPr lang="ru-RU" sz="2800" b="1" dirty="0" smtClean="0">
                <a:solidFill>
                  <a:schemeClr val="accent1">
                    <a:lumMod val="75000"/>
                  </a:schemeClr>
                </a:solidFill>
                <a:latin typeface="Times New Roman" panose="02020603050405020304" pitchFamily="18" charset="0"/>
                <a:ea typeface="Times New Roman"/>
                <a:cs typeface="Times New Roman" panose="02020603050405020304" pitchFamily="18" charset="0"/>
              </a:rPr>
              <a:t>с </a:t>
            </a:r>
            <a:r>
              <a:rPr lang="ru-RU" sz="2800" b="1" dirty="0">
                <a:solidFill>
                  <a:schemeClr val="accent1">
                    <a:lumMod val="75000"/>
                  </a:schemeClr>
                </a:solidFill>
                <a:latin typeface="Times New Roman" panose="02020603050405020304" pitchFamily="18" charset="0"/>
                <a:ea typeface="Times New Roman"/>
                <a:cs typeface="Times New Roman" panose="02020603050405020304" pitchFamily="18" charset="0"/>
              </a:rPr>
              <a:t>отрицательными </a:t>
            </a:r>
            <a:r>
              <a:rPr lang="ru-RU" sz="2800" b="1" dirty="0" smtClean="0">
                <a:solidFill>
                  <a:schemeClr val="accent1">
                    <a:lumMod val="75000"/>
                  </a:schemeClr>
                </a:solidFill>
                <a:latin typeface="Times New Roman" panose="02020603050405020304" pitchFamily="18" charset="0"/>
                <a:ea typeface="Times New Roman"/>
                <a:cs typeface="Times New Roman" panose="02020603050405020304" pitchFamily="18" charset="0"/>
              </a:rPr>
              <a:t>значениями</a:t>
            </a:r>
            <a:r>
              <a:rPr lang="ru-RU" sz="2800" b="1" dirty="0" smtClean="0">
                <a:latin typeface="Times New Roman" panose="02020603050405020304" pitchFamily="18" charset="0"/>
                <a:ea typeface="Times New Roman"/>
                <a:cs typeface="Times New Roman" panose="02020603050405020304" pitchFamily="18" charset="0"/>
              </a:rPr>
              <a:t>:</a:t>
            </a:r>
            <a:endParaRPr lang="ru-RU" sz="2000" dirty="0">
              <a:latin typeface="Times New Roman" panose="02020603050405020304" pitchFamily="18" charset="0"/>
              <a:ea typeface="Calibri"/>
              <a:cs typeface="Times New Roman" panose="02020603050405020304" pitchFamily="18" charset="0"/>
            </a:endParaRPr>
          </a:p>
          <a:p>
            <a:pPr marR="200025" indent="450215" algn="just">
              <a:lnSpc>
                <a:spcPct val="115000"/>
              </a:lnSpc>
              <a:spcAft>
                <a:spcPts val="900"/>
              </a:spcAft>
            </a:pPr>
            <a:r>
              <a:rPr lang="ru-RU" sz="2400" dirty="0" smtClean="0">
                <a:latin typeface="Times New Roman" panose="02020603050405020304" pitchFamily="18" charset="0"/>
                <a:cs typeface="Times New Roman" panose="02020603050405020304" pitchFamily="18" charset="0"/>
              </a:rPr>
              <a:t>В </a:t>
            </a:r>
            <a:r>
              <a:rPr lang="ru-RU" sz="2400" dirty="0">
                <a:latin typeface="Times New Roman" panose="02020603050405020304" pitchFamily="18" charset="0"/>
                <a:cs typeface="Times New Roman" panose="02020603050405020304" pitchFamily="18" charset="0"/>
              </a:rPr>
              <a:t>случае, если сумма авансового платежа, включенная в совокупную обязанность налогоплательщика по налогу за отчетный период, рассчитанная нарастающим итогом с начала налогового периода, меньше суммы авансового платежа по налогу, рассчитанной за предыдущий отчетный период этого же налогового периода, налогоплательщик вправе представить уведомление об исчисленных суммах налогов, сборов, авансовых платежей по налогам, страховых взносов с указанием суммы авансового платежа </a:t>
            </a:r>
            <a:r>
              <a:rPr lang="ru-RU" sz="2400" b="1" dirty="0">
                <a:solidFill>
                  <a:srgbClr val="14348E"/>
                </a:solidFill>
                <a:latin typeface="Times New Roman" panose="02020603050405020304" pitchFamily="18" charset="0"/>
                <a:cs typeface="Times New Roman" panose="02020603050405020304" pitchFamily="18" charset="0"/>
              </a:rPr>
              <a:t>с отрицательным значением</a:t>
            </a:r>
            <a:r>
              <a:rPr lang="ru-RU" sz="2400" dirty="0">
                <a:solidFill>
                  <a:srgbClr val="14348E"/>
                </a:solidFill>
                <a:latin typeface="Times New Roman" panose="02020603050405020304" pitchFamily="18" charset="0"/>
                <a:cs typeface="Times New Roman" panose="02020603050405020304" pitchFamily="18" charset="0"/>
              </a:rPr>
              <a:t> </a:t>
            </a:r>
            <a:r>
              <a:rPr lang="ru-RU" sz="2400" dirty="0">
                <a:latin typeface="Times New Roman" panose="02020603050405020304" pitchFamily="18" charset="0"/>
                <a:cs typeface="Times New Roman" panose="02020603050405020304" pitchFamily="18" charset="0"/>
              </a:rPr>
              <a:t>в размере разницы для уменьшения совокупной обязанности</a:t>
            </a:r>
            <a:r>
              <a:rPr lang="ru-RU" sz="2400" dirty="0" smtClean="0">
                <a:latin typeface="Times New Roman" panose="02020603050405020304" pitchFamily="18" charset="0"/>
                <a:cs typeface="Times New Roman" panose="02020603050405020304" pitchFamily="18" charset="0"/>
              </a:rPr>
              <a:t>.</a:t>
            </a:r>
          </a:p>
          <a:p>
            <a:pPr marR="200025" indent="450215" algn="just">
              <a:lnSpc>
                <a:spcPct val="115000"/>
              </a:lnSpc>
              <a:spcAft>
                <a:spcPts val="900"/>
              </a:spcAft>
            </a:pPr>
            <a:r>
              <a:rPr lang="ru-RU" sz="2400" b="1" dirty="0">
                <a:solidFill>
                  <a:srgbClr val="14348E"/>
                </a:solidFill>
                <a:latin typeface="Times New Roman" panose="02020603050405020304" pitchFamily="18" charset="0"/>
                <a:ea typeface="Times New Roman"/>
                <a:cs typeface="Times New Roman" panose="02020603050405020304" pitchFamily="18" charset="0"/>
              </a:rPr>
              <a:t>Федеральный закон от 31.07.2023 № 389-ФЗ</a:t>
            </a:r>
            <a:r>
              <a:rPr lang="ru-RU" sz="2400" b="1" dirty="0" smtClean="0">
                <a:solidFill>
                  <a:srgbClr val="14348E"/>
                </a:solidFill>
                <a:latin typeface="Times New Roman" panose="02020603050405020304" pitchFamily="18" charset="0"/>
                <a:ea typeface="Times New Roman"/>
                <a:cs typeface="Times New Roman" panose="02020603050405020304" pitchFamily="18" charset="0"/>
              </a:rPr>
              <a:t>.</a:t>
            </a:r>
            <a:endParaRPr lang="ru-RU" sz="2400" b="1" dirty="0">
              <a:solidFill>
                <a:srgbClr val="14348E"/>
              </a:solidFill>
              <a:latin typeface="Times New Roman" panose="02020603050405020304" pitchFamily="18" charset="0"/>
              <a:ea typeface="Times New Roman"/>
              <a:cs typeface="Times New Roman" panose="02020603050405020304" pitchFamily="18" charset="0"/>
            </a:endParaRPr>
          </a:p>
        </p:txBody>
      </p:sp>
      <p:sp>
        <p:nvSpPr>
          <p:cNvPr id="3" name="TextBox 2"/>
          <p:cNvSpPr txBox="1"/>
          <p:nvPr/>
        </p:nvSpPr>
        <p:spPr>
          <a:xfrm>
            <a:off x="6174819" y="18480"/>
            <a:ext cx="6017181" cy="784830"/>
          </a:xfrm>
          <a:prstGeom prst="rect">
            <a:avLst/>
          </a:prstGeom>
          <a:noFill/>
        </p:spPr>
        <p:txBody>
          <a:bodyPr wrap="square" rtlCol="0">
            <a:spAutoFit/>
          </a:bodyPr>
          <a:lstStyle/>
          <a:p>
            <a:pPr algn="ctr"/>
            <a:r>
              <a:rPr lang="ru-RU" sz="1500" dirty="0">
                <a:latin typeface="Arial" panose="020B0604020202020204" pitchFamily="34" charset="0"/>
                <a:cs typeface="Arial" panose="020B0604020202020204" pitchFamily="34" charset="0"/>
              </a:rPr>
              <a:t>Уведомления УСН за 3 квартал 2023 года, актуальные вопросы, уменьшение на страховые с учетом изменений законодательства, уведомления на уменьшение и иные </a:t>
            </a:r>
            <a:r>
              <a:rPr lang="ru-RU" sz="1500" dirty="0" smtClean="0">
                <a:latin typeface="Arial" panose="020B0604020202020204" pitchFamily="34" charset="0"/>
                <a:cs typeface="Arial" panose="020B0604020202020204" pitchFamily="34" charset="0"/>
              </a:rPr>
              <a:t>вопросы.</a:t>
            </a:r>
            <a:endParaRPr lang="ru-RU" sz="15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346700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2">
            <a:extLst>
              <a:ext uri="{FF2B5EF4-FFF2-40B4-BE49-F238E27FC236}">
                <a16:creationId xmlns:a16="http://schemas.microsoft.com/office/drawing/2014/main" xmlns="" id="{2344D0E4-F4CC-4666-BA65-228B5D600976}"/>
              </a:ext>
            </a:extLst>
          </p:cNvPr>
          <p:cNvSpPr txBox="1">
            <a:spLocks/>
          </p:cNvSpPr>
          <p:nvPr/>
        </p:nvSpPr>
        <p:spPr>
          <a:xfrm>
            <a:off x="4942936" y="65865"/>
            <a:ext cx="7249065" cy="968278"/>
          </a:xfrm>
          <a:prstGeom prst="rect">
            <a:avLst/>
          </a:prstGeom>
        </p:spPr>
        <p:txBody>
          <a:bodyPr vert="horz" lIns="0" tIns="0" rIns="0" bIns="0" rtlCol="0" anchor="ctr">
            <a:noAutofit/>
          </a:bodyPr>
          <a:lstStyle>
            <a:lvl1pPr marL="0" indent="0" algn="ctr" defTabSz="1219170" rtl="0" eaLnBrk="1" latinLnBrk="0" hangingPunct="1">
              <a:spcBef>
                <a:spcPct val="20000"/>
              </a:spcBef>
              <a:buClr>
                <a:schemeClr val="accent1"/>
              </a:buClr>
              <a:buFont typeface="Arial" panose="020B0604020202020204" pitchFamily="34" charset="0"/>
              <a:buNone/>
              <a:defRPr sz="2000" kern="800" spc="-13">
                <a:solidFill>
                  <a:schemeClr val="tx1">
                    <a:tint val="75000"/>
                  </a:schemeClr>
                </a:solidFill>
                <a:latin typeface="+mn-lt"/>
                <a:ea typeface="+mn-ea"/>
                <a:cs typeface="+mn-cs"/>
              </a:defRPr>
            </a:lvl1pPr>
            <a:lvl2pPr marL="609585" indent="0" algn="ctr" defTabSz="1219170" rtl="0" eaLnBrk="1" latinLnBrk="0" hangingPunct="1">
              <a:spcBef>
                <a:spcPct val="20000"/>
              </a:spcBef>
              <a:buClr>
                <a:schemeClr val="accent1"/>
              </a:buClr>
              <a:buFont typeface="Arial" panose="020B0604020202020204" pitchFamily="34" charset="0"/>
              <a:buNone/>
              <a:defRPr sz="1600" kern="800">
                <a:solidFill>
                  <a:schemeClr val="tx1">
                    <a:tint val="75000"/>
                  </a:schemeClr>
                </a:solidFill>
                <a:latin typeface="+mn-lt"/>
                <a:ea typeface="+mn-ea"/>
                <a:cs typeface="+mn-cs"/>
              </a:defRPr>
            </a:lvl2pPr>
            <a:lvl3pPr marL="1219170" indent="0" algn="ctr" defTabSz="1219170" rtl="0" eaLnBrk="1" latinLnBrk="0" hangingPunct="1">
              <a:spcBef>
                <a:spcPct val="20000"/>
              </a:spcBef>
              <a:buClr>
                <a:schemeClr val="accent1"/>
              </a:buClr>
              <a:buFont typeface="Arial" panose="020B0604020202020204" pitchFamily="34" charset="0"/>
              <a:buNone/>
              <a:defRPr sz="1600" kern="800">
                <a:solidFill>
                  <a:schemeClr val="tx1">
                    <a:tint val="75000"/>
                  </a:schemeClr>
                </a:solidFill>
                <a:latin typeface="+mn-lt"/>
                <a:ea typeface="+mn-ea"/>
                <a:cs typeface="+mn-cs"/>
              </a:defRPr>
            </a:lvl3pPr>
            <a:lvl4pPr marL="1828754" indent="0" algn="ctr" defTabSz="1219170" rtl="0" eaLnBrk="1" latinLnBrk="0" hangingPunct="1">
              <a:spcBef>
                <a:spcPct val="20000"/>
              </a:spcBef>
              <a:buClr>
                <a:schemeClr val="accent1"/>
              </a:buClr>
              <a:buFont typeface="Arial" panose="020B0604020202020204" pitchFamily="34" charset="0"/>
              <a:buNone/>
              <a:defRPr sz="1600" kern="800">
                <a:solidFill>
                  <a:schemeClr val="tx1">
                    <a:tint val="75000"/>
                  </a:schemeClr>
                </a:solidFill>
                <a:latin typeface="+mn-lt"/>
                <a:ea typeface="+mn-ea"/>
                <a:cs typeface="+mn-cs"/>
              </a:defRPr>
            </a:lvl4pPr>
            <a:lvl5pPr marL="2438339" indent="0" algn="ctr" defTabSz="1219170" rtl="0" eaLnBrk="1" latinLnBrk="0" hangingPunct="1">
              <a:spcBef>
                <a:spcPct val="20000"/>
              </a:spcBef>
              <a:buClr>
                <a:schemeClr val="accent1"/>
              </a:buClr>
              <a:buFont typeface="Arial" panose="020B0604020202020204" pitchFamily="34" charset="0"/>
              <a:buNone/>
              <a:defRPr sz="1600" kern="800">
                <a:solidFill>
                  <a:schemeClr val="tx1">
                    <a:tint val="75000"/>
                  </a:schemeClr>
                </a:solidFill>
                <a:latin typeface="+mn-lt"/>
                <a:ea typeface="+mn-ea"/>
                <a:cs typeface="+mn-cs"/>
              </a:defRPr>
            </a:lvl5pPr>
            <a:lvl6pPr marL="3047924" indent="0" algn="ctr" defTabSz="1219170" rtl="0" eaLnBrk="1" latinLnBrk="0" hangingPunct="1">
              <a:spcBef>
                <a:spcPct val="20000"/>
              </a:spcBef>
              <a:buFont typeface="Arial" panose="020B0604020202020204" pitchFamily="34" charset="0"/>
              <a:buNone/>
              <a:defRPr sz="2667" kern="1200">
                <a:solidFill>
                  <a:schemeClr val="tx1">
                    <a:tint val="75000"/>
                  </a:schemeClr>
                </a:solidFill>
                <a:latin typeface="+mn-lt"/>
                <a:ea typeface="+mn-ea"/>
                <a:cs typeface="+mn-cs"/>
              </a:defRPr>
            </a:lvl6pPr>
            <a:lvl7pPr marL="3657509" indent="0" algn="ctr" defTabSz="1219170" rtl="0" eaLnBrk="1" latinLnBrk="0" hangingPunct="1">
              <a:spcBef>
                <a:spcPct val="20000"/>
              </a:spcBef>
              <a:buFont typeface="Arial" panose="020B0604020202020204" pitchFamily="34" charset="0"/>
              <a:buNone/>
              <a:defRPr sz="2667" kern="1200">
                <a:solidFill>
                  <a:schemeClr val="tx1">
                    <a:tint val="75000"/>
                  </a:schemeClr>
                </a:solidFill>
                <a:latin typeface="+mn-lt"/>
                <a:ea typeface="+mn-ea"/>
                <a:cs typeface="+mn-cs"/>
              </a:defRPr>
            </a:lvl7pPr>
            <a:lvl8pPr marL="4267093" indent="0" algn="ctr" defTabSz="1219170" rtl="0" eaLnBrk="1" latinLnBrk="0" hangingPunct="1">
              <a:spcBef>
                <a:spcPct val="20000"/>
              </a:spcBef>
              <a:buFont typeface="Arial" panose="020B0604020202020204" pitchFamily="34" charset="0"/>
              <a:buNone/>
              <a:defRPr sz="2667" kern="1200">
                <a:solidFill>
                  <a:schemeClr val="tx1">
                    <a:tint val="75000"/>
                  </a:schemeClr>
                </a:solidFill>
                <a:latin typeface="+mn-lt"/>
                <a:ea typeface="+mn-ea"/>
                <a:cs typeface="+mn-cs"/>
              </a:defRPr>
            </a:lvl8pPr>
            <a:lvl9pPr marL="4876678" indent="0" algn="ctr" defTabSz="1219170" rtl="0" eaLnBrk="1" latinLnBrk="0" hangingPunct="1">
              <a:spcBef>
                <a:spcPct val="20000"/>
              </a:spcBef>
              <a:buFont typeface="Arial" panose="020B0604020202020204" pitchFamily="34" charset="0"/>
              <a:buNone/>
              <a:defRPr sz="2667" kern="1200">
                <a:solidFill>
                  <a:schemeClr val="tx1">
                    <a:tint val="75000"/>
                  </a:schemeClr>
                </a:solidFill>
                <a:latin typeface="+mn-lt"/>
                <a:ea typeface="+mn-ea"/>
                <a:cs typeface="+mn-cs"/>
              </a:defRPr>
            </a:lvl9pPr>
          </a:lstStyle>
          <a:p>
            <a:pPr marR="200025" lvl="0" indent="450215" algn="just" defTabSz="914400">
              <a:lnSpc>
                <a:spcPct val="115000"/>
              </a:lnSpc>
              <a:spcBef>
                <a:spcPts val="0"/>
              </a:spcBef>
              <a:spcAft>
                <a:spcPts val="900"/>
              </a:spcAft>
              <a:buClrTx/>
            </a:pPr>
            <a:endParaRPr lang="ru-RU" sz="3200" b="1" dirty="0">
              <a:solidFill>
                <a:schemeClr val="tx1">
                  <a:lumMod val="75000"/>
                </a:schemeClr>
              </a:solidFill>
              <a:latin typeface="Roboto Condensed" panose="02000000000000000000" pitchFamily="2" charset="0"/>
            </a:endParaRPr>
          </a:p>
        </p:txBody>
      </p:sp>
      <p:sp>
        <p:nvSpPr>
          <p:cNvPr id="3" name="TextBox 2"/>
          <p:cNvSpPr txBox="1"/>
          <p:nvPr/>
        </p:nvSpPr>
        <p:spPr>
          <a:xfrm>
            <a:off x="6176356" y="157589"/>
            <a:ext cx="6015644" cy="784830"/>
          </a:xfrm>
          <a:prstGeom prst="rect">
            <a:avLst/>
          </a:prstGeom>
          <a:noFill/>
        </p:spPr>
        <p:txBody>
          <a:bodyPr wrap="square" rtlCol="0">
            <a:spAutoFit/>
          </a:bodyPr>
          <a:lstStyle/>
          <a:p>
            <a:pPr algn="ctr"/>
            <a:r>
              <a:rPr lang="ru-RU" sz="1500" dirty="0">
                <a:latin typeface="Arial" panose="020B0604020202020204" pitchFamily="34" charset="0"/>
                <a:cs typeface="Arial" panose="020B0604020202020204" pitchFamily="34" charset="0"/>
              </a:rPr>
              <a:t>Уведомления УСН за 3 квартал 2023 года, актуальные вопросы, уменьшение на страховые с учетом изменений законодательства, уведомления на уменьшение и иные </a:t>
            </a:r>
            <a:r>
              <a:rPr lang="ru-RU" sz="1500" dirty="0" smtClean="0">
                <a:latin typeface="Arial" panose="020B0604020202020204" pitchFamily="34" charset="0"/>
                <a:cs typeface="Arial" panose="020B0604020202020204" pitchFamily="34" charset="0"/>
              </a:rPr>
              <a:t>вопросы.</a:t>
            </a:r>
            <a:endParaRPr lang="ru-RU" sz="1500" dirty="0">
              <a:latin typeface="Arial" panose="020B0604020202020204" pitchFamily="34" charset="0"/>
              <a:cs typeface="Arial" panose="020B0604020202020204" pitchFamily="34" charset="0"/>
            </a:endParaRPr>
          </a:p>
        </p:txBody>
      </p:sp>
      <p:sp>
        <p:nvSpPr>
          <p:cNvPr id="2" name="Прямоугольник 1"/>
          <p:cNvSpPr/>
          <p:nvPr/>
        </p:nvSpPr>
        <p:spPr>
          <a:xfrm>
            <a:off x="157942" y="1149312"/>
            <a:ext cx="11720946" cy="5341462"/>
          </a:xfrm>
          <a:prstGeom prst="rect">
            <a:avLst/>
          </a:prstGeom>
        </p:spPr>
        <p:txBody>
          <a:bodyPr wrap="square">
            <a:spAutoFit/>
          </a:bodyPr>
          <a:lstStyle/>
          <a:p>
            <a:pPr marR="200025" indent="450215" algn="just">
              <a:lnSpc>
                <a:spcPct val="115000"/>
              </a:lnSpc>
              <a:spcAft>
                <a:spcPts val="600"/>
              </a:spcAft>
            </a:pPr>
            <a:r>
              <a:rPr lang="ru-RU" sz="2800" dirty="0">
                <a:solidFill>
                  <a:schemeClr val="accent1">
                    <a:lumMod val="75000"/>
                  </a:schemeClr>
                </a:solidFill>
                <a:latin typeface="Times New Roman" panose="02020603050405020304" pitchFamily="18" charset="0"/>
                <a:cs typeface="Times New Roman" panose="02020603050405020304" pitchFamily="18" charset="0"/>
              </a:rPr>
              <a:t>Например:</a:t>
            </a:r>
            <a:r>
              <a:rPr lang="ru-RU" dirty="0">
                <a:latin typeface="Times New Roman" panose="02020603050405020304" pitchFamily="18" charset="0"/>
                <a:cs typeface="Times New Roman" panose="02020603050405020304" pitchFamily="18" charset="0"/>
              </a:rPr>
              <a:t> </a:t>
            </a:r>
            <a:r>
              <a:rPr lang="ru-RU" sz="2000" dirty="0" smtClean="0">
                <a:latin typeface="Times New Roman" panose="02020603050405020304" pitchFamily="18" charset="0"/>
                <a:cs typeface="Times New Roman" panose="02020603050405020304" pitchFamily="18" charset="0"/>
              </a:rPr>
              <a:t>УСН </a:t>
            </a:r>
            <a:r>
              <a:rPr lang="ru-RU" sz="2000" dirty="0">
                <a:latin typeface="Times New Roman" panose="02020603050405020304" pitchFamily="18" charset="0"/>
                <a:cs typeface="Times New Roman" panose="02020603050405020304" pitchFamily="18" charset="0"/>
              </a:rPr>
              <a:t>с объектом налогообложения </a:t>
            </a:r>
            <a:r>
              <a:rPr lang="ru-RU" sz="2000" dirty="0" smtClean="0">
                <a:latin typeface="Times New Roman" panose="02020603050405020304" pitchFamily="18" charset="0"/>
                <a:cs typeface="Times New Roman" panose="02020603050405020304" pitchFamily="18" charset="0"/>
              </a:rPr>
              <a:t>«</a:t>
            </a:r>
            <a:r>
              <a:rPr lang="ru-RU" sz="2000" dirty="0">
                <a:latin typeface="Times New Roman" panose="02020603050405020304" pitchFamily="18" charset="0"/>
                <a:cs typeface="Times New Roman" panose="02020603050405020304" pitchFamily="18" charset="0"/>
              </a:rPr>
              <a:t>доходы, уменьшенные на величину расходов». Суммы авансовых платежей по налогу, исчисленные исходя из налоговой ставки и налоговой базы, определяемой нарастающим итогом с начала налогового периода за отчетные периоды календарного года составили: </a:t>
            </a:r>
            <a:endParaRPr lang="ru-RU" sz="2000" dirty="0" smtClean="0">
              <a:latin typeface="Times New Roman" panose="02020603050405020304" pitchFamily="18" charset="0"/>
              <a:cs typeface="Times New Roman" panose="02020603050405020304" pitchFamily="18" charset="0"/>
            </a:endParaRPr>
          </a:p>
          <a:p>
            <a:pPr marR="200025" indent="450215" algn="just">
              <a:lnSpc>
                <a:spcPct val="115000"/>
              </a:lnSpc>
              <a:spcAft>
                <a:spcPts val="600"/>
              </a:spcAft>
            </a:pPr>
            <a:r>
              <a:rPr lang="ru-RU" sz="2000" b="1" dirty="0" smtClean="0">
                <a:latin typeface="Times New Roman" panose="02020603050405020304" pitchFamily="18" charset="0"/>
                <a:cs typeface="Times New Roman" panose="02020603050405020304" pitchFamily="18" charset="0"/>
              </a:rPr>
              <a:t>за </a:t>
            </a:r>
            <a:r>
              <a:rPr lang="ru-RU" sz="2000" b="1" dirty="0">
                <a:latin typeface="Times New Roman" panose="02020603050405020304" pitchFamily="18" charset="0"/>
                <a:cs typeface="Times New Roman" panose="02020603050405020304" pitchFamily="18" charset="0"/>
              </a:rPr>
              <a:t>первый квартал </a:t>
            </a:r>
            <a:r>
              <a:rPr lang="ru-RU" sz="2000" dirty="0">
                <a:latin typeface="Times New Roman" panose="02020603050405020304" pitchFamily="18" charset="0"/>
                <a:cs typeface="Times New Roman" panose="02020603050405020304" pitchFamily="18" charset="0"/>
              </a:rPr>
              <a:t>(по сроку уплаты 28.04) </a:t>
            </a:r>
            <a:r>
              <a:rPr lang="ru-RU" sz="2000" b="1" dirty="0">
                <a:latin typeface="Times New Roman" panose="02020603050405020304" pitchFamily="18" charset="0"/>
                <a:cs typeface="Times New Roman" panose="02020603050405020304" pitchFamily="18" charset="0"/>
              </a:rPr>
              <a:t>100 рублей; </a:t>
            </a:r>
            <a:endParaRPr lang="ru-RU" sz="2000" b="1" dirty="0" smtClean="0">
              <a:latin typeface="Times New Roman" panose="02020603050405020304" pitchFamily="18" charset="0"/>
              <a:cs typeface="Times New Roman" panose="02020603050405020304" pitchFamily="18" charset="0"/>
            </a:endParaRPr>
          </a:p>
          <a:p>
            <a:pPr marR="200025" indent="450215" algn="just">
              <a:lnSpc>
                <a:spcPct val="115000"/>
              </a:lnSpc>
              <a:spcAft>
                <a:spcPts val="600"/>
              </a:spcAft>
            </a:pPr>
            <a:r>
              <a:rPr lang="ru-RU" sz="2000" b="1" dirty="0" smtClean="0">
                <a:latin typeface="Times New Roman" panose="02020603050405020304" pitchFamily="18" charset="0"/>
                <a:cs typeface="Times New Roman" panose="02020603050405020304" pitchFamily="18" charset="0"/>
              </a:rPr>
              <a:t>за </a:t>
            </a:r>
            <a:r>
              <a:rPr lang="ru-RU" sz="2000" b="1" dirty="0">
                <a:latin typeface="Times New Roman" panose="02020603050405020304" pitchFamily="18" charset="0"/>
                <a:cs typeface="Times New Roman" panose="02020603050405020304" pitchFamily="18" charset="0"/>
              </a:rPr>
              <a:t>полугодие </a:t>
            </a:r>
            <a:r>
              <a:rPr lang="ru-RU" sz="2000" dirty="0">
                <a:latin typeface="Times New Roman" panose="02020603050405020304" pitchFamily="18" charset="0"/>
                <a:cs typeface="Times New Roman" panose="02020603050405020304" pitchFamily="18" charset="0"/>
              </a:rPr>
              <a:t>(по сроку уплаты 28.07) </a:t>
            </a:r>
            <a:r>
              <a:rPr lang="ru-RU" sz="2000" b="1" dirty="0">
                <a:latin typeface="Times New Roman" panose="02020603050405020304" pitchFamily="18" charset="0"/>
                <a:cs typeface="Times New Roman" panose="02020603050405020304" pitchFamily="18" charset="0"/>
              </a:rPr>
              <a:t>400 рублей; </a:t>
            </a:r>
            <a:endParaRPr lang="ru-RU" sz="2000" b="1" dirty="0" smtClean="0">
              <a:latin typeface="Times New Roman" panose="02020603050405020304" pitchFamily="18" charset="0"/>
              <a:cs typeface="Times New Roman" panose="02020603050405020304" pitchFamily="18" charset="0"/>
            </a:endParaRPr>
          </a:p>
          <a:p>
            <a:pPr marR="200025" indent="450215" algn="just">
              <a:lnSpc>
                <a:spcPct val="115000"/>
              </a:lnSpc>
              <a:spcAft>
                <a:spcPts val="600"/>
              </a:spcAft>
            </a:pPr>
            <a:r>
              <a:rPr lang="ru-RU" sz="2000" b="1" dirty="0" smtClean="0">
                <a:latin typeface="Times New Roman" panose="02020603050405020304" pitchFamily="18" charset="0"/>
                <a:cs typeface="Times New Roman" panose="02020603050405020304" pitchFamily="18" charset="0"/>
              </a:rPr>
              <a:t>за </a:t>
            </a:r>
            <a:r>
              <a:rPr lang="ru-RU" sz="2000" b="1" dirty="0">
                <a:latin typeface="Times New Roman" panose="02020603050405020304" pitchFamily="18" charset="0"/>
                <a:cs typeface="Times New Roman" panose="02020603050405020304" pitchFamily="18" charset="0"/>
              </a:rPr>
              <a:t>девять месяцев </a:t>
            </a:r>
            <a:r>
              <a:rPr lang="ru-RU" sz="2000" dirty="0">
                <a:latin typeface="Times New Roman" panose="02020603050405020304" pitchFamily="18" charset="0"/>
                <a:cs typeface="Times New Roman" panose="02020603050405020304" pitchFamily="18" charset="0"/>
              </a:rPr>
              <a:t>(по сроку уплаты 28.10)</a:t>
            </a:r>
            <a:r>
              <a:rPr lang="ru-RU" sz="2000" b="1" dirty="0">
                <a:latin typeface="Times New Roman" panose="02020603050405020304" pitchFamily="18" charset="0"/>
                <a:cs typeface="Times New Roman" panose="02020603050405020304" pitchFamily="18" charset="0"/>
              </a:rPr>
              <a:t> 250 рублей. </a:t>
            </a:r>
            <a:endParaRPr lang="ru-RU" sz="2000" b="1" dirty="0" smtClean="0">
              <a:latin typeface="Times New Roman" panose="02020603050405020304" pitchFamily="18" charset="0"/>
              <a:cs typeface="Times New Roman" panose="02020603050405020304" pitchFamily="18" charset="0"/>
            </a:endParaRPr>
          </a:p>
          <a:p>
            <a:pPr marR="200025" indent="450215" algn="just">
              <a:lnSpc>
                <a:spcPct val="115000"/>
              </a:lnSpc>
              <a:spcAft>
                <a:spcPts val="900"/>
              </a:spcAft>
            </a:pPr>
            <a:r>
              <a:rPr lang="ru-RU" sz="2000" dirty="0" smtClean="0">
                <a:latin typeface="Times New Roman" panose="02020603050405020304" pitchFamily="18" charset="0"/>
                <a:cs typeface="Times New Roman" panose="02020603050405020304" pitchFamily="18" charset="0"/>
              </a:rPr>
              <a:t>За </a:t>
            </a:r>
            <a:r>
              <a:rPr lang="ru-RU" sz="2000" dirty="0">
                <a:latin typeface="Times New Roman" panose="02020603050405020304" pitchFamily="18" charset="0"/>
                <a:cs typeface="Times New Roman" panose="02020603050405020304" pitchFamily="18" charset="0"/>
              </a:rPr>
              <a:t>указанные отчетные периоды в уведомлении по строке 4 «Сумма налога, авансовых платежей по налогу, сбора, страховых взносов» суммы обязательств исчисленных авансовых платежей </a:t>
            </a:r>
            <a:r>
              <a:rPr lang="ru-RU" sz="2000" dirty="0">
                <a:solidFill>
                  <a:schemeClr val="accent1">
                    <a:lumMod val="75000"/>
                  </a:schemeClr>
                </a:solidFill>
                <a:latin typeface="Times New Roman" panose="02020603050405020304" pitchFamily="18" charset="0"/>
                <a:cs typeface="Times New Roman" panose="02020603050405020304" pitchFamily="18" charset="0"/>
              </a:rPr>
              <a:t>подлежат отражению следующим образом</a:t>
            </a:r>
            <a:r>
              <a:rPr lang="ru-RU" sz="2000" dirty="0">
                <a:latin typeface="Times New Roman" panose="02020603050405020304" pitchFamily="18" charset="0"/>
                <a:cs typeface="Times New Roman" panose="02020603050405020304" pitchFamily="18" charset="0"/>
              </a:rPr>
              <a:t>: </a:t>
            </a:r>
            <a:endParaRPr lang="ru-RU" sz="2000" dirty="0" smtClean="0">
              <a:latin typeface="Times New Roman" panose="02020603050405020304" pitchFamily="18" charset="0"/>
              <a:cs typeface="Times New Roman" panose="02020603050405020304" pitchFamily="18" charset="0"/>
            </a:endParaRPr>
          </a:p>
          <a:p>
            <a:pPr marR="200025" indent="450215" algn="just">
              <a:lnSpc>
                <a:spcPct val="115000"/>
              </a:lnSpc>
              <a:spcAft>
                <a:spcPts val="600"/>
              </a:spcAft>
            </a:pPr>
            <a:r>
              <a:rPr lang="ru-RU" b="1" dirty="0" smtClean="0">
                <a:latin typeface="Times New Roman" panose="02020603050405020304" pitchFamily="18" charset="0"/>
                <a:cs typeface="Times New Roman" panose="02020603050405020304" pitchFamily="18" charset="0"/>
              </a:rPr>
              <a:t>за </a:t>
            </a:r>
            <a:r>
              <a:rPr lang="ru-RU" b="1" dirty="0">
                <a:latin typeface="Times New Roman" panose="02020603050405020304" pitchFamily="18" charset="0"/>
                <a:cs typeface="Times New Roman" panose="02020603050405020304" pitchFamily="18" charset="0"/>
              </a:rPr>
              <a:t>первый квартал: 100 рублей; </a:t>
            </a:r>
            <a:endParaRPr lang="ru-RU" b="1" dirty="0" smtClean="0">
              <a:latin typeface="Times New Roman" panose="02020603050405020304" pitchFamily="18" charset="0"/>
              <a:cs typeface="Times New Roman" panose="02020603050405020304" pitchFamily="18" charset="0"/>
            </a:endParaRPr>
          </a:p>
          <a:p>
            <a:pPr marR="200025" indent="450215" algn="just">
              <a:lnSpc>
                <a:spcPct val="115000"/>
              </a:lnSpc>
              <a:spcAft>
                <a:spcPts val="600"/>
              </a:spcAft>
            </a:pPr>
            <a:r>
              <a:rPr lang="ru-RU" b="1" dirty="0" smtClean="0">
                <a:latin typeface="Times New Roman" panose="02020603050405020304" pitchFamily="18" charset="0"/>
                <a:cs typeface="Times New Roman" panose="02020603050405020304" pitchFamily="18" charset="0"/>
              </a:rPr>
              <a:t>за </a:t>
            </a:r>
            <a:r>
              <a:rPr lang="ru-RU" b="1" dirty="0">
                <a:latin typeface="Times New Roman" panose="02020603050405020304" pitchFamily="18" charset="0"/>
                <a:cs typeface="Times New Roman" panose="02020603050405020304" pitchFamily="18" charset="0"/>
              </a:rPr>
              <a:t>полугодие: 300 рублей; </a:t>
            </a:r>
            <a:endParaRPr lang="ru-RU" b="1" dirty="0" smtClean="0">
              <a:latin typeface="Times New Roman" panose="02020603050405020304" pitchFamily="18" charset="0"/>
              <a:cs typeface="Times New Roman" panose="02020603050405020304" pitchFamily="18" charset="0"/>
            </a:endParaRPr>
          </a:p>
          <a:p>
            <a:pPr marR="200025" indent="450215" algn="just">
              <a:lnSpc>
                <a:spcPct val="115000"/>
              </a:lnSpc>
              <a:spcAft>
                <a:spcPts val="600"/>
              </a:spcAft>
            </a:pPr>
            <a:r>
              <a:rPr lang="ru-RU" b="1" dirty="0" smtClean="0">
                <a:solidFill>
                  <a:schemeClr val="accent1">
                    <a:lumMod val="75000"/>
                  </a:schemeClr>
                </a:solidFill>
                <a:latin typeface="Times New Roman" panose="02020603050405020304" pitchFamily="18" charset="0"/>
                <a:cs typeface="Times New Roman" panose="02020603050405020304" pitchFamily="18" charset="0"/>
              </a:rPr>
              <a:t>за </a:t>
            </a:r>
            <a:r>
              <a:rPr lang="ru-RU" b="1" dirty="0">
                <a:solidFill>
                  <a:schemeClr val="accent1">
                    <a:lumMod val="75000"/>
                  </a:schemeClr>
                </a:solidFill>
                <a:latin typeface="Times New Roman" panose="02020603050405020304" pitchFamily="18" charset="0"/>
                <a:cs typeface="Times New Roman" panose="02020603050405020304" pitchFamily="18" charset="0"/>
              </a:rPr>
              <a:t>девять месяцев: </a:t>
            </a:r>
            <a:r>
              <a:rPr lang="ru-RU" sz="2000" b="1" u="sng" dirty="0" smtClean="0">
                <a:solidFill>
                  <a:schemeClr val="accent1">
                    <a:lumMod val="75000"/>
                  </a:schemeClr>
                </a:solidFill>
                <a:latin typeface="Times New Roman" panose="02020603050405020304" pitchFamily="18" charset="0"/>
                <a:cs typeface="Times New Roman" panose="02020603050405020304" pitchFamily="18" charset="0"/>
              </a:rPr>
              <a:t>- </a:t>
            </a:r>
            <a:r>
              <a:rPr lang="ru-RU" sz="2000" b="1" u="sng" dirty="0">
                <a:solidFill>
                  <a:schemeClr val="accent1">
                    <a:lumMod val="75000"/>
                  </a:schemeClr>
                </a:solidFill>
                <a:latin typeface="Times New Roman" panose="02020603050405020304" pitchFamily="18" charset="0"/>
                <a:cs typeface="Times New Roman" panose="02020603050405020304" pitchFamily="18" charset="0"/>
              </a:rPr>
              <a:t>150 рублей</a:t>
            </a:r>
            <a:r>
              <a:rPr lang="ru-RU" b="1" dirty="0" smtClean="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ea typeface="Times New Roman"/>
              <a:cs typeface="Times New Roman" panose="02020603050405020304" pitchFamily="18" charset="0"/>
            </a:endParaRPr>
          </a:p>
        </p:txBody>
      </p:sp>
    </p:spTree>
    <p:extLst>
      <p:ext uri="{BB962C8B-B14F-4D97-AF65-F5344CB8AC3E}">
        <p14:creationId xmlns:p14="http://schemas.microsoft.com/office/powerpoint/2010/main" val="3567909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2">
            <a:extLst>
              <a:ext uri="{FF2B5EF4-FFF2-40B4-BE49-F238E27FC236}">
                <a16:creationId xmlns:a16="http://schemas.microsoft.com/office/drawing/2014/main" xmlns="" id="{2344D0E4-F4CC-4666-BA65-228B5D600976}"/>
              </a:ext>
            </a:extLst>
          </p:cNvPr>
          <p:cNvSpPr txBox="1">
            <a:spLocks/>
          </p:cNvSpPr>
          <p:nvPr/>
        </p:nvSpPr>
        <p:spPr>
          <a:xfrm>
            <a:off x="4942936" y="65865"/>
            <a:ext cx="7249065" cy="968278"/>
          </a:xfrm>
          <a:prstGeom prst="rect">
            <a:avLst/>
          </a:prstGeom>
        </p:spPr>
        <p:txBody>
          <a:bodyPr vert="horz" lIns="0" tIns="0" rIns="0" bIns="0" rtlCol="0" anchor="ctr">
            <a:noAutofit/>
          </a:bodyPr>
          <a:lstStyle>
            <a:lvl1pPr marL="0" indent="0" algn="ctr" defTabSz="1219170" rtl="0" eaLnBrk="1" latinLnBrk="0" hangingPunct="1">
              <a:spcBef>
                <a:spcPct val="20000"/>
              </a:spcBef>
              <a:buClr>
                <a:schemeClr val="accent1"/>
              </a:buClr>
              <a:buFont typeface="Arial" panose="020B0604020202020204" pitchFamily="34" charset="0"/>
              <a:buNone/>
              <a:defRPr sz="2000" kern="800" spc="-13">
                <a:solidFill>
                  <a:schemeClr val="tx1">
                    <a:tint val="75000"/>
                  </a:schemeClr>
                </a:solidFill>
                <a:latin typeface="+mn-lt"/>
                <a:ea typeface="+mn-ea"/>
                <a:cs typeface="+mn-cs"/>
              </a:defRPr>
            </a:lvl1pPr>
            <a:lvl2pPr marL="609585" indent="0" algn="ctr" defTabSz="1219170" rtl="0" eaLnBrk="1" latinLnBrk="0" hangingPunct="1">
              <a:spcBef>
                <a:spcPct val="20000"/>
              </a:spcBef>
              <a:buClr>
                <a:schemeClr val="accent1"/>
              </a:buClr>
              <a:buFont typeface="Arial" panose="020B0604020202020204" pitchFamily="34" charset="0"/>
              <a:buNone/>
              <a:defRPr sz="1600" kern="800">
                <a:solidFill>
                  <a:schemeClr val="tx1">
                    <a:tint val="75000"/>
                  </a:schemeClr>
                </a:solidFill>
                <a:latin typeface="+mn-lt"/>
                <a:ea typeface="+mn-ea"/>
                <a:cs typeface="+mn-cs"/>
              </a:defRPr>
            </a:lvl2pPr>
            <a:lvl3pPr marL="1219170" indent="0" algn="ctr" defTabSz="1219170" rtl="0" eaLnBrk="1" latinLnBrk="0" hangingPunct="1">
              <a:spcBef>
                <a:spcPct val="20000"/>
              </a:spcBef>
              <a:buClr>
                <a:schemeClr val="accent1"/>
              </a:buClr>
              <a:buFont typeface="Arial" panose="020B0604020202020204" pitchFamily="34" charset="0"/>
              <a:buNone/>
              <a:defRPr sz="1600" kern="800">
                <a:solidFill>
                  <a:schemeClr val="tx1">
                    <a:tint val="75000"/>
                  </a:schemeClr>
                </a:solidFill>
                <a:latin typeface="+mn-lt"/>
                <a:ea typeface="+mn-ea"/>
                <a:cs typeface="+mn-cs"/>
              </a:defRPr>
            </a:lvl3pPr>
            <a:lvl4pPr marL="1828754" indent="0" algn="ctr" defTabSz="1219170" rtl="0" eaLnBrk="1" latinLnBrk="0" hangingPunct="1">
              <a:spcBef>
                <a:spcPct val="20000"/>
              </a:spcBef>
              <a:buClr>
                <a:schemeClr val="accent1"/>
              </a:buClr>
              <a:buFont typeface="Arial" panose="020B0604020202020204" pitchFamily="34" charset="0"/>
              <a:buNone/>
              <a:defRPr sz="1600" kern="800">
                <a:solidFill>
                  <a:schemeClr val="tx1">
                    <a:tint val="75000"/>
                  </a:schemeClr>
                </a:solidFill>
                <a:latin typeface="+mn-lt"/>
                <a:ea typeface="+mn-ea"/>
                <a:cs typeface="+mn-cs"/>
              </a:defRPr>
            </a:lvl4pPr>
            <a:lvl5pPr marL="2438339" indent="0" algn="ctr" defTabSz="1219170" rtl="0" eaLnBrk="1" latinLnBrk="0" hangingPunct="1">
              <a:spcBef>
                <a:spcPct val="20000"/>
              </a:spcBef>
              <a:buClr>
                <a:schemeClr val="accent1"/>
              </a:buClr>
              <a:buFont typeface="Arial" panose="020B0604020202020204" pitchFamily="34" charset="0"/>
              <a:buNone/>
              <a:defRPr sz="1600" kern="800">
                <a:solidFill>
                  <a:schemeClr val="tx1">
                    <a:tint val="75000"/>
                  </a:schemeClr>
                </a:solidFill>
                <a:latin typeface="+mn-lt"/>
                <a:ea typeface="+mn-ea"/>
                <a:cs typeface="+mn-cs"/>
              </a:defRPr>
            </a:lvl5pPr>
            <a:lvl6pPr marL="3047924" indent="0" algn="ctr" defTabSz="1219170" rtl="0" eaLnBrk="1" latinLnBrk="0" hangingPunct="1">
              <a:spcBef>
                <a:spcPct val="20000"/>
              </a:spcBef>
              <a:buFont typeface="Arial" panose="020B0604020202020204" pitchFamily="34" charset="0"/>
              <a:buNone/>
              <a:defRPr sz="2667" kern="1200">
                <a:solidFill>
                  <a:schemeClr val="tx1">
                    <a:tint val="75000"/>
                  </a:schemeClr>
                </a:solidFill>
                <a:latin typeface="+mn-lt"/>
                <a:ea typeface="+mn-ea"/>
                <a:cs typeface="+mn-cs"/>
              </a:defRPr>
            </a:lvl6pPr>
            <a:lvl7pPr marL="3657509" indent="0" algn="ctr" defTabSz="1219170" rtl="0" eaLnBrk="1" latinLnBrk="0" hangingPunct="1">
              <a:spcBef>
                <a:spcPct val="20000"/>
              </a:spcBef>
              <a:buFont typeface="Arial" panose="020B0604020202020204" pitchFamily="34" charset="0"/>
              <a:buNone/>
              <a:defRPr sz="2667" kern="1200">
                <a:solidFill>
                  <a:schemeClr val="tx1">
                    <a:tint val="75000"/>
                  </a:schemeClr>
                </a:solidFill>
                <a:latin typeface="+mn-lt"/>
                <a:ea typeface="+mn-ea"/>
                <a:cs typeface="+mn-cs"/>
              </a:defRPr>
            </a:lvl7pPr>
            <a:lvl8pPr marL="4267093" indent="0" algn="ctr" defTabSz="1219170" rtl="0" eaLnBrk="1" latinLnBrk="0" hangingPunct="1">
              <a:spcBef>
                <a:spcPct val="20000"/>
              </a:spcBef>
              <a:buFont typeface="Arial" panose="020B0604020202020204" pitchFamily="34" charset="0"/>
              <a:buNone/>
              <a:defRPr sz="2667" kern="1200">
                <a:solidFill>
                  <a:schemeClr val="tx1">
                    <a:tint val="75000"/>
                  </a:schemeClr>
                </a:solidFill>
                <a:latin typeface="+mn-lt"/>
                <a:ea typeface="+mn-ea"/>
                <a:cs typeface="+mn-cs"/>
              </a:defRPr>
            </a:lvl8pPr>
            <a:lvl9pPr marL="4876678" indent="0" algn="ctr" defTabSz="1219170" rtl="0" eaLnBrk="1" latinLnBrk="0" hangingPunct="1">
              <a:spcBef>
                <a:spcPct val="20000"/>
              </a:spcBef>
              <a:buFont typeface="Arial" panose="020B0604020202020204" pitchFamily="34" charset="0"/>
              <a:buNone/>
              <a:defRPr sz="2667" kern="1200">
                <a:solidFill>
                  <a:schemeClr val="tx1">
                    <a:tint val="75000"/>
                  </a:schemeClr>
                </a:solidFill>
                <a:latin typeface="+mn-lt"/>
                <a:ea typeface="+mn-ea"/>
                <a:cs typeface="+mn-cs"/>
              </a:defRPr>
            </a:lvl9pPr>
          </a:lstStyle>
          <a:p>
            <a:pPr marR="200025" lvl="0" indent="450215" algn="just" defTabSz="914400">
              <a:lnSpc>
                <a:spcPct val="115000"/>
              </a:lnSpc>
              <a:spcBef>
                <a:spcPts val="0"/>
              </a:spcBef>
              <a:spcAft>
                <a:spcPts val="900"/>
              </a:spcAft>
              <a:buClrTx/>
            </a:pPr>
            <a:endParaRPr lang="ru-RU" sz="3200" b="1" dirty="0">
              <a:solidFill>
                <a:schemeClr val="tx1">
                  <a:lumMod val="75000"/>
                </a:schemeClr>
              </a:solidFill>
              <a:latin typeface="Roboto Condensed" panose="02000000000000000000" pitchFamily="2" charset="0"/>
            </a:endParaRPr>
          </a:p>
        </p:txBody>
      </p:sp>
      <p:sp>
        <p:nvSpPr>
          <p:cNvPr id="32" name="TextBox 31"/>
          <p:cNvSpPr txBox="1"/>
          <p:nvPr/>
        </p:nvSpPr>
        <p:spPr>
          <a:xfrm>
            <a:off x="99753" y="1224394"/>
            <a:ext cx="11970327" cy="4629472"/>
          </a:xfrm>
          <a:prstGeom prst="rect">
            <a:avLst/>
          </a:prstGeom>
          <a:noFill/>
        </p:spPr>
        <p:txBody>
          <a:bodyPr wrap="square" rtlCol="0">
            <a:spAutoFit/>
          </a:bodyPr>
          <a:lstStyle/>
          <a:p>
            <a:pPr>
              <a:lnSpc>
                <a:spcPct val="115000"/>
              </a:lnSpc>
              <a:spcAft>
                <a:spcPts val="1000"/>
              </a:spcAft>
            </a:pPr>
            <a:r>
              <a:rPr lang="ru-RU" sz="3000" b="1" dirty="0" smtClean="0">
                <a:solidFill>
                  <a:srgbClr val="14348E"/>
                </a:solidFill>
                <a:latin typeface="Times New Roman" panose="02020603050405020304" pitchFamily="18" charset="0"/>
                <a:ea typeface="Times New Roman"/>
                <a:cs typeface="Times New Roman" panose="02020603050405020304" pitchFamily="18" charset="0"/>
              </a:rPr>
              <a:t>Ставки УСН при изменении места жительства (места регистрации)</a:t>
            </a:r>
            <a:endParaRPr lang="ru-RU" sz="3000" dirty="0">
              <a:solidFill>
                <a:srgbClr val="14348E"/>
              </a:solidFill>
              <a:latin typeface="Times New Roman" panose="02020603050405020304" pitchFamily="18" charset="0"/>
              <a:ea typeface="Calibri"/>
              <a:cs typeface="Times New Roman" panose="02020603050405020304" pitchFamily="18" charset="0"/>
            </a:endParaRPr>
          </a:p>
          <a:p>
            <a:pPr algn="just"/>
            <a:endParaRPr lang="ru-RU" sz="2800" b="1" dirty="0" smtClean="0">
              <a:latin typeface="Times New Roman" panose="02020603050405020304" pitchFamily="18" charset="0"/>
              <a:ea typeface="Times New Roman"/>
              <a:cs typeface="Times New Roman" panose="02020603050405020304" pitchFamily="18" charset="0"/>
            </a:endParaRPr>
          </a:p>
          <a:p>
            <a:pPr algn="just"/>
            <a:r>
              <a:rPr lang="ru-RU" sz="2800" b="1" dirty="0" smtClean="0">
                <a:latin typeface="Times New Roman" panose="02020603050405020304" pitchFamily="18" charset="0"/>
                <a:ea typeface="Times New Roman"/>
                <a:cs typeface="Times New Roman" panose="02020603050405020304" pitchFamily="18" charset="0"/>
              </a:rPr>
              <a:t>В </a:t>
            </a:r>
            <a:r>
              <a:rPr lang="ru-RU" sz="2800" b="1" dirty="0">
                <a:latin typeface="Times New Roman" panose="02020603050405020304" pitchFamily="18" charset="0"/>
                <a:ea typeface="Times New Roman"/>
                <a:cs typeface="Times New Roman" panose="02020603050405020304" pitchFamily="18" charset="0"/>
              </a:rPr>
              <a:t>случае изменения места нахождения организации (места жительства индивидуального предпринимателя)</a:t>
            </a:r>
            <a:r>
              <a:rPr lang="ru-RU" sz="2800" dirty="0">
                <a:latin typeface="Times New Roman" panose="02020603050405020304" pitchFamily="18" charset="0"/>
                <a:ea typeface="Times New Roman"/>
                <a:cs typeface="Times New Roman" panose="02020603050405020304" pitchFamily="18" charset="0"/>
              </a:rPr>
              <a:t> в течение налогового периода налог (авансовые платежи по налогу) исчисляется </a:t>
            </a:r>
            <a:r>
              <a:rPr lang="ru-RU" sz="2800" dirty="0">
                <a:latin typeface="Times New Roman" panose="02020603050405020304" pitchFamily="18" charset="0"/>
                <a:ea typeface="Times New Roman"/>
                <a:cs typeface="Times New Roman" panose="02020603050405020304" pitchFamily="18" charset="0"/>
              </a:rPr>
              <a:t>по налоговой ставке</a:t>
            </a:r>
            <a:r>
              <a:rPr lang="ru-RU" sz="2800" dirty="0">
                <a:latin typeface="Times New Roman" panose="02020603050405020304" pitchFamily="18" charset="0"/>
                <a:ea typeface="Times New Roman"/>
                <a:cs typeface="Times New Roman" panose="02020603050405020304" pitchFamily="18" charset="0"/>
              </a:rPr>
              <a:t>, установленной законом субъекта Российской Федерации </a:t>
            </a:r>
            <a:r>
              <a:rPr lang="ru-RU" sz="2800" b="1" dirty="0">
                <a:solidFill>
                  <a:srgbClr val="14348E"/>
                </a:solidFill>
                <a:latin typeface="Times New Roman" panose="02020603050405020304" pitchFamily="18" charset="0"/>
                <a:ea typeface="Times New Roman"/>
                <a:cs typeface="Times New Roman" panose="02020603050405020304" pitchFamily="18" charset="0"/>
              </a:rPr>
              <a:t>по новому месту нахождения организации (месту жительства индивидуального предпринимателя</a:t>
            </a:r>
            <a:r>
              <a:rPr lang="ru-RU" sz="2800" b="1" dirty="0" smtClean="0">
                <a:solidFill>
                  <a:srgbClr val="14348E"/>
                </a:solidFill>
                <a:latin typeface="Times New Roman" panose="02020603050405020304" pitchFamily="18" charset="0"/>
                <a:ea typeface="Times New Roman"/>
                <a:cs typeface="Times New Roman" panose="02020603050405020304" pitchFamily="18" charset="0"/>
              </a:rPr>
              <a:t>).</a:t>
            </a:r>
          </a:p>
          <a:p>
            <a:pPr algn="just"/>
            <a:endParaRPr lang="ru-RU" sz="2800" b="1" dirty="0" smtClean="0">
              <a:solidFill>
                <a:srgbClr val="14348E"/>
              </a:solidFill>
              <a:latin typeface="Times New Roman" panose="02020603050405020304" pitchFamily="18" charset="0"/>
              <a:ea typeface="Times New Roman"/>
              <a:cs typeface="Times New Roman" panose="02020603050405020304" pitchFamily="18" charset="0"/>
            </a:endParaRPr>
          </a:p>
          <a:p>
            <a:pPr algn="just"/>
            <a:r>
              <a:rPr lang="ru-RU" sz="2800" b="1" dirty="0" smtClean="0">
                <a:solidFill>
                  <a:srgbClr val="14348E"/>
                </a:solidFill>
                <a:latin typeface="Times New Roman" panose="02020603050405020304" pitchFamily="18" charset="0"/>
                <a:ea typeface="Times New Roman"/>
                <a:cs typeface="Times New Roman" panose="02020603050405020304" pitchFamily="18" charset="0"/>
              </a:rPr>
              <a:t>Федеральный </a:t>
            </a:r>
            <a:r>
              <a:rPr lang="ru-RU" sz="2800" b="1" dirty="0">
                <a:solidFill>
                  <a:srgbClr val="14348E"/>
                </a:solidFill>
                <a:latin typeface="Times New Roman" panose="02020603050405020304" pitchFamily="18" charset="0"/>
                <a:ea typeface="Times New Roman"/>
                <a:cs typeface="Times New Roman" panose="02020603050405020304" pitchFamily="18" charset="0"/>
              </a:rPr>
              <a:t>закон от 31.07.2023 № 389-ФЗ.</a:t>
            </a:r>
          </a:p>
        </p:txBody>
      </p:sp>
      <p:sp>
        <p:nvSpPr>
          <p:cNvPr id="3" name="TextBox 2"/>
          <p:cNvSpPr txBox="1"/>
          <p:nvPr/>
        </p:nvSpPr>
        <p:spPr>
          <a:xfrm>
            <a:off x="6174819" y="134505"/>
            <a:ext cx="6017181" cy="784830"/>
          </a:xfrm>
          <a:prstGeom prst="rect">
            <a:avLst/>
          </a:prstGeom>
          <a:noFill/>
        </p:spPr>
        <p:txBody>
          <a:bodyPr wrap="square" rtlCol="0">
            <a:spAutoFit/>
          </a:bodyPr>
          <a:lstStyle/>
          <a:p>
            <a:pPr algn="ctr"/>
            <a:r>
              <a:rPr lang="ru-RU" sz="1500" dirty="0">
                <a:latin typeface="Arial" panose="020B0604020202020204" pitchFamily="34" charset="0"/>
                <a:cs typeface="Arial" panose="020B0604020202020204" pitchFamily="34" charset="0"/>
              </a:rPr>
              <a:t>Уведомления УСН за 3 квартал 2023 года, актуальные вопросы, уменьшение на страховые с учетом изменений законодательства, уведомления на уменьшение и иные </a:t>
            </a:r>
            <a:r>
              <a:rPr lang="ru-RU" sz="1500" dirty="0" smtClean="0">
                <a:latin typeface="Arial" panose="020B0604020202020204" pitchFamily="34" charset="0"/>
                <a:cs typeface="Arial" panose="020B0604020202020204" pitchFamily="34" charset="0"/>
              </a:rPr>
              <a:t>вопросы.</a:t>
            </a:r>
            <a:endParaRPr lang="ru-RU" sz="15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53241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2">
            <a:extLst>
              <a:ext uri="{FF2B5EF4-FFF2-40B4-BE49-F238E27FC236}">
                <a16:creationId xmlns:a16="http://schemas.microsoft.com/office/drawing/2014/main" xmlns="" id="{2344D0E4-F4CC-4666-BA65-228B5D600976}"/>
              </a:ext>
            </a:extLst>
          </p:cNvPr>
          <p:cNvSpPr txBox="1">
            <a:spLocks/>
          </p:cNvSpPr>
          <p:nvPr/>
        </p:nvSpPr>
        <p:spPr>
          <a:xfrm>
            <a:off x="4942936" y="65865"/>
            <a:ext cx="7249065" cy="968278"/>
          </a:xfrm>
          <a:prstGeom prst="rect">
            <a:avLst/>
          </a:prstGeom>
        </p:spPr>
        <p:txBody>
          <a:bodyPr vert="horz" lIns="0" tIns="0" rIns="0" bIns="0" rtlCol="0" anchor="ctr">
            <a:noAutofit/>
          </a:bodyPr>
          <a:lstStyle>
            <a:lvl1pPr marL="0" indent="0" algn="ctr" defTabSz="1219170" rtl="0" eaLnBrk="1" latinLnBrk="0" hangingPunct="1">
              <a:spcBef>
                <a:spcPct val="20000"/>
              </a:spcBef>
              <a:buClr>
                <a:schemeClr val="accent1"/>
              </a:buClr>
              <a:buFont typeface="Arial" panose="020B0604020202020204" pitchFamily="34" charset="0"/>
              <a:buNone/>
              <a:defRPr sz="2000" kern="800" spc="-13">
                <a:solidFill>
                  <a:schemeClr val="tx1">
                    <a:tint val="75000"/>
                  </a:schemeClr>
                </a:solidFill>
                <a:latin typeface="+mn-lt"/>
                <a:ea typeface="+mn-ea"/>
                <a:cs typeface="+mn-cs"/>
              </a:defRPr>
            </a:lvl1pPr>
            <a:lvl2pPr marL="609585" indent="0" algn="ctr" defTabSz="1219170" rtl="0" eaLnBrk="1" latinLnBrk="0" hangingPunct="1">
              <a:spcBef>
                <a:spcPct val="20000"/>
              </a:spcBef>
              <a:buClr>
                <a:schemeClr val="accent1"/>
              </a:buClr>
              <a:buFont typeface="Arial" panose="020B0604020202020204" pitchFamily="34" charset="0"/>
              <a:buNone/>
              <a:defRPr sz="1600" kern="800">
                <a:solidFill>
                  <a:schemeClr val="tx1">
                    <a:tint val="75000"/>
                  </a:schemeClr>
                </a:solidFill>
                <a:latin typeface="+mn-lt"/>
                <a:ea typeface="+mn-ea"/>
                <a:cs typeface="+mn-cs"/>
              </a:defRPr>
            </a:lvl2pPr>
            <a:lvl3pPr marL="1219170" indent="0" algn="ctr" defTabSz="1219170" rtl="0" eaLnBrk="1" latinLnBrk="0" hangingPunct="1">
              <a:spcBef>
                <a:spcPct val="20000"/>
              </a:spcBef>
              <a:buClr>
                <a:schemeClr val="accent1"/>
              </a:buClr>
              <a:buFont typeface="Arial" panose="020B0604020202020204" pitchFamily="34" charset="0"/>
              <a:buNone/>
              <a:defRPr sz="1600" kern="800">
                <a:solidFill>
                  <a:schemeClr val="tx1">
                    <a:tint val="75000"/>
                  </a:schemeClr>
                </a:solidFill>
                <a:latin typeface="+mn-lt"/>
                <a:ea typeface="+mn-ea"/>
                <a:cs typeface="+mn-cs"/>
              </a:defRPr>
            </a:lvl3pPr>
            <a:lvl4pPr marL="1828754" indent="0" algn="ctr" defTabSz="1219170" rtl="0" eaLnBrk="1" latinLnBrk="0" hangingPunct="1">
              <a:spcBef>
                <a:spcPct val="20000"/>
              </a:spcBef>
              <a:buClr>
                <a:schemeClr val="accent1"/>
              </a:buClr>
              <a:buFont typeface="Arial" panose="020B0604020202020204" pitchFamily="34" charset="0"/>
              <a:buNone/>
              <a:defRPr sz="1600" kern="800">
                <a:solidFill>
                  <a:schemeClr val="tx1">
                    <a:tint val="75000"/>
                  </a:schemeClr>
                </a:solidFill>
                <a:latin typeface="+mn-lt"/>
                <a:ea typeface="+mn-ea"/>
                <a:cs typeface="+mn-cs"/>
              </a:defRPr>
            </a:lvl4pPr>
            <a:lvl5pPr marL="2438339" indent="0" algn="ctr" defTabSz="1219170" rtl="0" eaLnBrk="1" latinLnBrk="0" hangingPunct="1">
              <a:spcBef>
                <a:spcPct val="20000"/>
              </a:spcBef>
              <a:buClr>
                <a:schemeClr val="accent1"/>
              </a:buClr>
              <a:buFont typeface="Arial" panose="020B0604020202020204" pitchFamily="34" charset="0"/>
              <a:buNone/>
              <a:defRPr sz="1600" kern="800">
                <a:solidFill>
                  <a:schemeClr val="tx1">
                    <a:tint val="75000"/>
                  </a:schemeClr>
                </a:solidFill>
                <a:latin typeface="+mn-lt"/>
                <a:ea typeface="+mn-ea"/>
                <a:cs typeface="+mn-cs"/>
              </a:defRPr>
            </a:lvl5pPr>
            <a:lvl6pPr marL="3047924" indent="0" algn="ctr" defTabSz="1219170" rtl="0" eaLnBrk="1" latinLnBrk="0" hangingPunct="1">
              <a:spcBef>
                <a:spcPct val="20000"/>
              </a:spcBef>
              <a:buFont typeface="Arial" panose="020B0604020202020204" pitchFamily="34" charset="0"/>
              <a:buNone/>
              <a:defRPr sz="2667" kern="1200">
                <a:solidFill>
                  <a:schemeClr val="tx1">
                    <a:tint val="75000"/>
                  </a:schemeClr>
                </a:solidFill>
                <a:latin typeface="+mn-lt"/>
                <a:ea typeface="+mn-ea"/>
                <a:cs typeface="+mn-cs"/>
              </a:defRPr>
            </a:lvl6pPr>
            <a:lvl7pPr marL="3657509" indent="0" algn="ctr" defTabSz="1219170" rtl="0" eaLnBrk="1" latinLnBrk="0" hangingPunct="1">
              <a:spcBef>
                <a:spcPct val="20000"/>
              </a:spcBef>
              <a:buFont typeface="Arial" panose="020B0604020202020204" pitchFamily="34" charset="0"/>
              <a:buNone/>
              <a:defRPr sz="2667" kern="1200">
                <a:solidFill>
                  <a:schemeClr val="tx1">
                    <a:tint val="75000"/>
                  </a:schemeClr>
                </a:solidFill>
                <a:latin typeface="+mn-lt"/>
                <a:ea typeface="+mn-ea"/>
                <a:cs typeface="+mn-cs"/>
              </a:defRPr>
            </a:lvl7pPr>
            <a:lvl8pPr marL="4267093" indent="0" algn="ctr" defTabSz="1219170" rtl="0" eaLnBrk="1" latinLnBrk="0" hangingPunct="1">
              <a:spcBef>
                <a:spcPct val="20000"/>
              </a:spcBef>
              <a:buFont typeface="Arial" panose="020B0604020202020204" pitchFamily="34" charset="0"/>
              <a:buNone/>
              <a:defRPr sz="2667" kern="1200">
                <a:solidFill>
                  <a:schemeClr val="tx1">
                    <a:tint val="75000"/>
                  </a:schemeClr>
                </a:solidFill>
                <a:latin typeface="+mn-lt"/>
                <a:ea typeface="+mn-ea"/>
                <a:cs typeface="+mn-cs"/>
              </a:defRPr>
            </a:lvl8pPr>
            <a:lvl9pPr marL="4876678" indent="0" algn="ctr" defTabSz="1219170" rtl="0" eaLnBrk="1" latinLnBrk="0" hangingPunct="1">
              <a:spcBef>
                <a:spcPct val="20000"/>
              </a:spcBef>
              <a:buFont typeface="Arial" panose="020B0604020202020204" pitchFamily="34" charset="0"/>
              <a:buNone/>
              <a:defRPr sz="2667" kern="1200">
                <a:solidFill>
                  <a:schemeClr val="tx1">
                    <a:tint val="75000"/>
                  </a:schemeClr>
                </a:solidFill>
                <a:latin typeface="+mn-lt"/>
                <a:ea typeface="+mn-ea"/>
                <a:cs typeface="+mn-cs"/>
              </a:defRPr>
            </a:lvl9pPr>
          </a:lstStyle>
          <a:p>
            <a:pPr marR="200025" lvl="0" indent="450215" algn="just" defTabSz="914400">
              <a:lnSpc>
                <a:spcPct val="115000"/>
              </a:lnSpc>
              <a:spcBef>
                <a:spcPts val="0"/>
              </a:spcBef>
              <a:spcAft>
                <a:spcPts val="900"/>
              </a:spcAft>
              <a:buClrTx/>
            </a:pPr>
            <a:endParaRPr lang="ru-RU" sz="3200" b="1" dirty="0">
              <a:solidFill>
                <a:schemeClr val="tx1">
                  <a:lumMod val="75000"/>
                </a:schemeClr>
              </a:solidFill>
              <a:latin typeface="Roboto Condensed" panose="02000000000000000000" pitchFamily="2" charset="0"/>
            </a:endParaRPr>
          </a:p>
        </p:txBody>
      </p:sp>
      <p:sp>
        <p:nvSpPr>
          <p:cNvPr id="3" name="TextBox 2"/>
          <p:cNvSpPr txBox="1"/>
          <p:nvPr/>
        </p:nvSpPr>
        <p:spPr>
          <a:xfrm>
            <a:off x="6174819" y="142818"/>
            <a:ext cx="6017181" cy="784830"/>
          </a:xfrm>
          <a:prstGeom prst="rect">
            <a:avLst/>
          </a:prstGeom>
          <a:noFill/>
        </p:spPr>
        <p:txBody>
          <a:bodyPr wrap="square" rtlCol="0">
            <a:spAutoFit/>
          </a:bodyPr>
          <a:lstStyle/>
          <a:p>
            <a:pPr algn="ctr"/>
            <a:r>
              <a:rPr lang="ru-RU" sz="1500" dirty="0">
                <a:latin typeface="Arial" panose="020B0604020202020204" pitchFamily="34" charset="0"/>
                <a:cs typeface="Arial" panose="020B0604020202020204" pitchFamily="34" charset="0"/>
              </a:rPr>
              <a:t>Уведомления УСН за 3 квартал 2023 года, актуальные вопросы, уменьшение на страховые с учетом изменений законодательства, уведомления на уменьшение и иные </a:t>
            </a:r>
            <a:r>
              <a:rPr lang="ru-RU" sz="1500" dirty="0" smtClean="0">
                <a:latin typeface="Arial" panose="020B0604020202020204" pitchFamily="34" charset="0"/>
                <a:cs typeface="Arial" panose="020B0604020202020204" pitchFamily="34" charset="0"/>
              </a:rPr>
              <a:t>вопросы.</a:t>
            </a:r>
            <a:endParaRPr lang="ru-RU" sz="1500" dirty="0">
              <a:latin typeface="Arial" panose="020B0604020202020204" pitchFamily="34" charset="0"/>
              <a:cs typeface="Arial" panose="020B0604020202020204" pitchFamily="34" charset="0"/>
            </a:endParaRPr>
          </a:p>
        </p:txBody>
      </p:sp>
      <p:sp>
        <p:nvSpPr>
          <p:cNvPr id="7" name="TextBox 6"/>
          <p:cNvSpPr txBox="1"/>
          <p:nvPr/>
        </p:nvSpPr>
        <p:spPr>
          <a:xfrm>
            <a:off x="141317" y="1034143"/>
            <a:ext cx="11945388" cy="477054"/>
          </a:xfrm>
          <a:prstGeom prst="rect">
            <a:avLst/>
          </a:prstGeom>
          <a:noFill/>
        </p:spPr>
        <p:txBody>
          <a:bodyPr wrap="square" rtlCol="0">
            <a:spAutoFit/>
          </a:bodyPr>
          <a:lstStyle/>
          <a:p>
            <a:r>
              <a:rPr lang="ru-RU" sz="2500" b="1" dirty="0">
                <a:solidFill>
                  <a:srgbClr val="14348E"/>
                </a:solidFill>
                <a:latin typeface="Times New Roman" panose="02020603050405020304" pitchFamily="18" charset="0"/>
                <a:ea typeface="+mj-ea"/>
                <a:cs typeface="Times New Roman" panose="02020603050405020304" pitchFamily="18" charset="0"/>
              </a:rPr>
              <a:t>Представление уведомлений об исчисленных авансовых платежах и уплата УСН</a:t>
            </a:r>
            <a:endParaRPr lang="ru-RU" sz="2500" dirty="0">
              <a:solidFill>
                <a:srgbClr val="14348E"/>
              </a:solidFill>
              <a:effectLst/>
              <a:latin typeface="Times New Roman" panose="02020603050405020304" pitchFamily="18" charset="0"/>
              <a:ea typeface="Calibri"/>
              <a:cs typeface="Times New Roman" panose="02020603050405020304" pitchFamily="18" charset="0"/>
            </a:endParaRPr>
          </a:p>
        </p:txBody>
      </p:sp>
      <p:graphicFrame>
        <p:nvGraphicFramePr>
          <p:cNvPr id="9" name="Таблица 8"/>
          <p:cNvGraphicFramePr>
            <a:graphicFrameLocks noGrp="1"/>
          </p:cNvGraphicFramePr>
          <p:nvPr>
            <p:extLst>
              <p:ext uri="{D42A27DB-BD31-4B8C-83A1-F6EECF244321}">
                <p14:modId xmlns:p14="http://schemas.microsoft.com/office/powerpoint/2010/main" val="1339901227"/>
              </p:ext>
            </p:extLst>
          </p:nvPr>
        </p:nvGraphicFramePr>
        <p:xfrm>
          <a:off x="202125" y="1569375"/>
          <a:ext cx="11945388" cy="4489876"/>
        </p:xfrm>
        <a:graphic>
          <a:graphicData uri="http://schemas.openxmlformats.org/drawingml/2006/table">
            <a:tbl>
              <a:tblPr firstRow="1" bandRow="1"/>
              <a:tblGrid>
                <a:gridCol w="2898522"/>
                <a:gridCol w="5212081"/>
                <a:gridCol w="3834785"/>
              </a:tblGrid>
              <a:tr h="1098283">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r>
                        <a:rPr lang="ru-RU" dirty="0" smtClean="0">
                          <a:solidFill>
                            <a:srgbClr val="14348E"/>
                          </a:solidFill>
                          <a:latin typeface="Times New Roman" panose="02020603050405020304" pitchFamily="18" charset="0"/>
                          <a:cs typeface="Times New Roman" panose="02020603050405020304" pitchFamily="18" charset="0"/>
                        </a:rPr>
                        <a:t>Отчетный /</a:t>
                      </a:r>
                      <a:r>
                        <a:rPr lang="ru-RU" baseline="0" dirty="0" smtClean="0">
                          <a:solidFill>
                            <a:srgbClr val="14348E"/>
                          </a:solidFill>
                          <a:latin typeface="Times New Roman" panose="02020603050405020304" pitchFamily="18" charset="0"/>
                          <a:cs typeface="Times New Roman" panose="02020603050405020304" pitchFamily="18" charset="0"/>
                        </a:rPr>
                        <a:t> налоговый период</a:t>
                      </a:r>
                      <a:endParaRPr lang="ru-RU" dirty="0">
                        <a:solidFill>
                          <a:srgbClr val="14348E"/>
                        </a:solidFill>
                        <a:latin typeface="Times New Roman" panose="02020603050405020304" pitchFamily="18" charset="0"/>
                        <a:cs typeface="Times New Roman" panose="02020603050405020304" pitchFamily="18"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marL="0" marR="0" indent="0" algn="just" defTabSz="1043056" rtl="0" eaLnBrk="1" fontAlgn="auto" latinLnBrk="0" hangingPunct="1">
                        <a:lnSpc>
                          <a:spcPct val="100000"/>
                        </a:lnSpc>
                        <a:spcBef>
                          <a:spcPts val="0"/>
                        </a:spcBef>
                        <a:spcAft>
                          <a:spcPts val="0"/>
                        </a:spcAft>
                        <a:buClrTx/>
                        <a:buSzTx/>
                        <a:buFontTx/>
                        <a:buNone/>
                        <a:tabLst/>
                        <a:defRPr/>
                      </a:pPr>
                      <a:r>
                        <a:rPr lang="ru-RU" sz="2100" b="1" i="0" u="none" strike="noStrike" kern="1200" baseline="0" dirty="0" smtClean="0">
                          <a:solidFill>
                            <a:srgbClr val="14348E"/>
                          </a:solidFill>
                          <a:latin typeface="Times New Roman" panose="02020603050405020304" pitchFamily="18" charset="0"/>
                          <a:ea typeface="+mn-ea"/>
                          <a:cs typeface="Times New Roman" panose="02020603050405020304" pitchFamily="18" charset="0"/>
                        </a:rPr>
                        <a:t>Срок представления Уведомления </a:t>
                      </a:r>
                      <a:r>
                        <a:rPr lang="ru-RU" sz="2100" b="1" i="0" u="none" strike="noStrike" kern="1200" baseline="0" dirty="0" smtClean="0">
                          <a:solidFill>
                            <a:schemeClr val="tx2"/>
                          </a:solidFill>
                          <a:latin typeface="Times New Roman" panose="02020603050405020304" pitchFamily="18" charset="0"/>
                          <a:ea typeface="+mn-ea"/>
                          <a:cs typeface="Times New Roman" panose="02020603050405020304" pitchFamily="18" charset="0"/>
                        </a:rPr>
                        <a:t>об исчисленных суммах (КНД 1110355)</a:t>
                      </a: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marL="0" marR="0" indent="0" algn="just" defTabSz="1043056" rtl="0" eaLnBrk="1" fontAlgn="auto" latinLnBrk="0" hangingPunct="1">
                        <a:lnSpc>
                          <a:spcPct val="100000"/>
                        </a:lnSpc>
                        <a:spcBef>
                          <a:spcPts val="0"/>
                        </a:spcBef>
                        <a:spcAft>
                          <a:spcPts val="0"/>
                        </a:spcAft>
                        <a:buClrTx/>
                        <a:buSzTx/>
                        <a:buFontTx/>
                        <a:buNone/>
                        <a:tabLst/>
                        <a:defRPr/>
                      </a:pPr>
                      <a:r>
                        <a:rPr lang="ru-RU" sz="2100" b="1" i="0" u="none" strike="noStrike" kern="1200" baseline="0" dirty="0" smtClean="0">
                          <a:solidFill>
                            <a:srgbClr val="14348E"/>
                          </a:solidFill>
                          <a:latin typeface="Times New Roman" panose="02020603050405020304" pitchFamily="18" charset="0"/>
                          <a:ea typeface="+mn-ea"/>
                          <a:cs typeface="Times New Roman" panose="02020603050405020304" pitchFamily="18" charset="0"/>
                        </a:rPr>
                        <a:t>Срок уплаты</a:t>
                      </a:r>
                      <a:r>
                        <a:rPr lang="ru-RU" sz="2100" b="1" i="0" u="none" strike="noStrike" kern="1200" baseline="0" dirty="0" smtClean="0">
                          <a:solidFill>
                            <a:schemeClr val="tx2"/>
                          </a:solidFill>
                          <a:latin typeface="Times New Roman" panose="02020603050405020304" pitchFamily="18" charset="0"/>
                          <a:ea typeface="+mn-ea"/>
                          <a:cs typeface="Times New Roman" panose="02020603050405020304" pitchFamily="18" charset="0"/>
                        </a:rPr>
                        <a:t> налога / авансовых платежей по налогу</a:t>
                      </a: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noFill/>
                  </a:tcPr>
                </a:tc>
              </a:tr>
              <a:tr h="682395">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algn="l" defTabSz="1043056" rtl="0" eaLnBrk="1" latinLnBrk="0" hangingPunct="1"/>
                      <a:r>
                        <a:rPr lang="ru-RU" sz="2100" b="0" kern="1200" dirty="0" smtClean="0">
                          <a:solidFill>
                            <a:schemeClr val="tx1"/>
                          </a:solidFill>
                          <a:latin typeface="Times New Roman" panose="02020603050405020304" pitchFamily="18" charset="0"/>
                          <a:ea typeface="+mn-ea"/>
                          <a:cs typeface="Times New Roman" panose="02020603050405020304" pitchFamily="18" charset="0"/>
                        </a:rPr>
                        <a:t>Первый квартал календарного года</a:t>
                      </a:r>
                      <a:endParaRPr lang="ru-RU" sz="2100" b="0" kern="1200" dirty="0">
                        <a:solidFill>
                          <a:schemeClr val="tx1"/>
                        </a:solidFill>
                        <a:latin typeface="Times New Roman" panose="02020603050405020304" pitchFamily="18" charset="0"/>
                        <a:ea typeface="+mn-ea"/>
                        <a:cs typeface="Times New Roman" panose="02020603050405020304" pitchFamily="18" charset="0"/>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indent="0" algn="just" defTabSz="1043056" rtl="0" eaLnBrk="1" fontAlgn="auto" latinLnBrk="0" hangingPunct="1">
                        <a:lnSpc>
                          <a:spcPct val="100000"/>
                        </a:lnSpc>
                        <a:spcBef>
                          <a:spcPts val="0"/>
                        </a:spcBef>
                        <a:spcAft>
                          <a:spcPts val="0"/>
                        </a:spcAft>
                        <a:buClrTx/>
                        <a:buSzTx/>
                        <a:buFontTx/>
                        <a:buNone/>
                        <a:tabLst/>
                        <a:defRPr/>
                      </a:pPr>
                      <a:r>
                        <a:rPr lang="ru-RU" sz="2100" b="1" i="0" u="none" strike="noStrike" kern="1200" baseline="0" dirty="0" smtClean="0">
                          <a:solidFill>
                            <a:srgbClr val="14348E"/>
                          </a:solidFill>
                          <a:latin typeface="Times New Roman" panose="02020603050405020304" pitchFamily="18" charset="0"/>
                          <a:ea typeface="+mn-ea"/>
                          <a:cs typeface="Times New Roman" panose="02020603050405020304" pitchFamily="18" charset="0"/>
                        </a:rPr>
                        <a:t>Не позднее 25 апреля</a:t>
                      </a:r>
                    </a:p>
                  </a:txBody>
                  <a:tcPr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indent="0" algn="just" defTabSz="1043056" rtl="0" eaLnBrk="1" fontAlgn="auto" latinLnBrk="0" hangingPunct="1">
                        <a:lnSpc>
                          <a:spcPct val="100000"/>
                        </a:lnSpc>
                        <a:spcBef>
                          <a:spcPts val="0"/>
                        </a:spcBef>
                        <a:spcAft>
                          <a:spcPts val="0"/>
                        </a:spcAft>
                        <a:buClrTx/>
                        <a:buSzTx/>
                        <a:buFontTx/>
                        <a:buNone/>
                        <a:tabLst/>
                        <a:defRPr/>
                      </a:pPr>
                      <a:r>
                        <a:rPr lang="ru-RU" sz="2100" b="1" i="0" u="none" strike="noStrike" kern="1200" baseline="0" dirty="0" smtClean="0">
                          <a:solidFill>
                            <a:srgbClr val="14348E"/>
                          </a:solidFill>
                          <a:latin typeface="Times New Roman" panose="02020603050405020304" pitchFamily="18" charset="0"/>
                          <a:ea typeface="+mn-ea"/>
                          <a:cs typeface="Times New Roman" panose="02020603050405020304" pitchFamily="18" charset="0"/>
                        </a:rPr>
                        <a:t>Не позднее 28 апреля</a:t>
                      </a:r>
                    </a:p>
                  </a:txBody>
                  <a:tcPr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noFill/>
                  </a:tcPr>
                </a:tc>
              </a:tr>
              <a:tr h="556953">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algn="l" defTabSz="1043056" rtl="0" eaLnBrk="1" latinLnBrk="0" hangingPunct="1"/>
                      <a:r>
                        <a:rPr lang="ru-RU" sz="2100" b="0" kern="1200" dirty="0" smtClean="0">
                          <a:solidFill>
                            <a:schemeClr val="tx1"/>
                          </a:solidFill>
                          <a:latin typeface="Times New Roman" panose="02020603050405020304" pitchFamily="18" charset="0"/>
                          <a:ea typeface="+mn-ea"/>
                          <a:cs typeface="Times New Roman" panose="02020603050405020304" pitchFamily="18" charset="0"/>
                        </a:rPr>
                        <a:t>Полугодие</a:t>
                      </a:r>
                      <a:endParaRPr lang="ru-RU" sz="2100" b="0" kern="1200" dirty="0">
                        <a:solidFill>
                          <a:schemeClr val="tx1"/>
                        </a:solidFill>
                        <a:latin typeface="Times New Roman" panose="02020603050405020304" pitchFamily="18" charset="0"/>
                        <a:ea typeface="+mn-ea"/>
                        <a:cs typeface="Times New Roman" panose="02020603050405020304" pitchFamily="18" charset="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indent="0" algn="just" defTabSz="1043056" rtl="0" eaLnBrk="1" fontAlgn="auto" latinLnBrk="0" hangingPunct="1">
                        <a:lnSpc>
                          <a:spcPct val="100000"/>
                        </a:lnSpc>
                        <a:spcBef>
                          <a:spcPts val="0"/>
                        </a:spcBef>
                        <a:spcAft>
                          <a:spcPts val="0"/>
                        </a:spcAft>
                        <a:buClrTx/>
                        <a:buSzTx/>
                        <a:buFontTx/>
                        <a:buNone/>
                        <a:tabLst/>
                        <a:defRPr/>
                      </a:pPr>
                      <a:r>
                        <a:rPr lang="ru-RU" sz="2100" b="1" i="0" u="none" strike="noStrike" kern="1200" baseline="0" dirty="0" smtClean="0">
                          <a:solidFill>
                            <a:srgbClr val="14348E"/>
                          </a:solidFill>
                          <a:latin typeface="Times New Roman" panose="02020603050405020304" pitchFamily="18" charset="0"/>
                          <a:ea typeface="+mn-ea"/>
                          <a:cs typeface="Times New Roman" panose="02020603050405020304" pitchFamily="18" charset="0"/>
                        </a:rPr>
                        <a:t>Не позднее 25 июля</a:t>
                      </a: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indent="0" algn="just" defTabSz="1043056" rtl="0" eaLnBrk="1" fontAlgn="auto" latinLnBrk="0" hangingPunct="1">
                        <a:lnSpc>
                          <a:spcPct val="100000"/>
                        </a:lnSpc>
                        <a:spcBef>
                          <a:spcPts val="0"/>
                        </a:spcBef>
                        <a:spcAft>
                          <a:spcPts val="0"/>
                        </a:spcAft>
                        <a:buClrTx/>
                        <a:buSzTx/>
                        <a:buFontTx/>
                        <a:buNone/>
                        <a:tabLst/>
                        <a:defRPr/>
                      </a:pPr>
                      <a:r>
                        <a:rPr lang="ru-RU" sz="2100" b="1" i="0" u="none" strike="noStrike" kern="1200" baseline="0" dirty="0" smtClean="0">
                          <a:solidFill>
                            <a:srgbClr val="14348E"/>
                          </a:solidFill>
                          <a:latin typeface="Times New Roman" panose="02020603050405020304" pitchFamily="18" charset="0"/>
                          <a:ea typeface="+mn-ea"/>
                          <a:cs typeface="Times New Roman" panose="02020603050405020304" pitchFamily="18" charset="0"/>
                        </a:rPr>
                        <a:t>Не позднее 28 июля</a:t>
                      </a: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noFill/>
                  </a:tcPr>
                </a:tc>
              </a:tr>
              <a:tr h="682395">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indent="0" algn="l" defTabSz="1043056" rtl="0" eaLnBrk="1" fontAlgn="auto" latinLnBrk="0" hangingPunct="1">
                        <a:lnSpc>
                          <a:spcPct val="100000"/>
                        </a:lnSpc>
                        <a:spcBef>
                          <a:spcPts val="0"/>
                        </a:spcBef>
                        <a:spcAft>
                          <a:spcPts val="0"/>
                        </a:spcAft>
                        <a:buClrTx/>
                        <a:buSzTx/>
                        <a:buFontTx/>
                        <a:buNone/>
                        <a:tabLst/>
                        <a:defRPr/>
                      </a:pPr>
                      <a:r>
                        <a:rPr lang="ru-RU" sz="2100" b="0" kern="1200" dirty="0" smtClean="0">
                          <a:solidFill>
                            <a:schemeClr val="tx1"/>
                          </a:solidFill>
                          <a:latin typeface="Times New Roman" panose="02020603050405020304" pitchFamily="18" charset="0"/>
                          <a:ea typeface="+mn-ea"/>
                          <a:cs typeface="Times New Roman" panose="02020603050405020304" pitchFamily="18" charset="0"/>
                        </a:rPr>
                        <a:t>Девять месяцев календарного года</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indent="0" algn="just" defTabSz="1043056" rtl="0" eaLnBrk="1" fontAlgn="auto" latinLnBrk="0" hangingPunct="1">
                        <a:lnSpc>
                          <a:spcPct val="100000"/>
                        </a:lnSpc>
                        <a:spcBef>
                          <a:spcPts val="0"/>
                        </a:spcBef>
                        <a:spcAft>
                          <a:spcPts val="0"/>
                        </a:spcAft>
                        <a:buClrTx/>
                        <a:buSzTx/>
                        <a:buFontTx/>
                        <a:buNone/>
                        <a:tabLst/>
                        <a:defRPr/>
                      </a:pPr>
                      <a:r>
                        <a:rPr lang="ru-RU" sz="2100" b="1" i="0" u="none" strike="noStrike" kern="1200" baseline="0" dirty="0" smtClean="0">
                          <a:solidFill>
                            <a:srgbClr val="FF0000"/>
                          </a:solidFill>
                          <a:latin typeface="Times New Roman" panose="02020603050405020304" pitchFamily="18" charset="0"/>
                          <a:ea typeface="+mn-ea"/>
                          <a:cs typeface="Times New Roman" panose="02020603050405020304" pitchFamily="18" charset="0"/>
                        </a:rPr>
                        <a:t>Не позднее 25 октября</a:t>
                      </a: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indent="0" algn="just" defTabSz="1043056" rtl="0" eaLnBrk="1" fontAlgn="auto" latinLnBrk="0" hangingPunct="1">
                        <a:lnSpc>
                          <a:spcPct val="100000"/>
                        </a:lnSpc>
                        <a:spcBef>
                          <a:spcPts val="0"/>
                        </a:spcBef>
                        <a:spcAft>
                          <a:spcPts val="0"/>
                        </a:spcAft>
                        <a:buClrTx/>
                        <a:buSzTx/>
                        <a:buFontTx/>
                        <a:buNone/>
                        <a:tabLst/>
                        <a:defRPr/>
                      </a:pPr>
                      <a:r>
                        <a:rPr lang="ru-RU" sz="2100" b="1" i="0" u="none" strike="noStrike" kern="1200" baseline="0" dirty="0" smtClean="0">
                          <a:solidFill>
                            <a:srgbClr val="FF0000"/>
                          </a:solidFill>
                          <a:latin typeface="Times New Roman" panose="02020603050405020304" pitchFamily="18" charset="0"/>
                          <a:ea typeface="+mn-ea"/>
                          <a:cs typeface="Times New Roman" panose="02020603050405020304" pitchFamily="18" charset="0"/>
                        </a:rPr>
                        <a:t>Не позднее 28 октября</a:t>
                      </a: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noFill/>
                  </a:tcPr>
                </a:tc>
              </a:tr>
              <a:tr h="1279491">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indent="0" algn="l" defTabSz="1043056" rtl="0" eaLnBrk="1" fontAlgn="auto" latinLnBrk="0" hangingPunct="1">
                        <a:lnSpc>
                          <a:spcPct val="100000"/>
                        </a:lnSpc>
                        <a:spcBef>
                          <a:spcPts val="0"/>
                        </a:spcBef>
                        <a:spcAft>
                          <a:spcPts val="0"/>
                        </a:spcAft>
                        <a:buClrTx/>
                        <a:buSzTx/>
                        <a:buFontTx/>
                        <a:buNone/>
                        <a:tabLst/>
                        <a:defRPr/>
                      </a:pPr>
                      <a:r>
                        <a:rPr lang="ru-RU" sz="2100" b="0" kern="1200" dirty="0" smtClean="0">
                          <a:solidFill>
                            <a:schemeClr val="tx1"/>
                          </a:solidFill>
                          <a:latin typeface="Times New Roman" panose="02020603050405020304" pitchFamily="18" charset="0"/>
                          <a:ea typeface="+mn-ea"/>
                          <a:cs typeface="Times New Roman" panose="02020603050405020304" pitchFamily="18" charset="0"/>
                        </a:rPr>
                        <a:t>Налоговый период (год)</a:t>
                      </a:r>
                    </a:p>
                    <a:p>
                      <a:pPr marL="0" algn="l" defTabSz="1043056" rtl="0" eaLnBrk="1" latinLnBrk="0" hangingPunct="1"/>
                      <a:endParaRPr lang="ru-RU" sz="2100" b="0" kern="1200" dirty="0">
                        <a:solidFill>
                          <a:schemeClr val="tx1"/>
                        </a:solidFill>
                        <a:latin typeface="Times New Roman" panose="02020603050405020304" pitchFamily="18" charset="0"/>
                        <a:ea typeface="+mn-ea"/>
                        <a:cs typeface="Times New Roman" panose="02020603050405020304" pitchFamily="18"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indent="0" algn="just" defTabSz="1043056" rtl="0" eaLnBrk="1" fontAlgn="auto" latinLnBrk="0" hangingPunct="1">
                        <a:lnSpc>
                          <a:spcPct val="100000"/>
                        </a:lnSpc>
                        <a:spcBef>
                          <a:spcPts val="0"/>
                        </a:spcBef>
                        <a:spcAft>
                          <a:spcPts val="0"/>
                        </a:spcAft>
                        <a:buClrTx/>
                        <a:buSzTx/>
                        <a:buFontTx/>
                        <a:buNone/>
                        <a:tabLst/>
                        <a:defRPr/>
                      </a:pPr>
                      <a:r>
                        <a:rPr lang="ru-RU" sz="2100" b="1" i="0" u="none" strike="noStrike" kern="1200" baseline="0" dirty="0" smtClean="0">
                          <a:solidFill>
                            <a:srgbClr val="14348E"/>
                          </a:solidFill>
                          <a:latin typeface="Times New Roman" panose="02020603050405020304" pitchFamily="18" charset="0"/>
                          <a:ea typeface="+mn-ea"/>
                          <a:cs typeface="Times New Roman" panose="02020603050405020304" pitchFamily="18" charset="0"/>
                        </a:rPr>
                        <a:t>Не представляется,</a:t>
                      </a:r>
                      <a:r>
                        <a:rPr lang="ru-RU" sz="2100" b="1" i="0" u="none" strike="noStrike" kern="1200" baseline="0" dirty="0" smtClean="0">
                          <a:solidFill>
                            <a:schemeClr val="tx2"/>
                          </a:solidFill>
                          <a:latin typeface="Times New Roman" panose="02020603050405020304" pitchFamily="18" charset="0"/>
                          <a:ea typeface="+mn-ea"/>
                          <a:cs typeface="Times New Roman" panose="02020603050405020304" pitchFamily="18" charset="0"/>
                        </a:rPr>
                        <a:t> </a:t>
                      </a:r>
                      <a:r>
                        <a:rPr lang="ru-RU" sz="2100" b="0" i="0" u="none" strike="noStrike" kern="1200" baseline="0" dirty="0" smtClean="0">
                          <a:solidFill>
                            <a:schemeClr val="tx2"/>
                          </a:solidFill>
                          <a:latin typeface="Times New Roman" panose="02020603050405020304" pitchFamily="18" charset="0"/>
                          <a:ea typeface="+mn-ea"/>
                          <a:cs typeface="Times New Roman" panose="02020603050405020304" pitchFamily="18" charset="0"/>
                        </a:rPr>
                        <a:t>т.к. совпадает со сроком сдачи декларации (не позднее 25 марта для организаций, не позднее 25 апреля для ИП)</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indent="0" algn="just" defTabSz="1043056" rtl="0" eaLnBrk="1" fontAlgn="auto" latinLnBrk="0" hangingPunct="1">
                        <a:lnSpc>
                          <a:spcPct val="100000"/>
                        </a:lnSpc>
                        <a:spcBef>
                          <a:spcPts val="0"/>
                        </a:spcBef>
                        <a:spcAft>
                          <a:spcPts val="0"/>
                        </a:spcAft>
                        <a:buClrTx/>
                        <a:buSzTx/>
                        <a:buFontTx/>
                        <a:buNone/>
                        <a:tabLst/>
                        <a:defRPr/>
                      </a:pPr>
                      <a:r>
                        <a:rPr lang="ru-RU" sz="2100" b="1" i="0" u="none" strike="noStrike" kern="1200" baseline="0" dirty="0" smtClean="0">
                          <a:solidFill>
                            <a:srgbClr val="14348E"/>
                          </a:solidFill>
                          <a:latin typeface="Times New Roman" panose="02020603050405020304" pitchFamily="18" charset="0"/>
                          <a:ea typeface="+mn-ea"/>
                          <a:cs typeface="Times New Roman" panose="02020603050405020304" pitchFamily="18" charset="0"/>
                        </a:rPr>
                        <a:t>Не позднее 28 марта для организаций</a:t>
                      </a:r>
                    </a:p>
                    <a:p>
                      <a:pPr marL="0" marR="0" indent="0" algn="just" defTabSz="1043056" rtl="0" eaLnBrk="1" fontAlgn="auto" latinLnBrk="0" hangingPunct="1">
                        <a:lnSpc>
                          <a:spcPct val="100000"/>
                        </a:lnSpc>
                        <a:spcBef>
                          <a:spcPts val="0"/>
                        </a:spcBef>
                        <a:spcAft>
                          <a:spcPts val="0"/>
                        </a:spcAft>
                        <a:buClrTx/>
                        <a:buSzTx/>
                        <a:buFontTx/>
                        <a:buNone/>
                        <a:tabLst/>
                        <a:defRPr/>
                      </a:pPr>
                      <a:r>
                        <a:rPr lang="ru-RU" sz="2100" b="1" i="0" u="none" strike="noStrike" kern="1200" baseline="0" dirty="0" smtClean="0">
                          <a:solidFill>
                            <a:srgbClr val="14348E"/>
                          </a:solidFill>
                          <a:latin typeface="Times New Roman" panose="02020603050405020304" pitchFamily="18" charset="0"/>
                          <a:ea typeface="+mn-ea"/>
                          <a:cs typeface="Times New Roman" panose="02020603050405020304" pitchFamily="18" charset="0"/>
                        </a:rPr>
                        <a:t>Не позднее 28 апреля для ИП</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noFill/>
                  </a:tcPr>
                </a:tc>
              </a:tr>
            </a:tbl>
          </a:graphicData>
        </a:graphic>
      </p:graphicFrame>
      <p:sp>
        <p:nvSpPr>
          <p:cNvPr id="6" name="TextBox 5"/>
          <p:cNvSpPr txBox="1"/>
          <p:nvPr/>
        </p:nvSpPr>
        <p:spPr>
          <a:xfrm>
            <a:off x="141317" y="6057800"/>
            <a:ext cx="11945388" cy="830997"/>
          </a:xfrm>
          <a:prstGeom prst="rect">
            <a:avLst/>
          </a:prstGeom>
          <a:noFill/>
        </p:spPr>
        <p:txBody>
          <a:bodyPr wrap="square" rtlCol="0">
            <a:spAutoFit/>
          </a:bodyPr>
          <a:lstStyle/>
          <a:p>
            <a:r>
              <a:rPr lang="ru-RU" sz="2300" dirty="0">
                <a:solidFill>
                  <a:schemeClr val="accent5">
                    <a:lumMod val="75000"/>
                  </a:schemeClr>
                </a:solidFill>
                <a:latin typeface="Times New Roman"/>
                <a:ea typeface="Times New Roman"/>
                <a:cs typeface="Times New Roman"/>
              </a:rPr>
              <a:t>При </a:t>
            </a:r>
            <a:r>
              <a:rPr lang="ru-RU" sz="2300" dirty="0" smtClean="0">
                <a:solidFill>
                  <a:schemeClr val="accent5">
                    <a:lumMod val="75000"/>
                  </a:schemeClr>
                </a:solidFill>
                <a:latin typeface="Times New Roman"/>
                <a:ea typeface="Times New Roman"/>
                <a:cs typeface="Times New Roman"/>
              </a:rPr>
              <a:t>отсутствии уведомления </a:t>
            </a:r>
            <a:r>
              <a:rPr lang="ru-RU" sz="2300" dirty="0">
                <a:solidFill>
                  <a:schemeClr val="accent5">
                    <a:lumMod val="75000"/>
                  </a:schemeClr>
                </a:solidFill>
                <a:latin typeface="Times New Roman"/>
                <a:ea typeface="Times New Roman"/>
                <a:cs typeface="Times New Roman"/>
              </a:rPr>
              <a:t>деньги не могут </a:t>
            </a:r>
            <a:r>
              <a:rPr lang="ru-RU" sz="2300" dirty="0" smtClean="0">
                <a:solidFill>
                  <a:schemeClr val="accent5">
                    <a:lumMod val="75000"/>
                  </a:schemeClr>
                </a:solidFill>
                <a:latin typeface="Times New Roman"/>
                <a:ea typeface="Times New Roman"/>
                <a:cs typeface="Times New Roman"/>
              </a:rPr>
              <a:t>быть своевременно распределены </a:t>
            </a:r>
            <a:r>
              <a:rPr lang="ru-RU" sz="2300" dirty="0">
                <a:solidFill>
                  <a:schemeClr val="accent5">
                    <a:lumMod val="75000"/>
                  </a:schemeClr>
                </a:solidFill>
                <a:latin typeface="Times New Roman"/>
                <a:ea typeface="Times New Roman"/>
                <a:cs typeface="Times New Roman"/>
              </a:rPr>
              <a:t>в соответствующий </a:t>
            </a:r>
            <a:r>
              <a:rPr lang="ru-RU" sz="2300" dirty="0" smtClean="0">
                <a:solidFill>
                  <a:schemeClr val="accent5">
                    <a:lumMod val="75000"/>
                  </a:schemeClr>
                </a:solidFill>
                <a:latin typeface="Times New Roman"/>
                <a:ea typeface="Times New Roman"/>
                <a:cs typeface="Times New Roman"/>
              </a:rPr>
              <a:t>бюджет.</a:t>
            </a:r>
            <a:endParaRPr lang="ru-RU" sz="2300" dirty="0">
              <a:solidFill>
                <a:schemeClr val="accent5">
                  <a:lumMod val="75000"/>
                </a:schemeClr>
              </a:solidFill>
              <a:latin typeface="Calibri"/>
              <a:ea typeface="Calibri"/>
              <a:cs typeface="Times New Roman"/>
            </a:endParaRPr>
          </a:p>
        </p:txBody>
      </p:sp>
    </p:spTree>
    <p:extLst>
      <p:ext uri="{BB962C8B-B14F-4D97-AF65-F5344CB8AC3E}">
        <p14:creationId xmlns:p14="http://schemas.microsoft.com/office/powerpoint/2010/main" val="6121014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2">
            <a:extLst>
              <a:ext uri="{FF2B5EF4-FFF2-40B4-BE49-F238E27FC236}">
                <a16:creationId xmlns:a16="http://schemas.microsoft.com/office/drawing/2014/main" xmlns="" id="{2344D0E4-F4CC-4666-BA65-228B5D600976}"/>
              </a:ext>
            </a:extLst>
          </p:cNvPr>
          <p:cNvSpPr txBox="1">
            <a:spLocks/>
          </p:cNvSpPr>
          <p:nvPr/>
        </p:nvSpPr>
        <p:spPr>
          <a:xfrm>
            <a:off x="4942936" y="65865"/>
            <a:ext cx="7249065" cy="968278"/>
          </a:xfrm>
          <a:prstGeom prst="rect">
            <a:avLst/>
          </a:prstGeom>
        </p:spPr>
        <p:txBody>
          <a:bodyPr vert="horz" lIns="0" tIns="0" rIns="0" bIns="0" rtlCol="0" anchor="ctr">
            <a:noAutofit/>
          </a:bodyPr>
          <a:lstStyle>
            <a:lvl1pPr marL="0" indent="0" algn="ctr" defTabSz="1219170" rtl="0" eaLnBrk="1" latinLnBrk="0" hangingPunct="1">
              <a:spcBef>
                <a:spcPct val="20000"/>
              </a:spcBef>
              <a:buClr>
                <a:schemeClr val="accent1"/>
              </a:buClr>
              <a:buFont typeface="Arial" panose="020B0604020202020204" pitchFamily="34" charset="0"/>
              <a:buNone/>
              <a:defRPr sz="2000" kern="800" spc="-13">
                <a:solidFill>
                  <a:schemeClr val="tx1">
                    <a:tint val="75000"/>
                  </a:schemeClr>
                </a:solidFill>
                <a:latin typeface="+mn-lt"/>
                <a:ea typeface="+mn-ea"/>
                <a:cs typeface="+mn-cs"/>
              </a:defRPr>
            </a:lvl1pPr>
            <a:lvl2pPr marL="609585" indent="0" algn="ctr" defTabSz="1219170" rtl="0" eaLnBrk="1" latinLnBrk="0" hangingPunct="1">
              <a:spcBef>
                <a:spcPct val="20000"/>
              </a:spcBef>
              <a:buClr>
                <a:schemeClr val="accent1"/>
              </a:buClr>
              <a:buFont typeface="Arial" panose="020B0604020202020204" pitchFamily="34" charset="0"/>
              <a:buNone/>
              <a:defRPr sz="1600" kern="800">
                <a:solidFill>
                  <a:schemeClr val="tx1">
                    <a:tint val="75000"/>
                  </a:schemeClr>
                </a:solidFill>
                <a:latin typeface="+mn-lt"/>
                <a:ea typeface="+mn-ea"/>
                <a:cs typeface="+mn-cs"/>
              </a:defRPr>
            </a:lvl2pPr>
            <a:lvl3pPr marL="1219170" indent="0" algn="ctr" defTabSz="1219170" rtl="0" eaLnBrk="1" latinLnBrk="0" hangingPunct="1">
              <a:spcBef>
                <a:spcPct val="20000"/>
              </a:spcBef>
              <a:buClr>
                <a:schemeClr val="accent1"/>
              </a:buClr>
              <a:buFont typeface="Arial" panose="020B0604020202020204" pitchFamily="34" charset="0"/>
              <a:buNone/>
              <a:defRPr sz="1600" kern="800">
                <a:solidFill>
                  <a:schemeClr val="tx1">
                    <a:tint val="75000"/>
                  </a:schemeClr>
                </a:solidFill>
                <a:latin typeface="+mn-lt"/>
                <a:ea typeface="+mn-ea"/>
                <a:cs typeface="+mn-cs"/>
              </a:defRPr>
            </a:lvl3pPr>
            <a:lvl4pPr marL="1828754" indent="0" algn="ctr" defTabSz="1219170" rtl="0" eaLnBrk="1" latinLnBrk="0" hangingPunct="1">
              <a:spcBef>
                <a:spcPct val="20000"/>
              </a:spcBef>
              <a:buClr>
                <a:schemeClr val="accent1"/>
              </a:buClr>
              <a:buFont typeface="Arial" panose="020B0604020202020204" pitchFamily="34" charset="0"/>
              <a:buNone/>
              <a:defRPr sz="1600" kern="800">
                <a:solidFill>
                  <a:schemeClr val="tx1">
                    <a:tint val="75000"/>
                  </a:schemeClr>
                </a:solidFill>
                <a:latin typeface="+mn-lt"/>
                <a:ea typeface="+mn-ea"/>
                <a:cs typeface="+mn-cs"/>
              </a:defRPr>
            </a:lvl4pPr>
            <a:lvl5pPr marL="2438339" indent="0" algn="ctr" defTabSz="1219170" rtl="0" eaLnBrk="1" latinLnBrk="0" hangingPunct="1">
              <a:spcBef>
                <a:spcPct val="20000"/>
              </a:spcBef>
              <a:buClr>
                <a:schemeClr val="accent1"/>
              </a:buClr>
              <a:buFont typeface="Arial" panose="020B0604020202020204" pitchFamily="34" charset="0"/>
              <a:buNone/>
              <a:defRPr sz="1600" kern="800">
                <a:solidFill>
                  <a:schemeClr val="tx1">
                    <a:tint val="75000"/>
                  </a:schemeClr>
                </a:solidFill>
                <a:latin typeface="+mn-lt"/>
                <a:ea typeface="+mn-ea"/>
                <a:cs typeface="+mn-cs"/>
              </a:defRPr>
            </a:lvl5pPr>
            <a:lvl6pPr marL="3047924" indent="0" algn="ctr" defTabSz="1219170" rtl="0" eaLnBrk="1" latinLnBrk="0" hangingPunct="1">
              <a:spcBef>
                <a:spcPct val="20000"/>
              </a:spcBef>
              <a:buFont typeface="Arial" panose="020B0604020202020204" pitchFamily="34" charset="0"/>
              <a:buNone/>
              <a:defRPr sz="2667" kern="1200">
                <a:solidFill>
                  <a:schemeClr val="tx1">
                    <a:tint val="75000"/>
                  </a:schemeClr>
                </a:solidFill>
                <a:latin typeface="+mn-lt"/>
                <a:ea typeface="+mn-ea"/>
                <a:cs typeface="+mn-cs"/>
              </a:defRPr>
            </a:lvl6pPr>
            <a:lvl7pPr marL="3657509" indent="0" algn="ctr" defTabSz="1219170" rtl="0" eaLnBrk="1" latinLnBrk="0" hangingPunct="1">
              <a:spcBef>
                <a:spcPct val="20000"/>
              </a:spcBef>
              <a:buFont typeface="Arial" panose="020B0604020202020204" pitchFamily="34" charset="0"/>
              <a:buNone/>
              <a:defRPr sz="2667" kern="1200">
                <a:solidFill>
                  <a:schemeClr val="tx1">
                    <a:tint val="75000"/>
                  </a:schemeClr>
                </a:solidFill>
                <a:latin typeface="+mn-lt"/>
                <a:ea typeface="+mn-ea"/>
                <a:cs typeface="+mn-cs"/>
              </a:defRPr>
            </a:lvl7pPr>
            <a:lvl8pPr marL="4267093" indent="0" algn="ctr" defTabSz="1219170" rtl="0" eaLnBrk="1" latinLnBrk="0" hangingPunct="1">
              <a:spcBef>
                <a:spcPct val="20000"/>
              </a:spcBef>
              <a:buFont typeface="Arial" panose="020B0604020202020204" pitchFamily="34" charset="0"/>
              <a:buNone/>
              <a:defRPr sz="2667" kern="1200">
                <a:solidFill>
                  <a:schemeClr val="tx1">
                    <a:tint val="75000"/>
                  </a:schemeClr>
                </a:solidFill>
                <a:latin typeface="+mn-lt"/>
                <a:ea typeface="+mn-ea"/>
                <a:cs typeface="+mn-cs"/>
              </a:defRPr>
            </a:lvl8pPr>
            <a:lvl9pPr marL="4876678" indent="0" algn="ctr" defTabSz="1219170" rtl="0" eaLnBrk="1" latinLnBrk="0" hangingPunct="1">
              <a:spcBef>
                <a:spcPct val="20000"/>
              </a:spcBef>
              <a:buFont typeface="Arial" panose="020B0604020202020204" pitchFamily="34" charset="0"/>
              <a:buNone/>
              <a:defRPr sz="2667" kern="1200">
                <a:solidFill>
                  <a:schemeClr val="tx1">
                    <a:tint val="75000"/>
                  </a:schemeClr>
                </a:solidFill>
                <a:latin typeface="+mn-lt"/>
                <a:ea typeface="+mn-ea"/>
                <a:cs typeface="+mn-cs"/>
              </a:defRPr>
            </a:lvl9pPr>
          </a:lstStyle>
          <a:p>
            <a:pPr marR="200025" lvl="0" indent="450215" algn="just" defTabSz="914400">
              <a:lnSpc>
                <a:spcPct val="115000"/>
              </a:lnSpc>
              <a:spcBef>
                <a:spcPts val="0"/>
              </a:spcBef>
              <a:spcAft>
                <a:spcPts val="900"/>
              </a:spcAft>
              <a:buClrTx/>
            </a:pPr>
            <a:endParaRPr lang="ru-RU" sz="3200" b="1" dirty="0">
              <a:solidFill>
                <a:schemeClr val="tx1">
                  <a:lumMod val="75000"/>
                </a:schemeClr>
              </a:solidFill>
              <a:latin typeface="Roboto Condensed" panose="02000000000000000000" pitchFamily="2" charset="0"/>
            </a:endParaRPr>
          </a:p>
        </p:txBody>
      </p:sp>
      <p:sp>
        <p:nvSpPr>
          <p:cNvPr id="32" name="TextBox 31"/>
          <p:cNvSpPr txBox="1"/>
          <p:nvPr/>
        </p:nvSpPr>
        <p:spPr>
          <a:xfrm>
            <a:off x="207818" y="1224394"/>
            <a:ext cx="11853950" cy="5772862"/>
          </a:xfrm>
          <a:prstGeom prst="rect">
            <a:avLst/>
          </a:prstGeom>
          <a:noFill/>
        </p:spPr>
        <p:txBody>
          <a:bodyPr wrap="square" rtlCol="0">
            <a:spAutoFit/>
          </a:bodyPr>
          <a:lstStyle/>
          <a:p>
            <a:pPr>
              <a:lnSpc>
                <a:spcPct val="115000"/>
              </a:lnSpc>
              <a:spcAft>
                <a:spcPts val="600"/>
              </a:spcAft>
            </a:pPr>
            <a:r>
              <a:rPr lang="ru-RU" sz="3200" b="1" dirty="0">
                <a:latin typeface="Times New Roman" panose="02020603050405020304" pitchFamily="18" charset="0"/>
                <a:ea typeface="Times New Roman"/>
                <a:cs typeface="Times New Roman" panose="02020603050405020304" pitchFamily="18" charset="0"/>
              </a:rPr>
              <a:t>Суммы в уведомлении отражаются за каждый конкретный период или нарастающим итогом?</a:t>
            </a:r>
            <a:endParaRPr lang="ru-RU" sz="2400" dirty="0">
              <a:latin typeface="Times New Roman" panose="02020603050405020304" pitchFamily="18" charset="0"/>
              <a:ea typeface="Calibri"/>
              <a:cs typeface="Times New Roman" panose="02020603050405020304" pitchFamily="18" charset="0"/>
            </a:endParaRPr>
          </a:p>
          <a:p>
            <a:pPr algn="just">
              <a:lnSpc>
                <a:spcPct val="115000"/>
              </a:lnSpc>
              <a:spcAft>
                <a:spcPts val="1000"/>
              </a:spcAft>
            </a:pPr>
            <a:r>
              <a:rPr lang="ru-RU" sz="2800" dirty="0">
                <a:solidFill>
                  <a:srgbClr val="14348E"/>
                </a:solidFill>
                <a:latin typeface="Times New Roman" panose="02020603050405020304" pitchFamily="18" charset="0"/>
                <a:ea typeface="Times New Roman"/>
                <a:cs typeface="Times New Roman" panose="02020603050405020304" pitchFamily="18" charset="0"/>
              </a:rPr>
              <a:t>Суммы в уведомлении отражаются за каждый конкретный </a:t>
            </a:r>
            <a:r>
              <a:rPr lang="ru-RU" sz="2800" dirty="0" smtClean="0">
                <a:solidFill>
                  <a:srgbClr val="14348E"/>
                </a:solidFill>
                <a:latin typeface="Times New Roman" panose="02020603050405020304" pitchFamily="18" charset="0"/>
                <a:ea typeface="Times New Roman"/>
                <a:cs typeface="Times New Roman" panose="02020603050405020304" pitchFamily="18" charset="0"/>
              </a:rPr>
              <a:t>отчетный период</a:t>
            </a:r>
            <a:r>
              <a:rPr lang="ru-RU" sz="2800" dirty="0">
                <a:solidFill>
                  <a:srgbClr val="14348E"/>
                </a:solidFill>
                <a:latin typeface="Times New Roman" panose="02020603050405020304" pitchFamily="18" charset="0"/>
                <a:ea typeface="Times New Roman"/>
                <a:cs typeface="Times New Roman" panose="02020603050405020304" pitchFamily="18" charset="0"/>
              </a:rPr>
              <a:t>.</a:t>
            </a:r>
            <a:endParaRPr lang="ru-RU" sz="2400" dirty="0">
              <a:solidFill>
                <a:srgbClr val="14348E"/>
              </a:solidFill>
              <a:latin typeface="Times New Roman" panose="02020603050405020304" pitchFamily="18" charset="0"/>
              <a:ea typeface="Calibri"/>
              <a:cs typeface="Times New Roman" panose="02020603050405020304" pitchFamily="18" charset="0"/>
            </a:endParaRPr>
          </a:p>
          <a:p>
            <a:pPr algn="just">
              <a:lnSpc>
                <a:spcPct val="115000"/>
              </a:lnSpc>
              <a:spcAft>
                <a:spcPts val="1000"/>
              </a:spcAft>
            </a:pPr>
            <a:r>
              <a:rPr lang="ru-RU" sz="2800" dirty="0">
                <a:latin typeface="Times New Roman" panose="02020603050405020304" pitchFamily="18" charset="0"/>
                <a:ea typeface="Times New Roman"/>
                <a:cs typeface="Times New Roman" panose="02020603050405020304" pitchFamily="18" charset="0"/>
              </a:rPr>
              <a:t>Например, если по УСН за первый квартал </a:t>
            </a:r>
            <a:r>
              <a:rPr lang="ru-RU" sz="2800" dirty="0" smtClean="0">
                <a:latin typeface="Times New Roman" panose="02020603050405020304" pitchFamily="18" charset="0"/>
                <a:ea typeface="Times New Roman"/>
                <a:cs typeface="Times New Roman" panose="02020603050405020304" pitchFamily="18" charset="0"/>
              </a:rPr>
              <a:t>исчислен налог </a:t>
            </a:r>
            <a:r>
              <a:rPr lang="ru-RU" sz="2800" dirty="0">
                <a:latin typeface="Times New Roman" panose="02020603050405020304" pitchFamily="18" charset="0"/>
                <a:ea typeface="Times New Roman"/>
                <a:cs typeface="Times New Roman" panose="02020603050405020304" pitchFamily="18" charset="0"/>
              </a:rPr>
              <a:t>1000 руб., за полугодие (1 квартал + 2 квартал) – 3000 руб., </a:t>
            </a:r>
            <a:r>
              <a:rPr lang="ru-RU" sz="2800" dirty="0" smtClean="0">
                <a:latin typeface="Times New Roman" panose="02020603050405020304" pitchFamily="18" charset="0"/>
                <a:ea typeface="Times New Roman"/>
                <a:cs typeface="Times New Roman" panose="02020603050405020304" pitchFamily="18" charset="0"/>
              </a:rPr>
              <a:t>за 9 месяцев (1 квартал + 2 квартал + 3 квартал) – 6000 руб. то </a:t>
            </a:r>
            <a:r>
              <a:rPr lang="ru-RU" sz="2800" dirty="0">
                <a:latin typeface="Times New Roman" panose="02020603050405020304" pitchFamily="18" charset="0"/>
                <a:ea typeface="Times New Roman"/>
                <a:cs typeface="Times New Roman" panose="02020603050405020304" pitchFamily="18" charset="0"/>
              </a:rPr>
              <a:t>в уведомлении за </a:t>
            </a:r>
            <a:r>
              <a:rPr lang="ru-RU" sz="2800" dirty="0" smtClean="0">
                <a:latin typeface="Times New Roman" panose="02020603050405020304" pitchFamily="18" charset="0"/>
                <a:ea typeface="Times New Roman"/>
                <a:cs typeface="Times New Roman" panose="02020603050405020304" pitchFamily="18" charset="0"/>
              </a:rPr>
              <a:t>9 месяцев </a:t>
            </a:r>
            <a:r>
              <a:rPr lang="ru-RU" sz="2800" dirty="0">
                <a:latin typeface="Times New Roman" panose="02020603050405020304" pitchFamily="18" charset="0"/>
                <a:ea typeface="Times New Roman"/>
                <a:cs typeface="Times New Roman" panose="02020603050405020304" pitchFamily="18" charset="0"/>
              </a:rPr>
              <a:t>вам необходимо указать сумму </a:t>
            </a:r>
            <a:r>
              <a:rPr lang="ru-RU" sz="2800" dirty="0" smtClean="0">
                <a:latin typeface="Times New Roman" panose="02020603050405020304" pitchFamily="18" charset="0"/>
                <a:ea typeface="Times New Roman"/>
                <a:cs typeface="Times New Roman" panose="02020603050405020304" pitchFamily="18" charset="0"/>
              </a:rPr>
              <a:t>3000 </a:t>
            </a:r>
            <a:r>
              <a:rPr lang="ru-RU" sz="2800" dirty="0">
                <a:latin typeface="Times New Roman" panose="02020603050405020304" pitchFamily="18" charset="0"/>
                <a:ea typeface="Times New Roman"/>
                <a:cs typeface="Times New Roman" panose="02020603050405020304" pitchFamily="18" charset="0"/>
              </a:rPr>
              <a:t>руб</a:t>
            </a:r>
            <a:r>
              <a:rPr lang="ru-RU" sz="2800" dirty="0" smtClean="0">
                <a:latin typeface="Times New Roman" panose="02020603050405020304" pitchFamily="18" charset="0"/>
                <a:ea typeface="Times New Roman"/>
                <a:cs typeface="Times New Roman" panose="02020603050405020304" pitchFamily="18" charset="0"/>
              </a:rPr>
              <a:t>. (6000 руб. – 3000 руб.).</a:t>
            </a:r>
            <a:endParaRPr lang="ru-RU" sz="2400" dirty="0">
              <a:latin typeface="Times New Roman" panose="02020603050405020304" pitchFamily="18" charset="0"/>
              <a:ea typeface="Calibri"/>
              <a:cs typeface="Times New Roman" panose="02020603050405020304" pitchFamily="18" charset="0"/>
            </a:endParaRPr>
          </a:p>
          <a:p>
            <a:pPr>
              <a:lnSpc>
                <a:spcPct val="115000"/>
              </a:lnSpc>
              <a:spcAft>
                <a:spcPts val="1000"/>
              </a:spcAft>
            </a:pPr>
            <a:r>
              <a:rPr lang="ru-RU" sz="3200" b="1" dirty="0">
                <a:latin typeface="Times New Roman" panose="02020603050405020304" pitchFamily="18" charset="0"/>
                <a:ea typeface="Times New Roman"/>
                <a:cs typeface="Times New Roman" panose="02020603050405020304" pitchFamily="18" charset="0"/>
              </a:rPr>
              <a:t>По какой форме подавать </a:t>
            </a:r>
            <a:r>
              <a:rPr lang="ru-RU" sz="3200" b="1" dirty="0" smtClean="0">
                <a:latin typeface="Times New Roman" panose="02020603050405020304" pitchFamily="18" charset="0"/>
                <a:ea typeface="Times New Roman"/>
                <a:cs typeface="Times New Roman" panose="02020603050405020304" pitchFamily="18" charset="0"/>
              </a:rPr>
              <a:t>уведомление</a:t>
            </a:r>
            <a:r>
              <a:rPr lang="ru-RU" sz="3200" b="1" dirty="0" smtClean="0">
                <a:solidFill>
                  <a:prstClr val="black"/>
                </a:solidFill>
                <a:latin typeface="Times New Roman" panose="02020603050405020304" pitchFamily="18" charset="0"/>
                <a:ea typeface="Times New Roman"/>
                <a:cs typeface="Times New Roman" panose="02020603050405020304" pitchFamily="18" charset="0"/>
              </a:rPr>
              <a:t>?</a:t>
            </a:r>
            <a:endParaRPr lang="ru-RU" sz="2400" dirty="0">
              <a:latin typeface="Times New Roman" panose="02020603050405020304" pitchFamily="18" charset="0"/>
              <a:ea typeface="Calibri"/>
              <a:cs typeface="Times New Roman" panose="02020603050405020304" pitchFamily="18" charset="0"/>
            </a:endParaRPr>
          </a:p>
          <a:p>
            <a:pPr algn="just">
              <a:lnSpc>
                <a:spcPct val="115000"/>
              </a:lnSpc>
              <a:spcAft>
                <a:spcPts val="1000"/>
              </a:spcAft>
            </a:pPr>
            <a:r>
              <a:rPr lang="ru-RU" sz="2800" dirty="0">
                <a:solidFill>
                  <a:srgbClr val="14348E"/>
                </a:solidFill>
                <a:latin typeface="Times New Roman" panose="02020603050405020304" pitchFamily="18" charset="0"/>
                <a:ea typeface="Times New Roman"/>
                <a:cs typeface="Times New Roman" panose="02020603050405020304" pitchFamily="18" charset="0"/>
              </a:rPr>
              <a:t>Форма по КНД 1110355</a:t>
            </a:r>
            <a:r>
              <a:rPr lang="ru-RU" sz="2800" dirty="0">
                <a:latin typeface="Times New Roman" panose="02020603050405020304" pitchFamily="18" charset="0"/>
                <a:ea typeface="Times New Roman"/>
                <a:cs typeface="Times New Roman" panose="02020603050405020304" pitchFamily="18" charset="0"/>
              </a:rPr>
              <a:t> — уведомление об исчисленных суммах налогов, авансовых платежей по налогам, сборов, страховых взносов.</a:t>
            </a:r>
            <a:endParaRPr lang="ru-RU" sz="2400" dirty="0">
              <a:effectLst/>
              <a:latin typeface="Times New Roman" panose="02020603050405020304" pitchFamily="18" charset="0"/>
              <a:ea typeface="Calibri"/>
              <a:cs typeface="Times New Roman" panose="02020603050405020304" pitchFamily="18" charset="0"/>
            </a:endParaRPr>
          </a:p>
        </p:txBody>
      </p:sp>
      <p:sp>
        <p:nvSpPr>
          <p:cNvPr id="3" name="TextBox 2"/>
          <p:cNvSpPr txBox="1"/>
          <p:nvPr/>
        </p:nvSpPr>
        <p:spPr>
          <a:xfrm>
            <a:off x="6174819" y="134505"/>
            <a:ext cx="6017181" cy="784830"/>
          </a:xfrm>
          <a:prstGeom prst="rect">
            <a:avLst/>
          </a:prstGeom>
          <a:noFill/>
        </p:spPr>
        <p:txBody>
          <a:bodyPr wrap="square" rtlCol="0">
            <a:spAutoFit/>
          </a:bodyPr>
          <a:lstStyle/>
          <a:p>
            <a:pPr algn="ctr"/>
            <a:r>
              <a:rPr lang="ru-RU" sz="1500" dirty="0">
                <a:latin typeface="Arial" panose="020B0604020202020204" pitchFamily="34" charset="0"/>
                <a:cs typeface="Arial" panose="020B0604020202020204" pitchFamily="34" charset="0"/>
              </a:rPr>
              <a:t>Уведомления УСН за 3 квартал 2023 года, актуальные вопросы, уменьшение на страховые с учетом изменений законодательства, уведомления на уменьшение и иные </a:t>
            </a:r>
            <a:r>
              <a:rPr lang="ru-RU" sz="1500" dirty="0" smtClean="0">
                <a:latin typeface="Arial" panose="020B0604020202020204" pitchFamily="34" charset="0"/>
                <a:cs typeface="Arial" panose="020B0604020202020204" pitchFamily="34" charset="0"/>
              </a:rPr>
              <a:t>вопросы.</a:t>
            </a:r>
            <a:endParaRPr lang="ru-RU" sz="15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329850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2">
            <a:extLst>
              <a:ext uri="{FF2B5EF4-FFF2-40B4-BE49-F238E27FC236}">
                <a16:creationId xmlns:a16="http://schemas.microsoft.com/office/drawing/2014/main" xmlns="" id="{2344D0E4-F4CC-4666-BA65-228B5D600976}"/>
              </a:ext>
            </a:extLst>
          </p:cNvPr>
          <p:cNvSpPr txBox="1">
            <a:spLocks/>
          </p:cNvSpPr>
          <p:nvPr/>
        </p:nvSpPr>
        <p:spPr>
          <a:xfrm>
            <a:off x="4942936" y="65865"/>
            <a:ext cx="7249065" cy="968278"/>
          </a:xfrm>
          <a:prstGeom prst="rect">
            <a:avLst/>
          </a:prstGeom>
        </p:spPr>
        <p:txBody>
          <a:bodyPr vert="horz" lIns="0" tIns="0" rIns="0" bIns="0" rtlCol="0" anchor="ctr">
            <a:noAutofit/>
          </a:bodyPr>
          <a:lstStyle>
            <a:lvl1pPr marL="0" indent="0" algn="ctr" defTabSz="1219170" rtl="0" eaLnBrk="1" latinLnBrk="0" hangingPunct="1">
              <a:spcBef>
                <a:spcPct val="20000"/>
              </a:spcBef>
              <a:buClr>
                <a:schemeClr val="accent1"/>
              </a:buClr>
              <a:buFont typeface="Arial" panose="020B0604020202020204" pitchFamily="34" charset="0"/>
              <a:buNone/>
              <a:defRPr sz="2000" kern="800" spc="-13">
                <a:solidFill>
                  <a:schemeClr val="tx1">
                    <a:tint val="75000"/>
                  </a:schemeClr>
                </a:solidFill>
                <a:latin typeface="+mn-lt"/>
                <a:ea typeface="+mn-ea"/>
                <a:cs typeface="+mn-cs"/>
              </a:defRPr>
            </a:lvl1pPr>
            <a:lvl2pPr marL="609585" indent="0" algn="ctr" defTabSz="1219170" rtl="0" eaLnBrk="1" latinLnBrk="0" hangingPunct="1">
              <a:spcBef>
                <a:spcPct val="20000"/>
              </a:spcBef>
              <a:buClr>
                <a:schemeClr val="accent1"/>
              </a:buClr>
              <a:buFont typeface="Arial" panose="020B0604020202020204" pitchFamily="34" charset="0"/>
              <a:buNone/>
              <a:defRPr sz="1600" kern="800">
                <a:solidFill>
                  <a:schemeClr val="tx1">
                    <a:tint val="75000"/>
                  </a:schemeClr>
                </a:solidFill>
                <a:latin typeface="+mn-lt"/>
                <a:ea typeface="+mn-ea"/>
                <a:cs typeface="+mn-cs"/>
              </a:defRPr>
            </a:lvl2pPr>
            <a:lvl3pPr marL="1219170" indent="0" algn="ctr" defTabSz="1219170" rtl="0" eaLnBrk="1" latinLnBrk="0" hangingPunct="1">
              <a:spcBef>
                <a:spcPct val="20000"/>
              </a:spcBef>
              <a:buClr>
                <a:schemeClr val="accent1"/>
              </a:buClr>
              <a:buFont typeface="Arial" panose="020B0604020202020204" pitchFamily="34" charset="0"/>
              <a:buNone/>
              <a:defRPr sz="1600" kern="800">
                <a:solidFill>
                  <a:schemeClr val="tx1">
                    <a:tint val="75000"/>
                  </a:schemeClr>
                </a:solidFill>
                <a:latin typeface="+mn-lt"/>
                <a:ea typeface="+mn-ea"/>
                <a:cs typeface="+mn-cs"/>
              </a:defRPr>
            </a:lvl3pPr>
            <a:lvl4pPr marL="1828754" indent="0" algn="ctr" defTabSz="1219170" rtl="0" eaLnBrk="1" latinLnBrk="0" hangingPunct="1">
              <a:spcBef>
                <a:spcPct val="20000"/>
              </a:spcBef>
              <a:buClr>
                <a:schemeClr val="accent1"/>
              </a:buClr>
              <a:buFont typeface="Arial" panose="020B0604020202020204" pitchFamily="34" charset="0"/>
              <a:buNone/>
              <a:defRPr sz="1600" kern="800">
                <a:solidFill>
                  <a:schemeClr val="tx1">
                    <a:tint val="75000"/>
                  </a:schemeClr>
                </a:solidFill>
                <a:latin typeface="+mn-lt"/>
                <a:ea typeface="+mn-ea"/>
                <a:cs typeface="+mn-cs"/>
              </a:defRPr>
            </a:lvl4pPr>
            <a:lvl5pPr marL="2438339" indent="0" algn="ctr" defTabSz="1219170" rtl="0" eaLnBrk="1" latinLnBrk="0" hangingPunct="1">
              <a:spcBef>
                <a:spcPct val="20000"/>
              </a:spcBef>
              <a:buClr>
                <a:schemeClr val="accent1"/>
              </a:buClr>
              <a:buFont typeface="Arial" panose="020B0604020202020204" pitchFamily="34" charset="0"/>
              <a:buNone/>
              <a:defRPr sz="1600" kern="800">
                <a:solidFill>
                  <a:schemeClr val="tx1">
                    <a:tint val="75000"/>
                  </a:schemeClr>
                </a:solidFill>
                <a:latin typeface="+mn-lt"/>
                <a:ea typeface="+mn-ea"/>
                <a:cs typeface="+mn-cs"/>
              </a:defRPr>
            </a:lvl5pPr>
            <a:lvl6pPr marL="3047924" indent="0" algn="ctr" defTabSz="1219170" rtl="0" eaLnBrk="1" latinLnBrk="0" hangingPunct="1">
              <a:spcBef>
                <a:spcPct val="20000"/>
              </a:spcBef>
              <a:buFont typeface="Arial" panose="020B0604020202020204" pitchFamily="34" charset="0"/>
              <a:buNone/>
              <a:defRPr sz="2667" kern="1200">
                <a:solidFill>
                  <a:schemeClr val="tx1">
                    <a:tint val="75000"/>
                  </a:schemeClr>
                </a:solidFill>
                <a:latin typeface="+mn-lt"/>
                <a:ea typeface="+mn-ea"/>
                <a:cs typeface="+mn-cs"/>
              </a:defRPr>
            </a:lvl6pPr>
            <a:lvl7pPr marL="3657509" indent="0" algn="ctr" defTabSz="1219170" rtl="0" eaLnBrk="1" latinLnBrk="0" hangingPunct="1">
              <a:spcBef>
                <a:spcPct val="20000"/>
              </a:spcBef>
              <a:buFont typeface="Arial" panose="020B0604020202020204" pitchFamily="34" charset="0"/>
              <a:buNone/>
              <a:defRPr sz="2667" kern="1200">
                <a:solidFill>
                  <a:schemeClr val="tx1">
                    <a:tint val="75000"/>
                  </a:schemeClr>
                </a:solidFill>
                <a:latin typeface="+mn-lt"/>
                <a:ea typeface="+mn-ea"/>
                <a:cs typeface="+mn-cs"/>
              </a:defRPr>
            </a:lvl7pPr>
            <a:lvl8pPr marL="4267093" indent="0" algn="ctr" defTabSz="1219170" rtl="0" eaLnBrk="1" latinLnBrk="0" hangingPunct="1">
              <a:spcBef>
                <a:spcPct val="20000"/>
              </a:spcBef>
              <a:buFont typeface="Arial" panose="020B0604020202020204" pitchFamily="34" charset="0"/>
              <a:buNone/>
              <a:defRPr sz="2667" kern="1200">
                <a:solidFill>
                  <a:schemeClr val="tx1">
                    <a:tint val="75000"/>
                  </a:schemeClr>
                </a:solidFill>
                <a:latin typeface="+mn-lt"/>
                <a:ea typeface="+mn-ea"/>
                <a:cs typeface="+mn-cs"/>
              </a:defRPr>
            </a:lvl8pPr>
            <a:lvl9pPr marL="4876678" indent="0" algn="ctr" defTabSz="1219170" rtl="0" eaLnBrk="1" latinLnBrk="0" hangingPunct="1">
              <a:spcBef>
                <a:spcPct val="20000"/>
              </a:spcBef>
              <a:buFont typeface="Arial" panose="020B0604020202020204" pitchFamily="34" charset="0"/>
              <a:buNone/>
              <a:defRPr sz="2667" kern="1200">
                <a:solidFill>
                  <a:schemeClr val="tx1">
                    <a:tint val="75000"/>
                  </a:schemeClr>
                </a:solidFill>
                <a:latin typeface="+mn-lt"/>
                <a:ea typeface="+mn-ea"/>
                <a:cs typeface="+mn-cs"/>
              </a:defRPr>
            </a:lvl9pPr>
          </a:lstStyle>
          <a:p>
            <a:pPr marR="200025" lvl="0" indent="450215" algn="just" defTabSz="914400">
              <a:lnSpc>
                <a:spcPct val="115000"/>
              </a:lnSpc>
              <a:spcBef>
                <a:spcPts val="0"/>
              </a:spcBef>
              <a:spcAft>
                <a:spcPts val="900"/>
              </a:spcAft>
              <a:buClrTx/>
            </a:pPr>
            <a:endParaRPr lang="ru-RU" sz="3200" b="1" dirty="0">
              <a:solidFill>
                <a:schemeClr val="tx1">
                  <a:lumMod val="75000"/>
                </a:schemeClr>
              </a:solidFill>
              <a:latin typeface="Roboto Condensed" panose="02000000000000000000" pitchFamily="2" charset="0"/>
            </a:endParaRPr>
          </a:p>
        </p:txBody>
      </p:sp>
      <p:sp>
        <p:nvSpPr>
          <p:cNvPr id="32" name="TextBox 31"/>
          <p:cNvSpPr txBox="1"/>
          <p:nvPr/>
        </p:nvSpPr>
        <p:spPr>
          <a:xfrm>
            <a:off x="358922" y="1224394"/>
            <a:ext cx="11631793" cy="547137"/>
          </a:xfrm>
          <a:prstGeom prst="rect">
            <a:avLst/>
          </a:prstGeom>
          <a:noFill/>
        </p:spPr>
        <p:txBody>
          <a:bodyPr wrap="square" rtlCol="0">
            <a:spAutoFit/>
          </a:bodyPr>
          <a:lstStyle/>
          <a:p>
            <a:pPr>
              <a:lnSpc>
                <a:spcPct val="115000"/>
              </a:lnSpc>
              <a:spcAft>
                <a:spcPts val="1000"/>
              </a:spcAft>
            </a:pPr>
            <a:endParaRPr lang="ru-RU" sz="2800" b="1" dirty="0" smtClean="0">
              <a:latin typeface="Georgia"/>
              <a:ea typeface="Times New Roman"/>
              <a:cs typeface="Times New Roman"/>
            </a:endParaRPr>
          </a:p>
        </p:txBody>
      </p:sp>
      <p:sp>
        <p:nvSpPr>
          <p:cNvPr id="3" name="TextBox 2"/>
          <p:cNvSpPr txBox="1"/>
          <p:nvPr/>
        </p:nvSpPr>
        <p:spPr>
          <a:xfrm>
            <a:off x="6174819" y="134505"/>
            <a:ext cx="6017181" cy="784830"/>
          </a:xfrm>
          <a:prstGeom prst="rect">
            <a:avLst/>
          </a:prstGeom>
          <a:noFill/>
        </p:spPr>
        <p:txBody>
          <a:bodyPr wrap="square" rtlCol="0">
            <a:spAutoFit/>
          </a:bodyPr>
          <a:lstStyle/>
          <a:p>
            <a:pPr algn="ctr"/>
            <a:r>
              <a:rPr lang="ru-RU" sz="1500" dirty="0">
                <a:latin typeface="Arial" panose="020B0604020202020204" pitchFamily="34" charset="0"/>
                <a:cs typeface="Arial" panose="020B0604020202020204" pitchFamily="34" charset="0"/>
              </a:rPr>
              <a:t>Уведомления УСН за 3 квартал 2023 года, актуальные вопросы, уменьшение на страховые с учетом изменений законодательства, уведомления на уменьшение и иные </a:t>
            </a:r>
            <a:r>
              <a:rPr lang="ru-RU" sz="1500" dirty="0" smtClean="0">
                <a:latin typeface="Arial" panose="020B0604020202020204" pitchFamily="34" charset="0"/>
                <a:cs typeface="Arial" panose="020B0604020202020204" pitchFamily="34" charset="0"/>
              </a:rPr>
              <a:t>вопросы.</a:t>
            </a:r>
            <a:endParaRPr lang="ru-RU" sz="1500" dirty="0">
              <a:latin typeface="Arial" panose="020B0604020202020204" pitchFamily="34" charset="0"/>
              <a:cs typeface="Arial" panose="020B0604020202020204" pitchFamily="34" charset="0"/>
            </a:endParaRPr>
          </a:p>
        </p:txBody>
      </p:sp>
      <p:graphicFrame>
        <p:nvGraphicFramePr>
          <p:cNvPr id="2" name="Таблица 1"/>
          <p:cNvGraphicFramePr>
            <a:graphicFrameLocks noGrp="1"/>
          </p:cNvGraphicFramePr>
          <p:nvPr>
            <p:extLst>
              <p:ext uri="{D42A27DB-BD31-4B8C-83A1-F6EECF244321}">
                <p14:modId xmlns:p14="http://schemas.microsoft.com/office/powerpoint/2010/main" val="3517395866"/>
              </p:ext>
            </p:extLst>
          </p:nvPr>
        </p:nvGraphicFramePr>
        <p:xfrm>
          <a:off x="358921" y="1723686"/>
          <a:ext cx="11528279" cy="4641642"/>
        </p:xfrm>
        <a:graphic>
          <a:graphicData uri="http://schemas.openxmlformats.org/drawingml/2006/table">
            <a:tbl>
              <a:tblPr firstRow="1" firstCol="1" bandRow="1"/>
              <a:tblGrid>
                <a:gridCol w="443719"/>
                <a:gridCol w="7241800"/>
                <a:gridCol w="3842760"/>
              </a:tblGrid>
              <a:tr h="809769">
                <a:tc>
                  <a:txBody>
                    <a:bodyPr/>
                    <a:lstStyle/>
                    <a:p>
                      <a:pPr algn="ctr">
                        <a:lnSpc>
                          <a:spcPct val="115000"/>
                        </a:lnSpc>
                        <a:spcAft>
                          <a:spcPts val="0"/>
                        </a:spcAft>
                      </a:pPr>
                      <a:r>
                        <a:rPr lang="ru-RU" sz="2400" dirty="0">
                          <a:solidFill>
                            <a:srgbClr val="14348E"/>
                          </a:solidFill>
                          <a:effectLst/>
                          <a:latin typeface="Times New Roman" panose="02020603050405020304" pitchFamily="18" charset="0"/>
                          <a:ea typeface="Times New Roman"/>
                          <a:cs typeface="Times New Roman" panose="02020603050405020304" pitchFamily="18" charset="0"/>
                        </a:rPr>
                        <a:t>1</a:t>
                      </a:r>
                      <a:endParaRPr lang="ru-RU" sz="2400" dirty="0">
                        <a:solidFill>
                          <a:srgbClr val="14348E"/>
                        </a:solidFill>
                        <a:effectLst/>
                        <a:latin typeface="Times New Roman" panose="02020603050405020304" pitchFamily="18" charset="0"/>
                        <a:ea typeface="Calibri"/>
                        <a:cs typeface="Times New Roman" panose="02020603050405020304" pitchFamily="18" charset="0"/>
                      </a:endParaRPr>
                    </a:p>
                  </a:txBody>
                  <a:tcPr marL="9525" marR="9525" marT="9525" marB="9525">
                    <a:lnL w="12700" cap="flat" cmpd="sng" algn="ctr">
                      <a:solidFill>
                        <a:srgbClr val="EBEDF2"/>
                      </a:solidFill>
                      <a:prstDash val="solid"/>
                      <a:round/>
                      <a:headEnd type="none" w="med" len="med"/>
                      <a:tailEnd type="none" w="med" len="med"/>
                    </a:lnL>
                    <a:lnR w="12700" cap="flat" cmpd="sng" algn="ctr">
                      <a:solidFill>
                        <a:srgbClr val="EBEDF2"/>
                      </a:solidFill>
                      <a:prstDash val="solid"/>
                      <a:round/>
                      <a:headEnd type="none" w="med" len="med"/>
                      <a:tailEnd type="none" w="med" len="med"/>
                    </a:lnR>
                    <a:lnT w="12700" cap="flat" cmpd="sng" algn="ctr">
                      <a:solidFill>
                        <a:srgbClr val="EBEDF2"/>
                      </a:solidFill>
                      <a:prstDash val="solid"/>
                      <a:round/>
                      <a:headEnd type="none" w="med" len="med"/>
                      <a:tailEnd type="none" w="med" len="med"/>
                    </a:lnT>
                    <a:lnB w="12700" cap="flat" cmpd="sng" algn="ctr">
                      <a:solidFill>
                        <a:srgbClr val="EBEDF2"/>
                      </a:solidFill>
                      <a:prstDash val="solid"/>
                      <a:round/>
                      <a:headEnd type="none" w="med" len="med"/>
                      <a:tailEnd type="none" w="med" len="med"/>
                    </a:lnB>
                  </a:tcPr>
                </a:tc>
                <a:tc>
                  <a:txBody>
                    <a:bodyPr/>
                    <a:lstStyle/>
                    <a:p>
                      <a:pPr>
                        <a:lnSpc>
                          <a:spcPct val="115000"/>
                        </a:lnSpc>
                        <a:spcAft>
                          <a:spcPts val="0"/>
                        </a:spcAft>
                      </a:pPr>
                      <a:r>
                        <a:rPr lang="ru-RU" sz="2400" dirty="0">
                          <a:solidFill>
                            <a:srgbClr val="14348E"/>
                          </a:solidFill>
                          <a:effectLst/>
                          <a:latin typeface="Times New Roman" panose="02020603050405020304" pitchFamily="18" charset="0"/>
                          <a:ea typeface="Times New Roman"/>
                          <a:cs typeface="Times New Roman" panose="02020603050405020304" pitchFamily="18" charset="0"/>
                        </a:rPr>
                        <a:t>КПП, указанный в соответствующей налоговой декларации (расчете)</a:t>
                      </a:r>
                      <a:endParaRPr lang="ru-RU" sz="2400" dirty="0">
                        <a:solidFill>
                          <a:srgbClr val="14348E"/>
                        </a:solidFill>
                        <a:effectLst/>
                        <a:latin typeface="Times New Roman" panose="02020603050405020304" pitchFamily="18" charset="0"/>
                        <a:ea typeface="Calibri"/>
                        <a:cs typeface="Times New Roman" panose="02020603050405020304" pitchFamily="18" charset="0"/>
                      </a:endParaRPr>
                    </a:p>
                  </a:txBody>
                  <a:tcPr marL="9525" marR="9525" marT="9525" marB="9525">
                    <a:lnL w="12700" cap="flat" cmpd="sng" algn="ctr">
                      <a:solidFill>
                        <a:srgbClr val="EBEDF2"/>
                      </a:solidFill>
                      <a:prstDash val="solid"/>
                      <a:round/>
                      <a:headEnd type="none" w="med" len="med"/>
                      <a:tailEnd type="none" w="med" len="med"/>
                    </a:lnL>
                    <a:lnR w="12700" cap="flat" cmpd="sng" algn="ctr">
                      <a:solidFill>
                        <a:srgbClr val="EBEDF2"/>
                      </a:solidFill>
                      <a:prstDash val="solid"/>
                      <a:round/>
                      <a:headEnd type="none" w="med" len="med"/>
                      <a:tailEnd type="none" w="med" len="med"/>
                    </a:lnR>
                    <a:lnT w="12700" cap="flat" cmpd="sng" algn="ctr">
                      <a:solidFill>
                        <a:srgbClr val="EBEDF2"/>
                      </a:solidFill>
                      <a:prstDash val="solid"/>
                      <a:round/>
                      <a:headEnd type="none" w="med" len="med"/>
                      <a:tailEnd type="none" w="med" len="med"/>
                    </a:lnT>
                    <a:lnB w="12700" cap="flat" cmpd="sng" algn="ctr">
                      <a:solidFill>
                        <a:srgbClr val="EBEDF2"/>
                      </a:solidFill>
                      <a:prstDash val="solid"/>
                      <a:round/>
                      <a:headEnd type="none" w="med" len="med"/>
                      <a:tailEnd type="none" w="med" len="med"/>
                    </a:lnB>
                  </a:tcPr>
                </a:tc>
                <a:tc>
                  <a:txBody>
                    <a:bodyPr/>
                    <a:lstStyle/>
                    <a:p>
                      <a:pPr>
                        <a:lnSpc>
                          <a:spcPct val="115000"/>
                        </a:lnSpc>
                        <a:spcAft>
                          <a:spcPts val="0"/>
                        </a:spcAft>
                      </a:pPr>
                      <a:r>
                        <a:rPr lang="ru-RU" sz="2400" dirty="0" smtClean="0">
                          <a:solidFill>
                            <a:srgbClr val="14348E"/>
                          </a:solidFill>
                          <a:effectLst/>
                          <a:latin typeface="Times New Roman" panose="02020603050405020304" pitchFamily="18" charset="0"/>
                          <a:ea typeface="Times New Roman"/>
                          <a:cs typeface="Times New Roman" panose="02020603050405020304" pitchFamily="18" charset="0"/>
                        </a:rPr>
                        <a:t>860101001</a:t>
                      </a:r>
                      <a:endParaRPr lang="ru-RU" sz="2400" dirty="0">
                        <a:solidFill>
                          <a:srgbClr val="14348E"/>
                        </a:solidFill>
                        <a:effectLst/>
                        <a:latin typeface="Times New Roman" panose="02020603050405020304" pitchFamily="18" charset="0"/>
                        <a:ea typeface="Calibri"/>
                        <a:cs typeface="Times New Roman" panose="02020603050405020304" pitchFamily="18" charset="0"/>
                      </a:endParaRPr>
                    </a:p>
                  </a:txBody>
                  <a:tcPr marL="9525" marR="9525" marT="9525" marB="9525">
                    <a:lnL w="12700" cap="flat" cmpd="sng" algn="ctr">
                      <a:solidFill>
                        <a:srgbClr val="EBEDF2"/>
                      </a:solidFill>
                      <a:prstDash val="solid"/>
                      <a:round/>
                      <a:headEnd type="none" w="med" len="med"/>
                      <a:tailEnd type="none" w="med" len="med"/>
                    </a:lnL>
                    <a:lnR w="12700" cap="flat" cmpd="sng" algn="ctr">
                      <a:solidFill>
                        <a:srgbClr val="EBEDF2"/>
                      </a:solidFill>
                      <a:prstDash val="solid"/>
                      <a:round/>
                      <a:headEnd type="none" w="med" len="med"/>
                      <a:tailEnd type="none" w="med" len="med"/>
                    </a:lnR>
                    <a:lnT w="12700" cap="flat" cmpd="sng" algn="ctr">
                      <a:solidFill>
                        <a:srgbClr val="EBEDF2"/>
                      </a:solidFill>
                      <a:prstDash val="solid"/>
                      <a:round/>
                      <a:headEnd type="none" w="med" len="med"/>
                      <a:tailEnd type="none" w="med" len="med"/>
                    </a:lnT>
                    <a:lnB w="12700" cap="flat" cmpd="sng" algn="ctr">
                      <a:solidFill>
                        <a:srgbClr val="EBEDF2"/>
                      </a:solidFill>
                      <a:prstDash val="solid"/>
                      <a:round/>
                      <a:headEnd type="none" w="med" len="med"/>
                      <a:tailEnd type="none" w="med" len="med"/>
                    </a:lnB>
                  </a:tcPr>
                </a:tc>
              </a:tr>
              <a:tr h="693647">
                <a:tc>
                  <a:txBody>
                    <a:bodyPr/>
                    <a:lstStyle/>
                    <a:p>
                      <a:pPr algn="ctr">
                        <a:lnSpc>
                          <a:spcPct val="115000"/>
                        </a:lnSpc>
                        <a:spcAft>
                          <a:spcPts val="0"/>
                        </a:spcAft>
                      </a:pPr>
                      <a:r>
                        <a:rPr lang="ru-RU" sz="2400" dirty="0">
                          <a:solidFill>
                            <a:srgbClr val="14348E"/>
                          </a:solidFill>
                          <a:effectLst/>
                          <a:latin typeface="Times New Roman" panose="02020603050405020304" pitchFamily="18" charset="0"/>
                          <a:ea typeface="Times New Roman"/>
                          <a:cs typeface="Times New Roman" panose="02020603050405020304" pitchFamily="18" charset="0"/>
                        </a:rPr>
                        <a:t>2</a:t>
                      </a:r>
                      <a:endParaRPr lang="ru-RU" sz="2400" dirty="0">
                        <a:solidFill>
                          <a:srgbClr val="14348E"/>
                        </a:solidFill>
                        <a:effectLst/>
                        <a:latin typeface="Times New Roman" panose="02020603050405020304" pitchFamily="18" charset="0"/>
                        <a:ea typeface="Calibri"/>
                        <a:cs typeface="Times New Roman" panose="02020603050405020304" pitchFamily="18" charset="0"/>
                      </a:endParaRPr>
                    </a:p>
                  </a:txBody>
                  <a:tcPr marL="9525" marR="9525" marT="9525" marB="9525">
                    <a:lnL w="12700" cap="flat" cmpd="sng" algn="ctr">
                      <a:solidFill>
                        <a:srgbClr val="EBEDF2"/>
                      </a:solidFill>
                      <a:prstDash val="solid"/>
                      <a:round/>
                      <a:headEnd type="none" w="med" len="med"/>
                      <a:tailEnd type="none" w="med" len="med"/>
                    </a:lnL>
                    <a:lnR w="12700" cap="flat" cmpd="sng" algn="ctr">
                      <a:solidFill>
                        <a:srgbClr val="EBEDF2"/>
                      </a:solidFill>
                      <a:prstDash val="solid"/>
                      <a:round/>
                      <a:headEnd type="none" w="med" len="med"/>
                      <a:tailEnd type="none" w="med" len="med"/>
                    </a:lnR>
                    <a:lnT w="12700" cap="flat" cmpd="sng" algn="ctr">
                      <a:solidFill>
                        <a:srgbClr val="EBEDF2"/>
                      </a:solidFill>
                      <a:prstDash val="solid"/>
                      <a:round/>
                      <a:headEnd type="none" w="med" len="med"/>
                      <a:tailEnd type="none" w="med" len="med"/>
                    </a:lnT>
                    <a:lnB w="12700" cap="flat" cmpd="sng" algn="ctr">
                      <a:solidFill>
                        <a:srgbClr val="EBEDF2"/>
                      </a:solidFill>
                      <a:prstDash val="solid"/>
                      <a:round/>
                      <a:headEnd type="none" w="med" len="med"/>
                      <a:tailEnd type="none" w="med" len="med"/>
                    </a:lnB>
                  </a:tcPr>
                </a:tc>
                <a:tc>
                  <a:txBody>
                    <a:bodyPr/>
                    <a:lstStyle/>
                    <a:p>
                      <a:pPr>
                        <a:lnSpc>
                          <a:spcPct val="115000"/>
                        </a:lnSpc>
                        <a:spcAft>
                          <a:spcPts val="0"/>
                        </a:spcAft>
                      </a:pPr>
                      <a:r>
                        <a:rPr lang="ru-RU" sz="2400" dirty="0">
                          <a:solidFill>
                            <a:srgbClr val="14348E"/>
                          </a:solidFill>
                          <a:effectLst/>
                          <a:latin typeface="Times New Roman" panose="02020603050405020304" pitchFamily="18" charset="0"/>
                          <a:ea typeface="Times New Roman"/>
                          <a:cs typeface="Times New Roman" panose="02020603050405020304" pitchFamily="18" charset="0"/>
                        </a:rPr>
                        <a:t>Код по ОКТМО</a:t>
                      </a:r>
                      <a:endParaRPr lang="ru-RU" sz="2400" dirty="0">
                        <a:solidFill>
                          <a:srgbClr val="14348E"/>
                        </a:solidFill>
                        <a:effectLst/>
                        <a:latin typeface="Times New Roman" panose="02020603050405020304" pitchFamily="18" charset="0"/>
                        <a:ea typeface="Calibri"/>
                        <a:cs typeface="Times New Roman" panose="02020603050405020304" pitchFamily="18" charset="0"/>
                      </a:endParaRPr>
                    </a:p>
                  </a:txBody>
                  <a:tcPr marL="9525" marR="9525" marT="9525" marB="9525">
                    <a:lnL w="12700" cap="flat" cmpd="sng" algn="ctr">
                      <a:solidFill>
                        <a:srgbClr val="EBEDF2"/>
                      </a:solidFill>
                      <a:prstDash val="solid"/>
                      <a:round/>
                      <a:headEnd type="none" w="med" len="med"/>
                      <a:tailEnd type="none" w="med" len="med"/>
                    </a:lnL>
                    <a:lnR w="12700" cap="flat" cmpd="sng" algn="ctr">
                      <a:solidFill>
                        <a:srgbClr val="EBEDF2"/>
                      </a:solidFill>
                      <a:prstDash val="solid"/>
                      <a:round/>
                      <a:headEnd type="none" w="med" len="med"/>
                      <a:tailEnd type="none" w="med" len="med"/>
                    </a:lnR>
                    <a:lnT w="12700" cap="flat" cmpd="sng" algn="ctr">
                      <a:solidFill>
                        <a:srgbClr val="EBEDF2"/>
                      </a:solidFill>
                      <a:prstDash val="solid"/>
                      <a:round/>
                      <a:headEnd type="none" w="med" len="med"/>
                      <a:tailEnd type="none" w="med" len="med"/>
                    </a:lnT>
                    <a:lnB w="12700" cap="flat" cmpd="sng" algn="ctr">
                      <a:solidFill>
                        <a:srgbClr val="EBEDF2"/>
                      </a:solidFill>
                      <a:prstDash val="solid"/>
                      <a:round/>
                      <a:headEnd type="none" w="med" len="med"/>
                      <a:tailEnd type="none" w="med" len="med"/>
                    </a:lnB>
                  </a:tcPr>
                </a:tc>
                <a:tc>
                  <a:txBody>
                    <a:bodyPr/>
                    <a:lstStyle/>
                    <a:p>
                      <a:pPr>
                        <a:lnSpc>
                          <a:spcPct val="115000"/>
                        </a:lnSpc>
                        <a:spcAft>
                          <a:spcPts val="0"/>
                        </a:spcAft>
                      </a:pPr>
                      <a:r>
                        <a:rPr lang="ru-RU" sz="2400" dirty="0" smtClean="0">
                          <a:solidFill>
                            <a:srgbClr val="14348E"/>
                          </a:solidFill>
                          <a:effectLst/>
                          <a:latin typeface="Times New Roman" panose="02020603050405020304" pitchFamily="18" charset="0"/>
                          <a:ea typeface="Calibri"/>
                          <a:cs typeface="Times New Roman" panose="02020603050405020304" pitchFamily="18" charset="0"/>
                        </a:rPr>
                        <a:t>71871000</a:t>
                      </a:r>
                      <a:endParaRPr lang="ru-RU" sz="2400" dirty="0">
                        <a:solidFill>
                          <a:srgbClr val="14348E"/>
                        </a:solidFill>
                        <a:effectLst/>
                        <a:latin typeface="Times New Roman" panose="02020603050405020304" pitchFamily="18" charset="0"/>
                        <a:ea typeface="Calibri"/>
                        <a:cs typeface="Times New Roman" panose="02020603050405020304" pitchFamily="18" charset="0"/>
                      </a:endParaRPr>
                    </a:p>
                  </a:txBody>
                  <a:tcPr marL="9525" marR="9525" marT="9525" marB="9525">
                    <a:lnL w="12700" cap="flat" cmpd="sng" algn="ctr">
                      <a:solidFill>
                        <a:srgbClr val="EBEDF2"/>
                      </a:solidFill>
                      <a:prstDash val="solid"/>
                      <a:round/>
                      <a:headEnd type="none" w="med" len="med"/>
                      <a:tailEnd type="none" w="med" len="med"/>
                    </a:lnL>
                    <a:lnR w="12700" cap="flat" cmpd="sng" algn="ctr">
                      <a:solidFill>
                        <a:srgbClr val="EBEDF2"/>
                      </a:solidFill>
                      <a:prstDash val="solid"/>
                      <a:round/>
                      <a:headEnd type="none" w="med" len="med"/>
                      <a:tailEnd type="none" w="med" len="med"/>
                    </a:lnR>
                    <a:lnT w="12700" cap="flat" cmpd="sng" algn="ctr">
                      <a:solidFill>
                        <a:srgbClr val="EBEDF2"/>
                      </a:solidFill>
                      <a:prstDash val="solid"/>
                      <a:round/>
                      <a:headEnd type="none" w="med" len="med"/>
                      <a:tailEnd type="none" w="med" len="med"/>
                    </a:lnT>
                    <a:lnB w="12700" cap="flat" cmpd="sng" algn="ctr">
                      <a:solidFill>
                        <a:srgbClr val="EBEDF2"/>
                      </a:solidFill>
                      <a:prstDash val="solid"/>
                      <a:round/>
                      <a:headEnd type="none" w="med" len="med"/>
                      <a:tailEnd type="none" w="med" len="med"/>
                    </a:lnB>
                  </a:tcPr>
                </a:tc>
              </a:tr>
              <a:tr h="693647">
                <a:tc>
                  <a:txBody>
                    <a:bodyPr/>
                    <a:lstStyle/>
                    <a:p>
                      <a:pPr algn="ctr">
                        <a:lnSpc>
                          <a:spcPct val="115000"/>
                        </a:lnSpc>
                        <a:spcAft>
                          <a:spcPts val="0"/>
                        </a:spcAft>
                      </a:pPr>
                      <a:r>
                        <a:rPr lang="ru-RU" sz="2400" dirty="0">
                          <a:solidFill>
                            <a:srgbClr val="14348E"/>
                          </a:solidFill>
                          <a:effectLst/>
                          <a:latin typeface="Times New Roman" panose="02020603050405020304" pitchFamily="18" charset="0"/>
                          <a:ea typeface="Times New Roman"/>
                          <a:cs typeface="Times New Roman" panose="02020603050405020304" pitchFamily="18" charset="0"/>
                        </a:rPr>
                        <a:t>3</a:t>
                      </a:r>
                      <a:endParaRPr lang="ru-RU" sz="2400" dirty="0">
                        <a:solidFill>
                          <a:srgbClr val="14348E"/>
                        </a:solidFill>
                        <a:effectLst/>
                        <a:latin typeface="Times New Roman" panose="02020603050405020304" pitchFamily="18" charset="0"/>
                        <a:ea typeface="Calibri"/>
                        <a:cs typeface="Times New Roman" panose="02020603050405020304" pitchFamily="18" charset="0"/>
                      </a:endParaRPr>
                    </a:p>
                  </a:txBody>
                  <a:tcPr marL="9525" marR="9525" marT="9525" marB="9525">
                    <a:lnL w="12700" cap="flat" cmpd="sng" algn="ctr">
                      <a:solidFill>
                        <a:srgbClr val="EBEDF2"/>
                      </a:solidFill>
                      <a:prstDash val="solid"/>
                      <a:round/>
                      <a:headEnd type="none" w="med" len="med"/>
                      <a:tailEnd type="none" w="med" len="med"/>
                    </a:lnL>
                    <a:lnR w="12700" cap="flat" cmpd="sng" algn="ctr">
                      <a:solidFill>
                        <a:srgbClr val="EBEDF2"/>
                      </a:solidFill>
                      <a:prstDash val="solid"/>
                      <a:round/>
                      <a:headEnd type="none" w="med" len="med"/>
                      <a:tailEnd type="none" w="med" len="med"/>
                    </a:lnR>
                    <a:lnT w="12700" cap="flat" cmpd="sng" algn="ctr">
                      <a:solidFill>
                        <a:srgbClr val="EBEDF2"/>
                      </a:solidFill>
                      <a:prstDash val="solid"/>
                      <a:round/>
                      <a:headEnd type="none" w="med" len="med"/>
                      <a:tailEnd type="none" w="med" len="med"/>
                    </a:lnT>
                    <a:lnB w="12700" cap="flat" cmpd="sng" algn="ctr">
                      <a:solidFill>
                        <a:srgbClr val="EBEDF2"/>
                      </a:solidFill>
                      <a:prstDash val="solid"/>
                      <a:round/>
                      <a:headEnd type="none" w="med" len="med"/>
                      <a:tailEnd type="none" w="med" len="med"/>
                    </a:lnB>
                  </a:tcPr>
                </a:tc>
                <a:tc>
                  <a:txBody>
                    <a:bodyPr/>
                    <a:lstStyle/>
                    <a:p>
                      <a:pPr>
                        <a:lnSpc>
                          <a:spcPct val="115000"/>
                        </a:lnSpc>
                        <a:spcAft>
                          <a:spcPts val="0"/>
                        </a:spcAft>
                      </a:pPr>
                      <a:r>
                        <a:rPr lang="ru-RU" sz="2400" dirty="0">
                          <a:solidFill>
                            <a:srgbClr val="14348E"/>
                          </a:solidFill>
                          <a:effectLst/>
                          <a:latin typeface="Times New Roman" panose="02020603050405020304" pitchFamily="18" charset="0"/>
                          <a:ea typeface="Times New Roman"/>
                          <a:cs typeface="Times New Roman" panose="02020603050405020304" pitchFamily="18" charset="0"/>
                        </a:rPr>
                        <a:t>Код бюджетной классификации</a:t>
                      </a:r>
                      <a:endParaRPr lang="ru-RU" sz="2400" dirty="0">
                        <a:solidFill>
                          <a:srgbClr val="14348E"/>
                        </a:solidFill>
                        <a:effectLst/>
                        <a:latin typeface="Times New Roman" panose="02020603050405020304" pitchFamily="18" charset="0"/>
                        <a:ea typeface="Calibri"/>
                        <a:cs typeface="Times New Roman" panose="02020603050405020304" pitchFamily="18" charset="0"/>
                      </a:endParaRPr>
                    </a:p>
                  </a:txBody>
                  <a:tcPr marL="9525" marR="9525" marT="9525" marB="9525">
                    <a:lnL w="12700" cap="flat" cmpd="sng" algn="ctr">
                      <a:solidFill>
                        <a:srgbClr val="EBEDF2"/>
                      </a:solidFill>
                      <a:prstDash val="solid"/>
                      <a:round/>
                      <a:headEnd type="none" w="med" len="med"/>
                      <a:tailEnd type="none" w="med" len="med"/>
                    </a:lnL>
                    <a:lnR w="12700" cap="flat" cmpd="sng" algn="ctr">
                      <a:solidFill>
                        <a:srgbClr val="EBEDF2"/>
                      </a:solidFill>
                      <a:prstDash val="solid"/>
                      <a:round/>
                      <a:headEnd type="none" w="med" len="med"/>
                      <a:tailEnd type="none" w="med" len="med"/>
                    </a:lnR>
                    <a:lnT w="12700" cap="flat" cmpd="sng" algn="ctr">
                      <a:solidFill>
                        <a:srgbClr val="EBEDF2"/>
                      </a:solidFill>
                      <a:prstDash val="solid"/>
                      <a:round/>
                      <a:headEnd type="none" w="med" len="med"/>
                      <a:tailEnd type="none" w="med" len="med"/>
                    </a:lnT>
                    <a:lnB w="12700" cap="flat" cmpd="sng" algn="ctr">
                      <a:solidFill>
                        <a:srgbClr val="EBEDF2"/>
                      </a:solidFill>
                      <a:prstDash val="solid"/>
                      <a:round/>
                      <a:headEnd type="none" w="med" len="med"/>
                      <a:tailEnd type="none" w="med" len="med"/>
                    </a:lnB>
                  </a:tcPr>
                </a:tc>
                <a:tc>
                  <a:txBody>
                    <a:bodyPr/>
                    <a:lstStyle/>
                    <a:p>
                      <a:pPr>
                        <a:lnSpc>
                          <a:spcPct val="115000"/>
                        </a:lnSpc>
                        <a:spcAft>
                          <a:spcPts val="0"/>
                        </a:spcAft>
                      </a:pPr>
                      <a:r>
                        <a:rPr lang="ru-RU" sz="2400" dirty="0">
                          <a:solidFill>
                            <a:srgbClr val="14348E"/>
                          </a:solidFill>
                          <a:effectLst/>
                          <a:latin typeface="Times New Roman" panose="02020603050405020304" pitchFamily="18" charset="0"/>
                          <a:ea typeface="Times New Roman"/>
                          <a:cs typeface="Times New Roman" panose="02020603050405020304" pitchFamily="18" charset="0"/>
                        </a:rPr>
                        <a:t>18210501011011000110</a:t>
                      </a:r>
                      <a:endParaRPr lang="ru-RU" sz="2400" dirty="0">
                        <a:solidFill>
                          <a:srgbClr val="14348E"/>
                        </a:solidFill>
                        <a:effectLst/>
                        <a:latin typeface="Times New Roman" panose="02020603050405020304" pitchFamily="18" charset="0"/>
                        <a:ea typeface="Calibri"/>
                        <a:cs typeface="Times New Roman" panose="02020603050405020304" pitchFamily="18" charset="0"/>
                      </a:endParaRPr>
                    </a:p>
                  </a:txBody>
                  <a:tcPr marL="9525" marR="9525" marT="9525" marB="9525">
                    <a:lnL w="12700" cap="flat" cmpd="sng" algn="ctr">
                      <a:solidFill>
                        <a:srgbClr val="EBEDF2"/>
                      </a:solidFill>
                      <a:prstDash val="solid"/>
                      <a:round/>
                      <a:headEnd type="none" w="med" len="med"/>
                      <a:tailEnd type="none" w="med" len="med"/>
                    </a:lnL>
                    <a:lnR w="12700" cap="flat" cmpd="sng" algn="ctr">
                      <a:solidFill>
                        <a:srgbClr val="EBEDF2"/>
                      </a:solidFill>
                      <a:prstDash val="solid"/>
                      <a:round/>
                      <a:headEnd type="none" w="med" len="med"/>
                      <a:tailEnd type="none" w="med" len="med"/>
                    </a:lnR>
                    <a:lnT w="12700" cap="flat" cmpd="sng" algn="ctr">
                      <a:solidFill>
                        <a:srgbClr val="EBEDF2"/>
                      </a:solidFill>
                      <a:prstDash val="solid"/>
                      <a:round/>
                      <a:headEnd type="none" w="med" len="med"/>
                      <a:tailEnd type="none" w="med" len="med"/>
                    </a:lnT>
                    <a:lnB w="12700" cap="flat" cmpd="sng" algn="ctr">
                      <a:solidFill>
                        <a:srgbClr val="EBEDF2"/>
                      </a:solidFill>
                      <a:prstDash val="solid"/>
                      <a:round/>
                      <a:headEnd type="none" w="med" len="med"/>
                      <a:tailEnd type="none" w="med" len="med"/>
                    </a:lnB>
                  </a:tcPr>
                </a:tc>
              </a:tr>
              <a:tr h="809769">
                <a:tc>
                  <a:txBody>
                    <a:bodyPr/>
                    <a:lstStyle/>
                    <a:p>
                      <a:pPr algn="ctr">
                        <a:lnSpc>
                          <a:spcPct val="115000"/>
                        </a:lnSpc>
                        <a:spcAft>
                          <a:spcPts val="0"/>
                        </a:spcAft>
                      </a:pPr>
                      <a:r>
                        <a:rPr lang="ru-RU" sz="2400" dirty="0">
                          <a:solidFill>
                            <a:srgbClr val="14348E"/>
                          </a:solidFill>
                          <a:effectLst/>
                          <a:latin typeface="Times New Roman" panose="02020603050405020304" pitchFamily="18" charset="0"/>
                          <a:ea typeface="Times New Roman"/>
                          <a:cs typeface="Times New Roman" panose="02020603050405020304" pitchFamily="18" charset="0"/>
                        </a:rPr>
                        <a:t>4</a:t>
                      </a:r>
                      <a:endParaRPr lang="ru-RU" sz="2400" dirty="0">
                        <a:solidFill>
                          <a:srgbClr val="14348E"/>
                        </a:solidFill>
                        <a:effectLst/>
                        <a:latin typeface="Times New Roman" panose="02020603050405020304" pitchFamily="18" charset="0"/>
                        <a:ea typeface="Calibri"/>
                        <a:cs typeface="Times New Roman" panose="02020603050405020304" pitchFamily="18" charset="0"/>
                      </a:endParaRPr>
                    </a:p>
                  </a:txBody>
                  <a:tcPr marL="9525" marR="9525" marT="9525" marB="9525">
                    <a:lnL w="12700" cap="flat" cmpd="sng" algn="ctr">
                      <a:solidFill>
                        <a:srgbClr val="EBEDF2"/>
                      </a:solidFill>
                      <a:prstDash val="solid"/>
                      <a:round/>
                      <a:headEnd type="none" w="med" len="med"/>
                      <a:tailEnd type="none" w="med" len="med"/>
                    </a:lnL>
                    <a:lnR w="12700" cap="flat" cmpd="sng" algn="ctr">
                      <a:solidFill>
                        <a:srgbClr val="EBEDF2"/>
                      </a:solidFill>
                      <a:prstDash val="solid"/>
                      <a:round/>
                      <a:headEnd type="none" w="med" len="med"/>
                      <a:tailEnd type="none" w="med" len="med"/>
                    </a:lnR>
                    <a:lnT w="12700" cap="flat" cmpd="sng" algn="ctr">
                      <a:solidFill>
                        <a:srgbClr val="EBEDF2"/>
                      </a:solidFill>
                      <a:prstDash val="solid"/>
                      <a:round/>
                      <a:headEnd type="none" w="med" len="med"/>
                      <a:tailEnd type="none" w="med" len="med"/>
                    </a:lnT>
                    <a:lnB w="12700" cap="flat" cmpd="sng" algn="ctr">
                      <a:solidFill>
                        <a:srgbClr val="EBEDF2"/>
                      </a:solidFill>
                      <a:prstDash val="solid"/>
                      <a:round/>
                      <a:headEnd type="none" w="med" len="med"/>
                      <a:tailEnd type="none" w="med" len="med"/>
                    </a:lnB>
                  </a:tcPr>
                </a:tc>
                <a:tc>
                  <a:txBody>
                    <a:bodyPr/>
                    <a:lstStyle/>
                    <a:p>
                      <a:pPr>
                        <a:lnSpc>
                          <a:spcPct val="115000"/>
                        </a:lnSpc>
                        <a:spcAft>
                          <a:spcPts val="0"/>
                        </a:spcAft>
                      </a:pPr>
                      <a:r>
                        <a:rPr lang="ru-RU" sz="2400" dirty="0">
                          <a:solidFill>
                            <a:srgbClr val="14348E"/>
                          </a:solidFill>
                          <a:effectLst/>
                          <a:latin typeface="Times New Roman" panose="02020603050405020304" pitchFamily="18" charset="0"/>
                          <a:ea typeface="Times New Roman"/>
                          <a:cs typeface="Times New Roman" panose="02020603050405020304" pitchFamily="18" charset="0"/>
                        </a:rPr>
                        <a:t>Сумма налога, авансовых платежей по налогу, сбора, страховых взносов</a:t>
                      </a:r>
                      <a:endParaRPr lang="ru-RU" sz="2400" dirty="0">
                        <a:solidFill>
                          <a:srgbClr val="14348E"/>
                        </a:solidFill>
                        <a:effectLst/>
                        <a:latin typeface="Times New Roman" panose="02020603050405020304" pitchFamily="18" charset="0"/>
                        <a:ea typeface="Calibri"/>
                        <a:cs typeface="Times New Roman" panose="02020603050405020304" pitchFamily="18" charset="0"/>
                      </a:endParaRPr>
                    </a:p>
                  </a:txBody>
                  <a:tcPr marL="9525" marR="9525" marT="9525" marB="9525">
                    <a:lnL w="12700" cap="flat" cmpd="sng" algn="ctr">
                      <a:solidFill>
                        <a:srgbClr val="EBEDF2"/>
                      </a:solidFill>
                      <a:prstDash val="solid"/>
                      <a:round/>
                      <a:headEnd type="none" w="med" len="med"/>
                      <a:tailEnd type="none" w="med" len="med"/>
                    </a:lnL>
                    <a:lnR w="12700" cap="flat" cmpd="sng" algn="ctr">
                      <a:solidFill>
                        <a:srgbClr val="EBEDF2"/>
                      </a:solidFill>
                      <a:prstDash val="solid"/>
                      <a:round/>
                      <a:headEnd type="none" w="med" len="med"/>
                      <a:tailEnd type="none" w="med" len="med"/>
                    </a:lnR>
                    <a:lnT w="12700" cap="flat" cmpd="sng" algn="ctr">
                      <a:solidFill>
                        <a:srgbClr val="EBEDF2"/>
                      </a:solidFill>
                      <a:prstDash val="solid"/>
                      <a:round/>
                      <a:headEnd type="none" w="med" len="med"/>
                      <a:tailEnd type="none" w="med" len="med"/>
                    </a:lnT>
                    <a:lnB w="12700" cap="flat" cmpd="sng" algn="ctr">
                      <a:solidFill>
                        <a:srgbClr val="EBEDF2"/>
                      </a:solidFill>
                      <a:prstDash val="solid"/>
                      <a:round/>
                      <a:headEnd type="none" w="med" len="med"/>
                      <a:tailEnd type="none" w="med" len="med"/>
                    </a:lnB>
                  </a:tcPr>
                </a:tc>
                <a:tc>
                  <a:txBody>
                    <a:bodyPr/>
                    <a:lstStyle/>
                    <a:p>
                      <a:pPr>
                        <a:lnSpc>
                          <a:spcPct val="115000"/>
                        </a:lnSpc>
                        <a:spcAft>
                          <a:spcPts val="0"/>
                        </a:spcAft>
                      </a:pPr>
                      <a:r>
                        <a:rPr lang="ru-RU" sz="2400" dirty="0">
                          <a:solidFill>
                            <a:srgbClr val="14348E"/>
                          </a:solidFill>
                          <a:effectLst/>
                          <a:latin typeface="Times New Roman" panose="02020603050405020304" pitchFamily="18" charset="0"/>
                          <a:ea typeface="Times New Roman"/>
                          <a:cs typeface="Times New Roman" panose="02020603050405020304" pitchFamily="18" charset="0"/>
                        </a:rPr>
                        <a:t>4000.00</a:t>
                      </a:r>
                      <a:endParaRPr lang="ru-RU" sz="2400" dirty="0">
                        <a:solidFill>
                          <a:srgbClr val="14348E"/>
                        </a:solidFill>
                        <a:effectLst/>
                        <a:latin typeface="Times New Roman" panose="02020603050405020304" pitchFamily="18" charset="0"/>
                        <a:ea typeface="Calibri"/>
                        <a:cs typeface="Times New Roman" panose="02020603050405020304" pitchFamily="18" charset="0"/>
                      </a:endParaRPr>
                    </a:p>
                  </a:txBody>
                  <a:tcPr marL="9525" marR="9525" marT="9525" marB="9525">
                    <a:lnL w="12700" cap="flat" cmpd="sng" algn="ctr">
                      <a:solidFill>
                        <a:srgbClr val="EBEDF2"/>
                      </a:solidFill>
                      <a:prstDash val="solid"/>
                      <a:round/>
                      <a:headEnd type="none" w="med" len="med"/>
                      <a:tailEnd type="none" w="med" len="med"/>
                    </a:lnL>
                    <a:lnR w="12700" cap="flat" cmpd="sng" algn="ctr">
                      <a:solidFill>
                        <a:srgbClr val="EBEDF2"/>
                      </a:solidFill>
                      <a:prstDash val="solid"/>
                      <a:round/>
                      <a:headEnd type="none" w="med" len="med"/>
                      <a:tailEnd type="none" w="med" len="med"/>
                    </a:lnR>
                    <a:lnT w="12700" cap="flat" cmpd="sng" algn="ctr">
                      <a:solidFill>
                        <a:srgbClr val="EBEDF2"/>
                      </a:solidFill>
                      <a:prstDash val="solid"/>
                      <a:round/>
                      <a:headEnd type="none" w="med" len="med"/>
                      <a:tailEnd type="none" w="med" len="med"/>
                    </a:lnT>
                    <a:lnB w="12700" cap="flat" cmpd="sng" algn="ctr">
                      <a:solidFill>
                        <a:srgbClr val="EBEDF2"/>
                      </a:solidFill>
                      <a:prstDash val="solid"/>
                      <a:round/>
                      <a:headEnd type="none" w="med" len="med"/>
                      <a:tailEnd type="none" w="med" len="med"/>
                    </a:lnB>
                  </a:tcPr>
                </a:tc>
              </a:tr>
              <a:tr h="907541">
                <a:tc>
                  <a:txBody>
                    <a:bodyPr/>
                    <a:lstStyle/>
                    <a:p>
                      <a:pPr algn="ctr">
                        <a:lnSpc>
                          <a:spcPct val="115000"/>
                        </a:lnSpc>
                        <a:spcAft>
                          <a:spcPts val="0"/>
                        </a:spcAft>
                      </a:pPr>
                      <a:r>
                        <a:rPr lang="ru-RU" sz="2400" dirty="0">
                          <a:solidFill>
                            <a:srgbClr val="14348E"/>
                          </a:solidFill>
                          <a:effectLst/>
                          <a:latin typeface="Times New Roman" panose="02020603050405020304" pitchFamily="18" charset="0"/>
                          <a:ea typeface="Times New Roman"/>
                          <a:cs typeface="Times New Roman" panose="02020603050405020304" pitchFamily="18" charset="0"/>
                        </a:rPr>
                        <a:t>5</a:t>
                      </a:r>
                      <a:endParaRPr lang="ru-RU" sz="2400" dirty="0">
                        <a:solidFill>
                          <a:srgbClr val="14348E"/>
                        </a:solidFill>
                        <a:effectLst/>
                        <a:latin typeface="Times New Roman" panose="02020603050405020304" pitchFamily="18" charset="0"/>
                        <a:ea typeface="Calibri"/>
                        <a:cs typeface="Times New Roman" panose="02020603050405020304" pitchFamily="18" charset="0"/>
                      </a:endParaRPr>
                    </a:p>
                  </a:txBody>
                  <a:tcPr marL="9525" marR="9525" marT="9525" marB="9525">
                    <a:lnL w="12700" cap="flat" cmpd="sng" algn="ctr">
                      <a:solidFill>
                        <a:srgbClr val="EBEDF2"/>
                      </a:solidFill>
                      <a:prstDash val="solid"/>
                      <a:round/>
                      <a:headEnd type="none" w="med" len="med"/>
                      <a:tailEnd type="none" w="med" len="med"/>
                    </a:lnL>
                    <a:lnR w="12700" cap="flat" cmpd="sng" algn="ctr">
                      <a:solidFill>
                        <a:srgbClr val="EBEDF2"/>
                      </a:solidFill>
                      <a:prstDash val="solid"/>
                      <a:round/>
                      <a:headEnd type="none" w="med" len="med"/>
                      <a:tailEnd type="none" w="med" len="med"/>
                    </a:lnR>
                    <a:lnT w="12700" cap="flat" cmpd="sng" algn="ctr">
                      <a:solidFill>
                        <a:srgbClr val="EBEDF2"/>
                      </a:solidFill>
                      <a:prstDash val="solid"/>
                      <a:round/>
                      <a:headEnd type="none" w="med" len="med"/>
                      <a:tailEnd type="none" w="med" len="med"/>
                    </a:lnT>
                    <a:lnB w="12700" cap="flat" cmpd="sng" algn="ctr">
                      <a:solidFill>
                        <a:srgbClr val="EBEDF2"/>
                      </a:solidFill>
                      <a:prstDash val="solid"/>
                      <a:round/>
                      <a:headEnd type="none" w="med" len="med"/>
                      <a:tailEnd type="none" w="med" len="med"/>
                    </a:lnB>
                  </a:tcPr>
                </a:tc>
                <a:tc>
                  <a:txBody>
                    <a:bodyPr/>
                    <a:lstStyle/>
                    <a:p>
                      <a:pPr>
                        <a:lnSpc>
                          <a:spcPct val="115000"/>
                        </a:lnSpc>
                        <a:spcAft>
                          <a:spcPts val="0"/>
                        </a:spcAft>
                      </a:pPr>
                      <a:r>
                        <a:rPr lang="ru-RU" sz="2400" dirty="0">
                          <a:solidFill>
                            <a:srgbClr val="14348E"/>
                          </a:solidFill>
                          <a:effectLst/>
                          <a:latin typeface="Times New Roman" panose="02020603050405020304" pitchFamily="18" charset="0"/>
                          <a:ea typeface="Times New Roman"/>
                          <a:cs typeface="Times New Roman" panose="02020603050405020304" pitchFamily="18" charset="0"/>
                        </a:rPr>
                        <a:t>Отчетный (налоговый) период (код) /</a:t>
                      </a:r>
                      <a:br>
                        <a:rPr lang="ru-RU" sz="2400" dirty="0">
                          <a:solidFill>
                            <a:srgbClr val="14348E"/>
                          </a:solidFill>
                          <a:effectLst/>
                          <a:latin typeface="Times New Roman" panose="02020603050405020304" pitchFamily="18" charset="0"/>
                          <a:ea typeface="Times New Roman"/>
                          <a:cs typeface="Times New Roman" panose="02020603050405020304" pitchFamily="18" charset="0"/>
                        </a:rPr>
                      </a:br>
                      <a:r>
                        <a:rPr lang="ru-RU" sz="2400" dirty="0">
                          <a:solidFill>
                            <a:srgbClr val="14348E"/>
                          </a:solidFill>
                          <a:effectLst/>
                          <a:latin typeface="Times New Roman" panose="02020603050405020304" pitchFamily="18" charset="0"/>
                          <a:ea typeface="Times New Roman"/>
                          <a:cs typeface="Times New Roman" panose="02020603050405020304" pitchFamily="18" charset="0"/>
                        </a:rPr>
                        <a:t>Номер месяца (квартала)</a:t>
                      </a:r>
                      <a:endParaRPr lang="ru-RU" sz="2400" dirty="0">
                        <a:solidFill>
                          <a:srgbClr val="14348E"/>
                        </a:solidFill>
                        <a:effectLst/>
                        <a:latin typeface="Times New Roman" panose="02020603050405020304" pitchFamily="18" charset="0"/>
                        <a:ea typeface="Calibri"/>
                        <a:cs typeface="Times New Roman" panose="02020603050405020304" pitchFamily="18" charset="0"/>
                      </a:endParaRPr>
                    </a:p>
                  </a:txBody>
                  <a:tcPr marL="9525" marR="9525" marT="9525" marB="9525">
                    <a:lnL w="12700" cap="flat" cmpd="sng" algn="ctr">
                      <a:solidFill>
                        <a:srgbClr val="EBEDF2"/>
                      </a:solidFill>
                      <a:prstDash val="solid"/>
                      <a:round/>
                      <a:headEnd type="none" w="med" len="med"/>
                      <a:tailEnd type="none" w="med" len="med"/>
                    </a:lnL>
                    <a:lnR w="12700" cap="flat" cmpd="sng" algn="ctr">
                      <a:solidFill>
                        <a:srgbClr val="EBEDF2"/>
                      </a:solidFill>
                      <a:prstDash val="solid"/>
                      <a:round/>
                      <a:headEnd type="none" w="med" len="med"/>
                      <a:tailEnd type="none" w="med" len="med"/>
                    </a:lnR>
                    <a:lnT w="12700" cap="flat" cmpd="sng" algn="ctr">
                      <a:solidFill>
                        <a:srgbClr val="EBEDF2"/>
                      </a:solidFill>
                      <a:prstDash val="solid"/>
                      <a:round/>
                      <a:headEnd type="none" w="med" len="med"/>
                      <a:tailEnd type="none" w="med" len="med"/>
                    </a:lnT>
                    <a:lnB w="12700" cap="flat" cmpd="sng" algn="ctr">
                      <a:solidFill>
                        <a:srgbClr val="EBEDF2"/>
                      </a:solidFill>
                      <a:prstDash val="solid"/>
                      <a:round/>
                      <a:headEnd type="none" w="med" len="med"/>
                      <a:tailEnd type="none" w="med" len="med"/>
                    </a:lnB>
                  </a:tcPr>
                </a:tc>
                <a:tc>
                  <a:txBody>
                    <a:bodyPr/>
                    <a:lstStyle/>
                    <a:p>
                      <a:pPr>
                        <a:lnSpc>
                          <a:spcPct val="115000"/>
                        </a:lnSpc>
                        <a:spcAft>
                          <a:spcPts val="0"/>
                        </a:spcAft>
                      </a:pPr>
                      <a:r>
                        <a:rPr lang="ru-RU" sz="2400" dirty="0" smtClean="0">
                          <a:solidFill>
                            <a:srgbClr val="FF0000"/>
                          </a:solidFill>
                          <a:effectLst/>
                          <a:latin typeface="Times New Roman" panose="02020603050405020304" pitchFamily="18" charset="0"/>
                          <a:ea typeface="Times New Roman"/>
                          <a:cs typeface="Times New Roman" panose="02020603050405020304" pitchFamily="18" charset="0"/>
                        </a:rPr>
                        <a:t>34/03</a:t>
                      </a:r>
                      <a:endParaRPr lang="ru-RU" sz="2400" dirty="0">
                        <a:solidFill>
                          <a:srgbClr val="FF0000"/>
                        </a:solidFill>
                        <a:effectLst/>
                        <a:latin typeface="Times New Roman" panose="02020603050405020304" pitchFamily="18" charset="0"/>
                        <a:ea typeface="Calibri"/>
                        <a:cs typeface="Times New Roman" panose="02020603050405020304" pitchFamily="18" charset="0"/>
                      </a:endParaRPr>
                    </a:p>
                  </a:txBody>
                  <a:tcPr marL="9525" marR="9525" marT="9525" marB="9525">
                    <a:lnL w="12700" cap="flat" cmpd="sng" algn="ctr">
                      <a:solidFill>
                        <a:srgbClr val="EBEDF2"/>
                      </a:solidFill>
                      <a:prstDash val="solid"/>
                      <a:round/>
                      <a:headEnd type="none" w="med" len="med"/>
                      <a:tailEnd type="none" w="med" len="med"/>
                    </a:lnL>
                    <a:lnR w="12700" cap="flat" cmpd="sng" algn="ctr">
                      <a:solidFill>
                        <a:srgbClr val="EBEDF2"/>
                      </a:solidFill>
                      <a:prstDash val="solid"/>
                      <a:round/>
                      <a:headEnd type="none" w="med" len="med"/>
                      <a:tailEnd type="none" w="med" len="med"/>
                    </a:lnR>
                    <a:lnT w="12700" cap="flat" cmpd="sng" algn="ctr">
                      <a:solidFill>
                        <a:srgbClr val="EBEDF2"/>
                      </a:solidFill>
                      <a:prstDash val="solid"/>
                      <a:round/>
                      <a:headEnd type="none" w="med" len="med"/>
                      <a:tailEnd type="none" w="med" len="med"/>
                    </a:lnT>
                    <a:lnB w="12700" cap="flat" cmpd="sng" algn="ctr">
                      <a:solidFill>
                        <a:srgbClr val="EBEDF2"/>
                      </a:solidFill>
                      <a:prstDash val="solid"/>
                      <a:round/>
                      <a:headEnd type="none" w="med" len="med"/>
                      <a:tailEnd type="none" w="med" len="med"/>
                    </a:lnB>
                  </a:tcPr>
                </a:tc>
              </a:tr>
              <a:tr h="693647">
                <a:tc>
                  <a:txBody>
                    <a:bodyPr/>
                    <a:lstStyle/>
                    <a:p>
                      <a:pPr algn="ctr">
                        <a:lnSpc>
                          <a:spcPct val="115000"/>
                        </a:lnSpc>
                        <a:spcAft>
                          <a:spcPts val="0"/>
                        </a:spcAft>
                      </a:pPr>
                      <a:r>
                        <a:rPr lang="ru-RU" sz="2400" dirty="0">
                          <a:solidFill>
                            <a:srgbClr val="14348E"/>
                          </a:solidFill>
                          <a:effectLst/>
                          <a:latin typeface="Times New Roman" panose="02020603050405020304" pitchFamily="18" charset="0"/>
                          <a:ea typeface="Times New Roman"/>
                          <a:cs typeface="Times New Roman" panose="02020603050405020304" pitchFamily="18" charset="0"/>
                        </a:rPr>
                        <a:t>6</a:t>
                      </a:r>
                      <a:endParaRPr lang="ru-RU" sz="2400" dirty="0">
                        <a:solidFill>
                          <a:srgbClr val="14348E"/>
                        </a:solidFill>
                        <a:effectLst/>
                        <a:latin typeface="Times New Roman" panose="02020603050405020304" pitchFamily="18" charset="0"/>
                        <a:ea typeface="Calibri"/>
                        <a:cs typeface="Times New Roman" panose="02020603050405020304" pitchFamily="18" charset="0"/>
                      </a:endParaRPr>
                    </a:p>
                  </a:txBody>
                  <a:tcPr marL="9525" marR="9525" marT="9525" marB="9525">
                    <a:lnL w="12700" cap="flat" cmpd="sng" algn="ctr">
                      <a:solidFill>
                        <a:srgbClr val="EBEDF2"/>
                      </a:solidFill>
                      <a:prstDash val="solid"/>
                      <a:round/>
                      <a:headEnd type="none" w="med" len="med"/>
                      <a:tailEnd type="none" w="med" len="med"/>
                    </a:lnL>
                    <a:lnR w="12700" cap="flat" cmpd="sng" algn="ctr">
                      <a:solidFill>
                        <a:srgbClr val="EBEDF2"/>
                      </a:solidFill>
                      <a:prstDash val="solid"/>
                      <a:round/>
                      <a:headEnd type="none" w="med" len="med"/>
                      <a:tailEnd type="none" w="med" len="med"/>
                    </a:lnR>
                    <a:lnT w="12700" cap="flat" cmpd="sng" algn="ctr">
                      <a:solidFill>
                        <a:srgbClr val="EBEDF2"/>
                      </a:solidFill>
                      <a:prstDash val="solid"/>
                      <a:round/>
                      <a:headEnd type="none" w="med" len="med"/>
                      <a:tailEnd type="none" w="med" len="med"/>
                    </a:lnT>
                    <a:lnB w="12700" cap="flat" cmpd="sng" algn="ctr">
                      <a:solidFill>
                        <a:srgbClr val="EBEDF2"/>
                      </a:solidFill>
                      <a:prstDash val="solid"/>
                      <a:round/>
                      <a:headEnd type="none" w="med" len="med"/>
                      <a:tailEnd type="none" w="med" len="med"/>
                    </a:lnB>
                  </a:tcPr>
                </a:tc>
                <a:tc>
                  <a:txBody>
                    <a:bodyPr/>
                    <a:lstStyle/>
                    <a:p>
                      <a:pPr>
                        <a:lnSpc>
                          <a:spcPct val="115000"/>
                        </a:lnSpc>
                        <a:spcAft>
                          <a:spcPts val="0"/>
                        </a:spcAft>
                      </a:pPr>
                      <a:r>
                        <a:rPr lang="ru-RU" sz="2400" dirty="0">
                          <a:solidFill>
                            <a:srgbClr val="14348E"/>
                          </a:solidFill>
                          <a:effectLst/>
                          <a:latin typeface="Times New Roman" panose="02020603050405020304" pitchFamily="18" charset="0"/>
                          <a:ea typeface="Times New Roman"/>
                          <a:cs typeface="Times New Roman" panose="02020603050405020304" pitchFamily="18" charset="0"/>
                        </a:rPr>
                        <a:t>Отчетный (календарный) год</a:t>
                      </a:r>
                      <a:endParaRPr lang="ru-RU" sz="2400" dirty="0">
                        <a:solidFill>
                          <a:srgbClr val="14348E"/>
                        </a:solidFill>
                        <a:effectLst/>
                        <a:latin typeface="Times New Roman" panose="02020603050405020304" pitchFamily="18" charset="0"/>
                        <a:ea typeface="Calibri"/>
                        <a:cs typeface="Times New Roman" panose="02020603050405020304" pitchFamily="18" charset="0"/>
                      </a:endParaRPr>
                    </a:p>
                  </a:txBody>
                  <a:tcPr marL="9525" marR="9525" marT="9525" marB="9525">
                    <a:lnL w="12700" cap="flat" cmpd="sng" algn="ctr">
                      <a:solidFill>
                        <a:srgbClr val="EBEDF2"/>
                      </a:solidFill>
                      <a:prstDash val="solid"/>
                      <a:round/>
                      <a:headEnd type="none" w="med" len="med"/>
                      <a:tailEnd type="none" w="med" len="med"/>
                    </a:lnL>
                    <a:lnR w="12700" cap="flat" cmpd="sng" algn="ctr">
                      <a:solidFill>
                        <a:srgbClr val="EBEDF2"/>
                      </a:solidFill>
                      <a:prstDash val="solid"/>
                      <a:round/>
                      <a:headEnd type="none" w="med" len="med"/>
                      <a:tailEnd type="none" w="med" len="med"/>
                    </a:lnR>
                    <a:lnT w="12700" cap="flat" cmpd="sng" algn="ctr">
                      <a:solidFill>
                        <a:srgbClr val="EBEDF2"/>
                      </a:solidFill>
                      <a:prstDash val="solid"/>
                      <a:round/>
                      <a:headEnd type="none" w="med" len="med"/>
                      <a:tailEnd type="none" w="med" len="med"/>
                    </a:lnT>
                    <a:lnB w="12700" cap="flat" cmpd="sng" algn="ctr">
                      <a:solidFill>
                        <a:srgbClr val="EBEDF2"/>
                      </a:solidFill>
                      <a:prstDash val="solid"/>
                      <a:round/>
                      <a:headEnd type="none" w="med" len="med"/>
                      <a:tailEnd type="none" w="med" len="med"/>
                    </a:lnB>
                  </a:tcPr>
                </a:tc>
                <a:tc>
                  <a:txBody>
                    <a:bodyPr/>
                    <a:lstStyle/>
                    <a:p>
                      <a:pPr>
                        <a:lnSpc>
                          <a:spcPct val="115000"/>
                        </a:lnSpc>
                        <a:spcAft>
                          <a:spcPts val="0"/>
                        </a:spcAft>
                      </a:pPr>
                      <a:r>
                        <a:rPr lang="ru-RU" sz="2400" dirty="0">
                          <a:solidFill>
                            <a:srgbClr val="14348E"/>
                          </a:solidFill>
                          <a:effectLst/>
                          <a:latin typeface="Times New Roman" panose="02020603050405020304" pitchFamily="18" charset="0"/>
                          <a:ea typeface="Times New Roman"/>
                          <a:cs typeface="Times New Roman" panose="02020603050405020304" pitchFamily="18" charset="0"/>
                        </a:rPr>
                        <a:t>2023</a:t>
                      </a:r>
                      <a:endParaRPr lang="ru-RU" sz="2400" dirty="0">
                        <a:solidFill>
                          <a:srgbClr val="14348E"/>
                        </a:solidFill>
                        <a:effectLst/>
                        <a:latin typeface="Times New Roman" panose="02020603050405020304" pitchFamily="18" charset="0"/>
                        <a:ea typeface="Calibri"/>
                        <a:cs typeface="Times New Roman" panose="02020603050405020304" pitchFamily="18" charset="0"/>
                      </a:endParaRPr>
                    </a:p>
                  </a:txBody>
                  <a:tcPr marL="9525" marR="9525" marT="9525" marB="9525">
                    <a:lnL w="12700" cap="flat" cmpd="sng" algn="ctr">
                      <a:solidFill>
                        <a:srgbClr val="EBEDF2"/>
                      </a:solidFill>
                      <a:prstDash val="solid"/>
                      <a:round/>
                      <a:headEnd type="none" w="med" len="med"/>
                      <a:tailEnd type="none" w="med" len="med"/>
                    </a:lnL>
                    <a:lnR w="12700" cap="flat" cmpd="sng" algn="ctr">
                      <a:solidFill>
                        <a:srgbClr val="EBEDF2"/>
                      </a:solidFill>
                      <a:prstDash val="solid"/>
                      <a:round/>
                      <a:headEnd type="none" w="med" len="med"/>
                      <a:tailEnd type="none" w="med" len="med"/>
                    </a:lnR>
                    <a:lnT w="12700" cap="flat" cmpd="sng" algn="ctr">
                      <a:solidFill>
                        <a:srgbClr val="EBEDF2"/>
                      </a:solidFill>
                      <a:prstDash val="solid"/>
                      <a:round/>
                      <a:headEnd type="none" w="med" len="med"/>
                      <a:tailEnd type="none" w="med" len="med"/>
                    </a:lnT>
                    <a:lnB w="12700" cap="flat" cmpd="sng" algn="ctr">
                      <a:solidFill>
                        <a:srgbClr val="EBEDF2"/>
                      </a:solidFill>
                      <a:prstDash val="solid"/>
                      <a:round/>
                      <a:headEnd type="none" w="med" len="med"/>
                      <a:tailEnd type="none" w="med" len="med"/>
                    </a:lnB>
                  </a:tcPr>
                </a:tc>
              </a:tr>
            </a:tbl>
          </a:graphicData>
        </a:graphic>
      </p:graphicFrame>
      <p:sp>
        <p:nvSpPr>
          <p:cNvPr id="4" name="Rectangle 1"/>
          <p:cNvSpPr>
            <a:spLocks noChangeArrowheads="1"/>
          </p:cNvSpPr>
          <p:nvPr/>
        </p:nvSpPr>
        <p:spPr bwMode="auto">
          <a:xfrm>
            <a:off x="599441" y="1109017"/>
            <a:ext cx="1042886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ru-RU" altLang="ru-RU" sz="24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Пример заполнения уведомления </a:t>
            </a:r>
            <a:r>
              <a:rPr lang="ru-RU" altLang="ru-RU" sz="2400" b="1" dirty="0" smtClean="0">
                <a:latin typeface="Times New Roman" panose="02020603050405020304" pitchFamily="18" charset="0"/>
                <a:ea typeface="Times New Roman" panose="02020603050405020304" pitchFamily="18" charset="0"/>
                <a:cs typeface="Times New Roman" panose="02020603050405020304" pitchFamily="18" charset="0"/>
              </a:rPr>
              <a:t>для </a:t>
            </a:r>
            <a:r>
              <a:rPr kumimoji="0" lang="ru-RU" altLang="ru-RU" sz="24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УСН за </a:t>
            </a:r>
            <a:r>
              <a:rPr kumimoji="0" lang="ru-RU" altLang="ru-RU" sz="24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9 месяцев </a:t>
            </a:r>
            <a:r>
              <a:rPr kumimoji="0" lang="ru-RU" altLang="ru-RU" sz="24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2023 года</a:t>
            </a:r>
            <a:endParaRPr kumimoji="0" lang="ru-RU" altLang="ru-RU"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827107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2">
            <a:extLst>
              <a:ext uri="{FF2B5EF4-FFF2-40B4-BE49-F238E27FC236}">
                <a16:creationId xmlns:a16="http://schemas.microsoft.com/office/drawing/2014/main" xmlns="" id="{2344D0E4-F4CC-4666-BA65-228B5D600976}"/>
              </a:ext>
            </a:extLst>
          </p:cNvPr>
          <p:cNvSpPr txBox="1">
            <a:spLocks/>
          </p:cNvSpPr>
          <p:nvPr/>
        </p:nvSpPr>
        <p:spPr>
          <a:xfrm>
            <a:off x="4942936" y="65865"/>
            <a:ext cx="7249065" cy="968278"/>
          </a:xfrm>
          <a:prstGeom prst="rect">
            <a:avLst/>
          </a:prstGeom>
        </p:spPr>
        <p:txBody>
          <a:bodyPr vert="horz" lIns="0" tIns="0" rIns="0" bIns="0" rtlCol="0" anchor="ctr">
            <a:noAutofit/>
          </a:bodyPr>
          <a:lstStyle>
            <a:lvl1pPr marL="0" indent="0" algn="ctr" defTabSz="1219170" rtl="0" eaLnBrk="1" latinLnBrk="0" hangingPunct="1">
              <a:spcBef>
                <a:spcPct val="20000"/>
              </a:spcBef>
              <a:buClr>
                <a:schemeClr val="accent1"/>
              </a:buClr>
              <a:buFont typeface="Arial" panose="020B0604020202020204" pitchFamily="34" charset="0"/>
              <a:buNone/>
              <a:defRPr sz="2000" kern="800" spc="-13">
                <a:solidFill>
                  <a:schemeClr val="tx1">
                    <a:tint val="75000"/>
                  </a:schemeClr>
                </a:solidFill>
                <a:latin typeface="+mn-lt"/>
                <a:ea typeface="+mn-ea"/>
                <a:cs typeface="+mn-cs"/>
              </a:defRPr>
            </a:lvl1pPr>
            <a:lvl2pPr marL="609585" indent="0" algn="ctr" defTabSz="1219170" rtl="0" eaLnBrk="1" latinLnBrk="0" hangingPunct="1">
              <a:spcBef>
                <a:spcPct val="20000"/>
              </a:spcBef>
              <a:buClr>
                <a:schemeClr val="accent1"/>
              </a:buClr>
              <a:buFont typeface="Arial" panose="020B0604020202020204" pitchFamily="34" charset="0"/>
              <a:buNone/>
              <a:defRPr sz="1600" kern="800">
                <a:solidFill>
                  <a:schemeClr val="tx1">
                    <a:tint val="75000"/>
                  </a:schemeClr>
                </a:solidFill>
                <a:latin typeface="+mn-lt"/>
                <a:ea typeface="+mn-ea"/>
                <a:cs typeface="+mn-cs"/>
              </a:defRPr>
            </a:lvl2pPr>
            <a:lvl3pPr marL="1219170" indent="0" algn="ctr" defTabSz="1219170" rtl="0" eaLnBrk="1" latinLnBrk="0" hangingPunct="1">
              <a:spcBef>
                <a:spcPct val="20000"/>
              </a:spcBef>
              <a:buClr>
                <a:schemeClr val="accent1"/>
              </a:buClr>
              <a:buFont typeface="Arial" panose="020B0604020202020204" pitchFamily="34" charset="0"/>
              <a:buNone/>
              <a:defRPr sz="1600" kern="800">
                <a:solidFill>
                  <a:schemeClr val="tx1">
                    <a:tint val="75000"/>
                  </a:schemeClr>
                </a:solidFill>
                <a:latin typeface="+mn-lt"/>
                <a:ea typeface="+mn-ea"/>
                <a:cs typeface="+mn-cs"/>
              </a:defRPr>
            </a:lvl3pPr>
            <a:lvl4pPr marL="1828754" indent="0" algn="ctr" defTabSz="1219170" rtl="0" eaLnBrk="1" latinLnBrk="0" hangingPunct="1">
              <a:spcBef>
                <a:spcPct val="20000"/>
              </a:spcBef>
              <a:buClr>
                <a:schemeClr val="accent1"/>
              </a:buClr>
              <a:buFont typeface="Arial" panose="020B0604020202020204" pitchFamily="34" charset="0"/>
              <a:buNone/>
              <a:defRPr sz="1600" kern="800">
                <a:solidFill>
                  <a:schemeClr val="tx1">
                    <a:tint val="75000"/>
                  </a:schemeClr>
                </a:solidFill>
                <a:latin typeface="+mn-lt"/>
                <a:ea typeface="+mn-ea"/>
                <a:cs typeface="+mn-cs"/>
              </a:defRPr>
            </a:lvl4pPr>
            <a:lvl5pPr marL="2438339" indent="0" algn="ctr" defTabSz="1219170" rtl="0" eaLnBrk="1" latinLnBrk="0" hangingPunct="1">
              <a:spcBef>
                <a:spcPct val="20000"/>
              </a:spcBef>
              <a:buClr>
                <a:schemeClr val="accent1"/>
              </a:buClr>
              <a:buFont typeface="Arial" panose="020B0604020202020204" pitchFamily="34" charset="0"/>
              <a:buNone/>
              <a:defRPr sz="1600" kern="800">
                <a:solidFill>
                  <a:schemeClr val="tx1">
                    <a:tint val="75000"/>
                  </a:schemeClr>
                </a:solidFill>
                <a:latin typeface="+mn-lt"/>
                <a:ea typeface="+mn-ea"/>
                <a:cs typeface="+mn-cs"/>
              </a:defRPr>
            </a:lvl5pPr>
            <a:lvl6pPr marL="3047924" indent="0" algn="ctr" defTabSz="1219170" rtl="0" eaLnBrk="1" latinLnBrk="0" hangingPunct="1">
              <a:spcBef>
                <a:spcPct val="20000"/>
              </a:spcBef>
              <a:buFont typeface="Arial" panose="020B0604020202020204" pitchFamily="34" charset="0"/>
              <a:buNone/>
              <a:defRPr sz="2667" kern="1200">
                <a:solidFill>
                  <a:schemeClr val="tx1">
                    <a:tint val="75000"/>
                  </a:schemeClr>
                </a:solidFill>
                <a:latin typeface="+mn-lt"/>
                <a:ea typeface="+mn-ea"/>
                <a:cs typeface="+mn-cs"/>
              </a:defRPr>
            </a:lvl6pPr>
            <a:lvl7pPr marL="3657509" indent="0" algn="ctr" defTabSz="1219170" rtl="0" eaLnBrk="1" latinLnBrk="0" hangingPunct="1">
              <a:spcBef>
                <a:spcPct val="20000"/>
              </a:spcBef>
              <a:buFont typeface="Arial" panose="020B0604020202020204" pitchFamily="34" charset="0"/>
              <a:buNone/>
              <a:defRPr sz="2667" kern="1200">
                <a:solidFill>
                  <a:schemeClr val="tx1">
                    <a:tint val="75000"/>
                  </a:schemeClr>
                </a:solidFill>
                <a:latin typeface="+mn-lt"/>
                <a:ea typeface="+mn-ea"/>
                <a:cs typeface="+mn-cs"/>
              </a:defRPr>
            </a:lvl7pPr>
            <a:lvl8pPr marL="4267093" indent="0" algn="ctr" defTabSz="1219170" rtl="0" eaLnBrk="1" latinLnBrk="0" hangingPunct="1">
              <a:spcBef>
                <a:spcPct val="20000"/>
              </a:spcBef>
              <a:buFont typeface="Arial" panose="020B0604020202020204" pitchFamily="34" charset="0"/>
              <a:buNone/>
              <a:defRPr sz="2667" kern="1200">
                <a:solidFill>
                  <a:schemeClr val="tx1">
                    <a:tint val="75000"/>
                  </a:schemeClr>
                </a:solidFill>
                <a:latin typeface="+mn-lt"/>
                <a:ea typeface="+mn-ea"/>
                <a:cs typeface="+mn-cs"/>
              </a:defRPr>
            </a:lvl8pPr>
            <a:lvl9pPr marL="4876678" indent="0" algn="ctr" defTabSz="1219170" rtl="0" eaLnBrk="1" latinLnBrk="0" hangingPunct="1">
              <a:spcBef>
                <a:spcPct val="20000"/>
              </a:spcBef>
              <a:buFont typeface="Arial" panose="020B0604020202020204" pitchFamily="34" charset="0"/>
              <a:buNone/>
              <a:defRPr sz="2667" kern="1200">
                <a:solidFill>
                  <a:schemeClr val="tx1">
                    <a:tint val="75000"/>
                  </a:schemeClr>
                </a:solidFill>
                <a:latin typeface="+mn-lt"/>
                <a:ea typeface="+mn-ea"/>
                <a:cs typeface="+mn-cs"/>
              </a:defRPr>
            </a:lvl9pPr>
          </a:lstStyle>
          <a:p>
            <a:pPr marR="200025" lvl="0" indent="450215" algn="just" defTabSz="914400">
              <a:lnSpc>
                <a:spcPct val="115000"/>
              </a:lnSpc>
              <a:spcBef>
                <a:spcPts val="0"/>
              </a:spcBef>
              <a:spcAft>
                <a:spcPts val="900"/>
              </a:spcAft>
              <a:buClrTx/>
            </a:pPr>
            <a:endParaRPr lang="ru-RU" sz="3200" b="1" dirty="0">
              <a:solidFill>
                <a:schemeClr val="tx1">
                  <a:lumMod val="75000"/>
                </a:schemeClr>
              </a:solidFill>
              <a:latin typeface="Roboto Condensed" panose="02000000000000000000" pitchFamily="2" charset="0"/>
            </a:endParaRPr>
          </a:p>
        </p:txBody>
      </p:sp>
      <p:sp>
        <p:nvSpPr>
          <p:cNvPr id="32" name="TextBox 31"/>
          <p:cNvSpPr txBox="1"/>
          <p:nvPr/>
        </p:nvSpPr>
        <p:spPr>
          <a:xfrm>
            <a:off x="358922" y="1224394"/>
            <a:ext cx="11631793" cy="4441216"/>
          </a:xfrm>
          <a:prstGeom prst="rect">
            <a:avLst/>
          </a:prstGeom>
          <a:noFill/>
        </p:spPr>
        <p:txBody>
          <a:bodyPr wrap="square" rtlCol="0">
            <a:spAutoFit/>
          </a:bodyPr>
          <a:lstStyle/>
          <a:p>
            <a:pPr>
              <a:lnSpc>
                <a:spcPct val="115000"/>
              </a:lnSpc>
              <a:spcAft>
                <a:spcPts val="1000"/>
              </a:spcAft>
            </a:pPr>
            <a:r>
              <a:rPr lang="ru-RU" sz="2800" b="1" dirty="0" smtClean="0">
                <a:latin typeface="Times New Roman" panose="02020603050405020304" pitchFamily="18" charset="0"/>
                <a:ea typeface="Times New Roman"/>
                <a:cs typeface="Times New Roman" panose="02020603050405020304" pitchFamily="18" charset="0"/>
              </a:rPr>
              <a:t>Можно </a:t>
            </a:r>
            <a:r>
              <a:rPr lang="ru-RU" sz="2800" b="1" dirty="0">
                <a:latin typeface="Times New Roman" panose="02020603050405020304" pitchFamily="18" charset="0"/>
                <a:ea typeface="Times New Roman"/>
                <a:cs typeface="Times New Roman" panose="02020603050405020304" pitchFamily="18" charset="0"/>
              </a:rPr>
              <a:t>ли в 2023 году вместо уведомлений по-прежнему предоставлять платежные поручения?</a:t>
            </a:r>
            <a:endParaRPr lang="ru-RU" sz="2000" dirty="0">
              <a:latin typeface="Times New Roman" panose="02020603050405020304" pitchFamily="18" charset="0"/>
              <a:ea typeface="Calibri"/>
              <a:cs typeface="Times New Roman" panose="02020603050405020304" pitchFamily="18" charset="0"/>
            </a:endParaRPr>
          </a:p>
          <a:p>
            <a:pPr algn="just">
              <a:lnSpc>
                <a:spcPct val="115000"/>
              </a:lnSpc>
              <a:spcAft>
                <a:spcPts val="1000"/>
              </a:spcAft>
            </a:pPr>
            <a:endParaRPr lang="ru-RU" sz="2400" dirty="0" smtClean="0">
              <a:latin typeface="Times New Roman" panose="02020603050405020304" pitchFamily="18" charset="0"/>
              <a:ea typeface="Times New Roman"/>
              <a:cs typeface="Times New Roman" panose="02020603050405020304" pitchFamily="18" charset="0"/>
            </a:endParaRPr>
          </a:p>
          <a:p>
            <a:pPr algn="just">
              <a:lnSpc>
                <a:spcPct val="115000"/>
              </a:lnSpc>
              <a:spcAft>
                <a:spcPts val="1000"/>
              </a:spcAft>
            </a:pPr>
            <a:r>
              <a:rPr lang="ru-RU" sz="2400" dirty="0" smtClean="0">
                <a:solidFill>
                  <a:srgbClr val="14348E"/>
                </a:solidFill>
                <a:latin typeface="Times New Roman" panose="02020603050405020304" pitchFamily="18" charset="0"/>
                <a:ea typeface="Times New Roman"/>
                <a:cs typeface="Times New Roman" panose="02020603050405020304" pitchFamily="18" charset="0"/>
              </a:rPr>
              <a:t>В </a:t>
            </a:r>
            <a:r>
              <a:rPr lang="ru-RU" sz="2400" dirty="0">
                <a:solidFill>
                  <a:srgbClr val="14348E"/>
                </a:solidFill>
                <a:latin typeface="Times New Roman" panose="02020603050405020304" pitchFamily="18" charset="0"/>
                <a:ea typeface="Times New Roman"/>
                <a:cs typeface="Times New Roman" panose="02020603050405020304" pitchFamily="18" charset="0"/>
              </a:rPr>
              <a:t>течение 2023 года предусмотрена возможность не подавать уведомление</a:t>
            </a:r>
            <a:r>
              <a:rPr lang="ru-RU" sz="2400" dirty="0">
                <a:latin typeface="Times New Roman" panose="02020603050405020304" pitchFamily="18" charset="0"/>
                <a:ea typeface="Times New Roman"/>
                <a:cs typeface="Times New Roman" panose="02020603050405020304" pitchFamily="18" charset="0"/>
              </a:rPr>
              <a:t>, </a:t>
            </a:r>
            <a:r>
              <a:rPr lang="ru-RU" sz="2400" dirty="0">
                <a:solidFill>
                  <a:srgbClr val="14348E"/>
                </a:solidFill>
                <a:latin typeface="Times New Roman" panose="02020603050405020304" pitchFamily="18" charset="0"/>
                <a:ea typeface="Times New Roman"/>
                <a:cs typeface="Times New Roman" panose="02020603050405020304" pitchFamily="18" charset="0"/>
              </a:rPr>
              <a:t>а </a:t>
            </a:r>
            <a:r>
              <a:rPr lang="ru-RU" sz="2400" dirty="0" smtClean="0">
                <a:solidFill>
                  <a:srgbClr val="14348E"/>
                </a:solidFill>
                <a:latin typeface="Times New Roman" panose="02020603050405020304" pitchFamily="18" charset="0"/>
                <a:ea typeface="Times New Roman"/>
                <a:cs typeface="Times New Roman" panose="02020603050405020304" pitchFamily="18" charset="0"/>
              </a:rPr>
              <a:t>предоставлять </a:t>
            </a:r>
            <a:r>
              <a:rPr lang="ru-RU" sz="2400" dirty="0">
                <a:solidFill>
                  <a:srgbClr val="14348E"/>
                </a:solidFill>
                <a:latin typeface="Times New Roman" panose="02020603050405020304" pitchFamily="18" charset="0"/>
                <a:ea typeface="Times New Roman"/>
                <a:cs typeface="Times New Roman" panose="02020603050405020304" pitchFamily="18" charset="0"/>
              </a:rPr>
              <a:t>в банк платежку</a:t>
            </a:r>
            <a:r>
              <a:rPr lang="ru-RU" sz="2400" dirty="0">
                <a:latin typeface="Times New Roman" panose="02020603050405020304" pitchFamily="18" charset="0"/>
                <a:ea typeface="Times New Roman"/>
                <a:cs typeface="Times New Roman" panose="02020603050405020304" pitchFamily="18" charset="0"/>
              </a:rPr>
              <a:t> </a:t>
            </a:r>
            <a:r>
              <a:rPr lang="ru-RU" sz="2400" dirty="0">
                <a:solidFill>
                  <a:srgbClr val="14348E"/>
                </a:solidFill>
                <a:latin typeface="Times New Roman" panose="02020603050405020304" pitchFamily="18" charset="0"/>
                <a:ea typeface="Times New Roman"/>
                <a:cs typeface="Times New Roman" panose="02020603050405020304" pitchFamily="18" charset="0"/>
              </a:rPr>
              <a:t>с заполненными реквизитами.</a:t>
            </a:r>
            <a:r>
              <a:rPr lang="ru-RU" sz="2400" dirty="0">
                <a:latin typeface="Times New Roman" panose="02020603050405020304" pitchFamily="18" charset="0"/>
                <a:ea typeface="Times New Roman"/>
                <a:cs typeface="Times New Roman" panose="02020603050405020304" pitchFamily="18" charset="0"/>
              </a:rPr>
              <a:t> </a:t>
            </a:r>
            <a:r>
              <a:rPr lang="ru-RU" sz="2400" dirty="0" smtClean="0">
                <a:latin typeface="Times New Roman" panose="02020603050405020304" pitchFamily="18" charset="0"/>
                <a:ea typeface="Times New Roman"/>
                <a:cs typeface="Times New Roman" panose="02020603050405020304" pitchFamily="18" charset="0"/>
              </a:rPr>
              <a:t>На основании платежного поручения будут сформированы начисления по авансовым платежам.</a:t>
            </a:r>
          </a:p>
          <a:p>
            <a:pPr algn="just">
              <a:lnSpc>
                <a:spcPct val="115000"/>
              </a:lnSpc>
              <a:spcAft>
                <a:spcPts val="1000"/>
              </a:spcAft>
            </a:pPr>
            <a:r>
              <a:rPr lang="ru-RU" sz="2400" dirty="0" smtClean="0">
                <a:solidFill>
                  <a:srgbClr val="14348E"/>
                </a:solidFill>
                <a:latin typeface="Times New Roman" panose="02020603050405020304" pitchFamily="18" charset="0"/>
                <a:ea typeface="Times New Roman"/>
                <a:cs typeface="Times New Roman" panose="02020603050405020304" pitchFamily="18" charset="0"/>
              </a:rPr>
              <a:t>Важно </a:t>
            </a:r>
            <a:r>
              <a:rPr lang="ru-RU" sz="2400" dirty="0">
                <a:solidFill>
                  <a:srgbClr val="14348E"/>
                </a:solidFill>
                <a:latin typeface="Times New Roman" panose="02020603050405020304" pitchFamily="18" charset="0"/>
                <a:ea typeface="Times New Roman"/>
                <a:cs typeface="Times New Roman" panose="02020603050405020304" pitchFamily="18" charset="0"/>
              </a:rPr>
              <a:t>правильно заполнить платежку и проставить в ней статус плательщика «02».</a:t>
            </a:r>
            <a:r>
              <a:rPr lang="ru-RU" sz="2400" dirty="0">
                <a:latin typeface="Times New Roman" panose="02020603050405020304" pitchFamily="18" charset="0"/>
                <a:ea typeface="Times New Roman"/>
                <a:cs typeface="Times New Roman" panose="02020603050405020304" pitchFamily="18" charset="0"/>
              </a:rPr>
              <a:t> Из </a:t>
            </a:r>
            <a:r>
              <a:rPr lang="ru-RU" sz="2400" dirty="0" smtClean="0">
                <a:latin typeface="Times New Roman" panose="02020603050405020304" pitchFamily="18" charset="0"/>
                <a:ea typeface="Times New Roman"/>
                <a:cs typeface="Times New Roman" panose="02020603050405020304" pitchFamily="18" charset="0"/>
              </a:rPr>
              <a:t>платежного поручения должно быть понятно, в какой бюджет</a:t>
            </a:r>
            <a:r>
              <a:rPr lang="ru-RU" sz="2400" dirty="0">
                <a:latin typeface="Times New Roman" panose="02020603050405020304" pitchFamily="18" charset="0"/>
                <a:ea typeface="Times New Roman"/>
                <a:cs typeface="Times New Roman" panose="02020603050405020304" pitchFamily="18" charset="0"/>
              </a:rPr>
              <a:t>, </a:t>
            </a:r>
            <a:r>
              <a:rPr lang="ru-RU" sz="2400" dirty="0" smtClean="0">
                <a:latin typeface="Times New Roman" panose="02020603050405020304" pitchFamily="18" charset="0"/>
                <a:ea typeface="Times New Roman"/>
                <a:cs typeface="Times New Roman" panose="02020603050405020304" pitchFamily="18" charset="0"/>
              </a:rPr>
              <a:t>какой налог, за какой период и на какую сумму уплачивается.</a:t>
            </a:r>
            <a:endParaRPr lang="ru-RU" sz="2000" dirty="0">
              <a:effectLst/>
              <a:latin typeface="Times New Roman" panose="02020603050405020304" pitchFamily="18" charset="0"/>
              <a:ea typeface="Calibri"/>
              <a:cs typeface="Times New Roman" panose="02020603050405020304" pitchFamily="18" charset="0"/>
            </a:endParaRPr>
          </a:p>
        </p:txBody>
      </p:sp>
      <p:sp>
        <p:nvSpPr>
          <p:cNvPr id="3" name="TextBox 2"/>
          <p:cNvSpPr txBox="1"/>
          <p:nvPr/>
        </p:nvSpPr>
        <p:spPr>
          <a:xfrm>
            <a:off x="6174819" y="134505"/>
            <a:ext cx="6017181" cy="784830"/>
          </a:xfrm>
          <a:prstGeom prst="rect">
            <a:avLst/>
          </a:prstGeom>
          <a:noFill/>
        </p:spPr>
        <p:txBody>
          <a:bodyPr wrap="square" rtlCol="0">
            <a:spAutoFit/>
          </a:bodyPr>
          <a:lstStyle/>
          <a:p>
            <a:pPr algn="ctr"/>
            <a:r>
              <a:rPr lang="ru-RU" sz="1500" dirty="0">
                <a:latin typeface="Arial" panose="020B0604020202020204" pitchFamily="34" charset="0"/>
                <a:cs typeface="Arial" panose="020B0604020202020204" pitchFamily="34" charset="0"/>
              </a:rPr>
              <a:t>Уведомления УСН за 3 квартал 2023 года, актуальные вопросы, уменьшение на страховые с учетом изменений законодательства, уведомления на уменьшение и иные </a:t>
            </a:r>
            <a:r>
              <a:rPr lang="ru-RU" sz="1500" dirty="0" smtClean="0">
                <a:latin typeface="Arial" panose="020B0604020202020204" pitchFamily="34" charset="0"/>
                <a:cs typeface="Arial" panose="020B0604020202020204" pitchFamily="34" charset="0"/>
              </a:rPr>
              <a:t>вопросы.</a:t>
            </a:r>
            <a:endParaRPr lang="ru-RU" sz="15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946896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2">
            <a:extLst>
              <a:ext uri="{FF2B5EF4-FFF2-40B4-BE49-F238E27FC236}">
                <a16:creationId xmlns:a16="http://schemas.microsoft.com/office/drawing/2014/main" xmlns="" id="{2344D0E4-F4CC-4666-BA65-228B5D600976}"/>
              </a:ext>
            </a:extLst>
          </p:cNvPr>
          <p:cNvSpPr txBox="1">
            <a:spLocks/>
          </p:cNvSpPr>
          <p:nvPr/>
        </p:nvSpPr>
        <p:spPr>
          <a:xfrm>
            <a:off x="4942936" y="65865"/>
            <a:ext cx="7249065" cy="968278"/>
          </a:xfrm>
          <a:prstGeom prst="rect">
            <a:avLst/>
          </a:prstGeom>
        </p:spPr>
        <p:txBody>
          <a:bodyPr vert="horz" lIns="0" tIns="0" rIns="0" bIns="0" rtlCol="0" anchor="ctr">
            <a:noAutofit/>
          </a:bodyPr>
          <a:lstStyle>
            <a:lvl1pPr marL="0" indent="0" algn="ctr" defTabSz="1219170" rtl="0" eaLnBrk="1" latinLnBrk="0" hangingPunct="1">
              <a:spcBef>
                <a:spcPct val="20000"/>
              </a:spcBef>
              <a:buClr>
                <a:schemeClr val="accent1"/>
              </a:buClr>
              <a:buFont typeface="Arial" panose="020B0604020202020204" pitchFamily="34" charset="0"/>
              <a:buNone/>
              <a:defRPr sz="2000" kern="800" spc="-13">
                <a:solidFill>
                  <a:schemeClr val="tx1">
                    <a:tint val="75000"/>
                  </a:schemeClr>
                </a:solidFill>
                <a:latin typeface="+mn-lt"/>
                <a:ea typeface="+mn-ea"/>
                <a:cs typeface="+mn-cs"/>
              </a:defRPr>
            </a:lvl1pPr>
            <a:lvl2pPr marL="609585" indent="0" algn="ctr" defTabSz="1219170" rtl="0" eaLnBrk="1" latinLnBrk="0" hangingPunct="1">
              <a:spcBef>
                <a:spcPct val="20000"/>
              </a:spcBef>
              <a:buClr>
                <a:schemeClr val="accent1"/>
              </a:buClr>
              <a:buFont typeface="Arial" panose="020B0604020202020204" pitchFamily="34" charset="0"/>
              <a:buNone/>
              <a:defRPr sz="1600" kern="800">
                <a:solidFill>
                  <a:schemeClr val="tx1">
                    <a:tint val="75000"/>
                  </a:schemeClr>
                </a:solidFill>
                <a:latin typeface="+mn-lt"/>
                <a:ea typeface="+mn-ea"/>
                <a:cs typeface="+mn-cs"/>
              </a:defRPr>
            </a:lvl2pPr>
            <a:lvl3pPr marL="1219170" indent="0" algn="ctr" defTabSz="1219170" rtl="0" eaLnBrk="1" latinLnBrk="0" hangingPunct="1">
              <a:spcBef>
                <a:spcPct val="20000"/>
              </a:spcBef>
              <a:buClr>
                <a:schemeClr val="accent1"/>
              </a:buClr>
              <a:buFont typeface="Arial" panose="020B0604020202020204" pitchFamily="34" charset="0"/>
              <a:buNone/>
              <a:defRPr sz="1600" kern="800">
                <a:solidFill>
                  <a:schemeClr val="tx1">
                    <a:tint val="75000"/>
                  </a:schemeClr>
                </a:solidFill>
                <a:latin typeface="+mn-lt"/>
                <a:ea typeface="+mn-ea"/>
                <a:cs typeface="+mn-cs"/>
              </a:defRPr>
            </a:lvl3pPr>
            <a:lvl4pPr marL="1828754" indent="0" algn="ctr" defTabSz="1219170" rtl="0" eaLnBrk="1" latinLnBrk="0" hangingPunct="1">
              <a:spcBef>
                <a:spcPct val="20000"/>
              </a:spcBef>
              <a:buClr>
                <a:schemeClr val="accent1"/>
              </a:buClr>
              <a:buFont typeface="Arial" panose="020B0604020202020204" pitchFamily="34" charset="0"/>
              <a:buNone/>
              <a:defRPr sz="1600" kern="800">
                <a:solidFill>
                  <a:schemeClr val="tx1">
                    <a:tint val="75000"/>
                  </a:schemeClr>
                </a:solidFill>
                <a:latin typeface="+mn-lt"/>
                <a:ea typeface="+mn-ea"/>
                <a:cs typeface="+mn-cs"/>
              </a:defRPr>
            </a:lvl4pPr>
            <a:lvl5pPr marL="2438339" indent="0" algn="ctr" defTabSz="1219170" rtl="0" eaLnBrk="1" latinLnBrk="0" hangingPunct="1">
              <a:spcBef>
                <a:spcPct val="20000"/>
              </a:spcBef>
              <a:buClr>
                <a:schemeClr val="accent1"/>
              </a:buClr>
              <a:buFont typeface="Arial" panose="020B0604020202020204" pitchFamily="34" charset="0"/>
              <a:buNone/>
              <a:defRPr sz="1600" kern="800">
                <a:solidFill>
                  <a:schemeClr val="tx1">
                    <a:tint val="75000"/>
                  </a:schemeClr>
                </a:solidFill>
                <a:latin typeface="+mn-lt"/>
                <a:ea typeface="+mn-ea"/>
                <a:cs typeface="+mn-cs"/>
              </a:defRPr>
            </a:lvl5pPr>
            <a:lvl6pPr marL="3047924" indent="0" algn="ctr" defTabSz="1219170" rtl="0" eaLnBrk="1" latinLnBrk="0" hangingPunct="1">
              <a:spcBef>
                <a:spcPct val="20000"/>
              </a:spcBef>
              <a:buFont typeface="Arial" panose="020B0604020202020204" pitchFamily="34" charset="0"/>
              <a:buNone/>
              <a:defRPr sz="2667" kern="1200">
                <a:solidFill>
                  <a:schemeClr val="tx1">
                    <a:tint val="75000"/>
                  </a:schemeClr>
                </a:solidFill>
                <a:latin typeface="+mn-lt"/>
                <a:ea typeface="+mn-ea"/>
                <a:cs typeface="+mn-cs"/>
              </a:defRPr>
            </a:lvl6pPr>
            <a:lvl7pPr marL="3657509" indent="0" algn="ctr" defTabSz="1219170" rtl="0" eaLnBrk="1" latinLnBrk="0" hangingPunct="1">
              <a:spcBef>
                <a:spcPct val="20000"/>
              </a:spcBef>
              <a:buFont typeface="Arial" panose="020B0604020202020204" pitchFamily="34" charset="0"/>
              <a:buNone/>
              <a:defRPr sz="2667" kern="1200">
                <a:solidFill>
                  <a:schemeClr val="tx1">
                    <a:tint val="75000"/>
                  </a:schemeClr>
                </a:solidFill>
                <a:latin typeface="+mn-lt"/>
                <a:ea typeface="+mn-ea"/>
                <a:cs typeface="+mn-cs"/>
              </a:defRPr>
            </a:lvl7pPr>
            <a:lvl8pPr marL="4267093" indent="0" algn="ctr" defTabSz="1219170" rtl="0" eaLnBrk="1" latinLnBrk="0" hangingPunct="1">
              <a:spcBef>
                <a:spcPct val="20000"/>
              </a:spcBef>
              <a:buFont typeface="Arial" panose="020B0604020202020204" pitchFamily="34" charset="0"/>
              <a:buNone/>
              <a:defRPr sz="2667" kern="1200">
                <a:solidFill>
                  <a:schemeClr val="tx1">
                    <a:tint val="75000"/>
                  </a:schemeClr>
                </a:solidFill>
                <a:latin typeface="+mn-lt"/>
                <a:ea typeface="+mn-ea"/>
                <a:cs typeface="+mn-cs"/>
              </a:defRPr>
            </a:lvl8pPr>
            <a:lvl9pPr marL="4876678" indent="0" algn="ctr" defTabSz="1219170" rtl="0" eaLnBrk="1" latinLnBrk="0" hangingPunct="1">
              <a:spcBef>
                <a:spcPct val="20000"/>
              </a:spcBef>
              <a:buFont typeface="Arial" panose="020B0604020202020204" pitchFamily="34" charset="0"/>
              <a:buNone/>
              <a:defRPr sz="2667" kern="1200">
                <a:solidFill>
                  <a:schemeClr val="tx1">
                    <a:tint val="75000"/>
                  </a:schemeClr>
                </a:solidFill>
                <a:latin typeface="+mn-lt"/>
                <a:ea typeface="+mn-ea"/>
                <a:cs typeface="+mn-cs"/>
              </a:defRPr>
            </a:lvl9pPr>
          </a:lstStyle>
          <a:p>
            <a:pPr marR="200025" lvl="0" indent="450215" algn="just" defTabSz="914400">
              <a:lnSpc>
                <a:spcPct val="115000"/>
              </a:lnSpc>
              <a:spcBef>
                <a:spcPts val="0"/>
              </a:spcBef>
              <a:spcAft>
                <a:spcPts val="900"/>
              </a:spcAft>
              <a:buClrTx/>
            </a:pPr>
            <a:endParaRPr lang="ru-RU" sz="3200" b="1" dirty="0">
              <a:solidFill>
                <a:schemeClr val="tx1">
                  <a:lumMod val="75000"/>
                </a:schemeClr>
              </a:solidFill>
              <a:latin typeface="Roboto Condensed" panose="02000000000000000000" pitchFamily="2" charset="0"/>
            </a:endParaRPr>
          </a:p>
        </p:txBody>
      </p:sp>
      <p:sp>
        <p:nvSpPr>
          <p:cNvPr id="3" name="TextBox 2"/>
          <p:cNvSpPr txBox="1"/>
          <p:nvPr/>
        </p:nvSpPr>
        <p:spPr>
          <a:xfrm>
            <a:off x="6174819" y="134505"/>
            <a:ext cx="6017181" cy="784830"/>
          </a:xfrm>
          <a:prstGeom prst="rect">
            <a:avLst/>
          </a:prstGeom>
          <a:noFill/>
        </p:spPr>
        <p:txBody>
          <a:bodyPr wrap="square" rtlCol="0">
            <a:spAutoFit/>
          </a:bodyPr>
          <a:lstStyle/>
          <a:p>
            <a:pPr algn="ctr"/>
            <a:r>
              <a:rPr lang="ru-RU" sz="1500" dirty="0">
                <a:latin typeface="Arial" panose="020B0604020202020204" pitchFamily="34" charset="0"/>
                <a:cs typeface="Arial" panose="020B0604020202020204" pitchFamily="34" charset="0"/>
              </a:rPr>
              <a:t>Уведомления УСН за 3 квартал 2023 года, актуальные вопросы, уменьшение на страховые с учетом изменений законодательства, уведомления на уменьшение и иные </a:t>
            </a:r>
            <a:r>
              <a:rPr lang="ru-RU" sz="1500" dirty="0" smtClean="0">
                <a:latin typeface="Arial" panose="020B0604020202020204" pitchFamily="34" charset="0"/>
                <a:cs typeface="Arial" panose="020B0604020202020204" pitchFamily="34" charset="0"/>
              </a:rPr>
              <a:t>вопросы.</a:t>
            </a:r>
            <a:endParaRPr lang="ru-RU" sz="1500" dirty="0">
              <a:latin typeface="Arial" panose="020B0604020202020204" pitchFamily="34" charset="0"/>
              <a:cs typeface="Arial" panose="020B0604020202020204" pitchFamily="34" charset="0"/>
            </a:endParaRPr>
          </a:p>
        </p:txBody>
      </p:sp>
      <p:sp>
        <p:nvSpPr>
          <p:cNvPr id="2" name="Прямоугольник 1"/>
          <p:cNvSpPr/>
          <p:nvPr/>
        </p:nvSpPr>
        <p:spPr>
          <a:xfrm>
            <a:off x="488913" y="4100745"/>
            <a:ext cx="11371811" cy="2450414"/>
          </a:xfrm>
          <a:prstGeom prst="rect">
            <a:avLst/>
          </a:prstGeom>
        </p:spPr>
        <p:txBody>
          <a:bodyPr wrap="square">
            <a:spAutoFit/>
          </a:bodyPr>
          <a:lstStyle/>
          <a:p>
            <a:pPr>
              <a:lnSpc>
                <a:spcPct val="115000"/>
              </a:lnSpc>
              <a:spcAft>
                <a:spcPts val="1000"/>
              </a:spcAft>
            </a:pPr>
            <a:r>
              <a:rPr lang="ru-RU" b="1" dirty="0">
                <a:latin typeface="Times New Roman" panose="02020603050405020304" pitchFamily="18" charset="0"/>
                <a:ea typeface="Times New Roman"/>
                <a:cs typeface="Times New Roman" panose="02020603050405020304" pitchFamily="18" charset="0"/>
              </a:rPr>
              <a:t>Минусы такой альтернативы:</a:t>
            </a:r>
            <a:endParaRPr lang="ru-RU" sz="1600" b="1" dirty="0">
              <a:latin typeface="Times New Roman" panose="02020603050405020304" pitchFamily="18" charset="0"/>
              <a:ea typeface="Calibri"/>
              <a:cs typeface="Times New Roman" panose="02020603050405020304" pitchFamily="18" charset="0"/>
            </a:endParaRPr>
          </a:p>
          <a:p>
            <a:pPr marL="342900" lvl="0" indent="-342900">
              <a:lnSpc>
                <a:spcPct val="115000"/>
              </a:lnSpc>
              <a:spcAft>
                <a:spcPts val="0"/>
              </a:spcAft>
              <a:buSzPts val="1000"/>
              <a:buFont typeface="Symbol"/>
              <a:buChar char=""/>
              <a:tabLst>
                <a:tab pos="457200" algn="l"/>
              </a:tabLst>
            </a:pPr>
            <a:r>
              <a:rPr lang="ru-RU" dirty="0">
                <a:latin typeface="Times New Roman" panose="02020603050405020304" pitchFamily="18" charset="0"/>
                <a:ea typeface="Times New Roman"/>
                <a:cs typeface="Times New Roman" panose="02020603050405020304" pitchFamily="18" charset="0"/>
              </a:rPr>
              <a:t>необходимо заполнить и предоставить в банк платежки по всем </a:t>
            </a:r>
            <a:r>
              <a:rPr lang="ru-RU" dirty="0" smtClean="0">
                <a:latin typeface="Times New Roman" panose="02020603050405020304" pitchFamily="18" charset="0"/>
                <a:ea typeface="Times New Roman"/>
                <a:cs typeface="Times New Roman" panose="02020603050405020304" pitchFamily="18" charset="0"/>
              </a:rPr>
              <a:t>авансам, </a:t>
            </a:r>
            <a:r>
              <a:rPr lang="ru-RU" dirty="0">
                <a:latin typeface="Times New Roman" panose="02020603050405020304" pitchFamily="18" charset="0"/>
                <a:ea typeface="Times New Roman"/>
                <a:cs typeface="Times New Roman" panose="02020603050405020304" pitchFamily="18" charset="0"/>
              </a:rPr>
              <a:t>заполнив </a:t>
            </a:r>
            <a:r>
              <a:rPr lang="ru-RU" dirty="0" smtClean="0">
                <a:latin typeface="Times New Roman" panose="02020603050405020304" pitchFamily="18" charset="0"/>
                <a:ea typeface="Times New Roman"/>
                <a:cs typeface="Times New Roman" panose="02020603050405020304" pitchFamily="18" charset="0"/>
              </a:rPr>
              <a:t>множество реквизитов </a:t>
            </a:r>
            <a:r>
              <a:rPr lang="ru-RU" dirty="0">
                <a:latin typeface="Times New Roman" panose="02020603050405020304" pitchFamily="18" charset="0"/>
                <a:ea typeface="Times New Roman"/>
                <a:cs typeface="Times New Roman" panose="02020603050405020304" pitchFamily="18" charset="0"/>
              </a:rPr>
              <a:t>в каждом платежном поручении;</a:t>
            </a:r>
            <a:endParaRPr lang="ru-RU" sz="1600" dirty="0">
              <a:latin typeface="Times New Roman" panose="02020603050405020304" pitchFamily="18" charset="0"/>
              <a:ea typeface="Calibri"/>
              <a:cs typeface="Times New Roman" panose="02020603050405020304" pitchFamily="18" charset="0"/>
            </a:endParaRPr>
          </a:p>
          <a:p>
            <a:pPr marL="342900" lvl="0" indent="-342900">
              <a:lnSpc>
                <a:spcPct val="115000"/>
              </a:lnSpc>
              <a:spcAft>
                <a:spcPts val="0"/>
              </a:spcAft>
              <a:buSzPts val="1000"/>
              <a:buFont typeface="Symbol"/>
              <a:buChar char=""/>
              <a:tabLst>
                <a:tab pos="457200" algn="l"/>
              </a:tabLst>
            </a:pPr>
            <a:r>
              <a:rPr lang="ru-RU" b="1" dirty="0">
                <a:latin typeface="Times New Roman" panose="02020603050405020304" pitchFamily="18" charset="0"/>
                <a:ea typeface="Times New Roman"/>
                <a:cs typeface="Times New Roman" panose="02020603050405020304" pitchFamily="18" charset="0"/>
              </a:rPr>
              <a:t>исправить ошибку в платежке можно только подав уведомление.</a:t>
            </a:r>
            <a:endParaRPr lang="ru-RU" sz="1600" b="1" dirty="0">
              <a:latin typeface="Times New Roman" panose="02020603050405020304" pitchFamily="18" charset="0"/>
              <a:ea typeface="Calibri"/>
              <a:cs typeface="Times New Roman" panose="02020603050405020304" pitchFamily="18" charset="0"/>
            </a:endParaRPr>
          </a:p>
          <a:p>
            <a:pPr algn="just">
              <a:lnSpc>
                <a:spcPct val="115000"/>
              </a:lnSpc>
              <a:spcAft>
                <a:spcPts val="1000"/>
              </a:spcAft>
            </a:pPr>
            <a:r>
              <a:rPr lang="ru-RU" dirty="0">
                <a:latin typeface="Times New Roman" panose="02020603050405020304" pitchFamily="18" charset="0"/>
                <a:ea typeface="Times New Roman"/>
                <a:cs typeface="Times New Roman" panose="02020603050405020304" pitchFamily="18" charset="0"/>
              </a:rPr>
              <a:t>Если Вы сдадите несколько уведомлений платежными поручениями с совпадающими реквизитами назначения платежа и одинаковым отчетным периодом (сроком уплаты), у вас сформируется одно уведомление с суммированием всех сумм платежа.</a:t>
            </a:r>
            <a:endParaRPr lang="ru-RU" sz="1600" dirty="0">
              <a:effectLst/>
              <a:latin typeface="Times New Roman" panose="02020603050405020304" pitchFamily="18" charset="0"/>
              <a:ea typeface="Calibri"/>
              <a:cs typeface="Times New Roman" panose="02020603050405020304" pitchFamily="18" charset="0"/>
            </a:endParaRPr>
          </a:p>
        </p:txBody>
      </p:sp>
      <p:sp>
        <p:nvSpPr>
          <p:cNvPr id="4" name="Прямоугольник 3"/>
          <p:cNvSpPr/>
          <p:nvPr/>
        </p:nvSpPr>
        <p:spPr>
          <a:xfrm>
            <a:off x="1088968" y="1911344"/>
            <a:ext cx="10548850" cy="1938992"/>
          </a:xfrm>
          <a:prstGeom prst="rect">
            <a:avLst/>
          </a:prstGeom>
        </p:spPr>
        <p:txBody>
          <a:bodyPr wrap="square">
            <a:spAutoFit/>
          </a:bodyPr>
          <a:lstStyle/>
          <a:p>
            <a:pPr lvl="0" algn="just" defTabSz="1043056">
              <a:defRPr/>
            </a:pPr>
            <a:r>
              <a:rPr lang="ru-RU" sz="2400" dirty="0" smtClean="0">
                <a:solidFill>
                  <a:srgbClr val="14348E"/>
                </a:solidFill>
                <a:latin typeface="Times New Roman" panose="02020603050405020304" pitchFamily="18" charset="0"/>
                <a:cs typeface="Times New Roman" panose="02020603050405020304" pitchFamily="18" charset="0"/>
              </a:rPr>
              <a:t>в </a:t>
            </a:r>
            <a:r>
              <a:rPr lang="ru-RU" sz="2400" dirty="0">
                <a:solidFill>
                  <a:srgbClr val="14348E"/>
                </a:solidFill>
                <a:latin typeface="Times New Roman" panose="02020603050405020304" pitchFamily="18" charset="0"/>
                <a:cs typeface="Times New Roman" panose="02020603050405020304" pitchFamily="18" charset="0"/>
              </a:rPr>
              <a:t>платежке необходимо указать реквизиты:</a:t>
            </a:r>
          </a:p>
          <a:p>
            <a:pPr marL="342900" lvl="0" indent="-342900" algn="just" defTabSz="1043056">
              <a:buFontTx/>
              <a:buChar char="-"/>
              <a:defRPr/>
            </a:pPr>
            <a:r>
              <a:rPr lang="ru-RU" sz="2400" dirty="0">
                <a:solidFill>
                  <a:srgbClr val="14348E"/>
                </a:solidFill>
                <a:latin typeface="Times New Roman" panose="02020603050405020304" pitchFamily="18" charset="0"/>
                <a:cs typeface="Times New Roman" panose="02020603050405020304" pitchFamily="18" charset="0"/>
              </a:rPr>
              <a:t>КБК </a:t>
            </a:r>
            <a:r>
              <a:rPr lang="ru-RU" sz="2400" dirty="0" smtClean="0">
                <a:solidFill>
                  <a:srgbClr val="14348E"/>
                </a:solidFill>
                <a:latin typeface="Times New Roman" panose="02020603050405020304" pitchFamily="18" charset="0"/>
                <a:cs typeface="Times New Roman" panose="02020603050405020304" pitchFamily="18" charset="0"/>
              </a:rPr>
              <a:t>соответствующего налога, взноса;</a:t>
            </a:r>
            <a:endParaRPr lang="ru-RU" sz="2400" dirty="0">
              <a:solidFill>
                <a:srgbClr val="14348E"/>
              </a:solidFill>
              <a:latin typeface="Times New Roman" panose="02020603050405020304" pitchFamily="18" charset="0"/>
              <a:cs typeface="Times New Roman" panose="02020603050405020304" pitchFamily="18" charset="0"/>
            </a:endParaRPr>
          </a:p>
          <a:p>
            <a:pPr marL="342900" lvl="0" indent="-342900" algn="just" defTabSz="1043056">
              <a:buFontTx/>
              <a:buChar char="-"/>
              <a:defRPr/>
            </a:pPr>
            <a:r>
              <a:rPr lang="ru-RU" sz="2400" dirty="0">
                <a:solidFill>
                  <a:srgbClr val="14348E"/>
                </a:solidFill>
                <a:latin typeface="Times New Roman" panose="02020603050405020304" pitchFamily="18" charset="0"/>
                <a:cs typeface="Times New Roman" panose="02020603050405020304" pitchFamily="18" charset="0"/>
              </a:rPr>
              <a:t>ОКТМО по месту постановки на учет;</a:t>
            </a:r>
          </a:p>
          <a:p>
            <a:pPr marL="342900" lvl="0" indent="-342900" algn="just" defTabSz="1043056">
              <a:buFontTx/>
              <a:buChar char="-"/>
              <a:defRPr/>
            </a:pPr>
            <a:r>
              <a:rPr lang="ru-RU" sz="2400" dirty="0">
                <a:solidFill>
                  <a:srgbClr val="14348E"/>
                </a:solidFill>
                <a:latin typeface="Times New Roman" panose="02020603050405020304" pitchFamily="18" charset="0"/>
                <a:cs typeface="Times New Roman" panose="02020603050405020304" pitchFamily="18" charset="0"/>
              </a:rPr>
              <a:t>налоговый период за который производится оплата;</a:t>
            </a:r>
          </a:p>
          <a:p>
            <a:pPr marL="342900" lvl="0" indent="-342900" algn="just" defTabSz="1043056">
              <a:buFontTx/>
              <a:buChar char="-"/>
              <a:defRPr/>
            </a:pPr>
            <a:r>
              <a:rPr lang="ru-RU" sz="2400" dirty="0">
                <a:solidFill>
                  <a:srgbClr val="14348E"/>
                </a:solidFill>
                <a:latin typeface="Times New Roman" panose="02020603050405020304" pitchFamily="18" charset="0"/>
                <a:cs typeface="Times New Roman" panose="02020603050405020304" pitchFamily="18" charset="0"/>
              </a:rPr>
              <a:t>статус налогоплательщика – </a:t>
            </a:r>
            <a:r>
              <a:rPr lang="ru-RU" sz="2400" b="1" dirty="0">
                <a:solidFill>
                  <a:srgbClr val="14348E"/>
                </a:solidFill>
                <a:latin typeface="Times New Roman" panose="02020603050405020304" pitchFamily="18" charset="0"/>
                <a:cs typeface="Times New Roman" panose="02020603050405020304" pitchFamily="18" charset="0"/>
              </a:rPr>
              <a:t>02.</a:t>
            </a:r>
          </a:p>
        </p:txBody>
      </p:sp>
      <p:sp>
        <p:nvSpPr>
          <p:cNvPr id="5" name="Прямоугольник 4"/>
          <p:cNvSpPr/>
          <p:nvPr/>
        </p:nvSpPr>
        <p:spPr>
          <a:xfrm>
            <a:off x="440575" y="1266799"/>
            <a:ext cx="11097490" cy="461665"/>
          </a:xfrm>
          <a:prstGeom prst="rect">
            <a:avLst/>
          </a:prstGeom>
        </p:spPr>
        <p:txBody>
          <a:bodyPr wrap="square">
            <a:spAutoFit/>
          </a:bodyPr>
          <a:lstStyle/>
          <a:p>
            <a:r>
              <a:rPr lang="ru-RU" sz="2400" b="1" dirty="0">
                <a:latin typeface="Times New Roman" panose="02020603050405020304" pitchFamily="18" charset="0"/>
                <a:cs typeface="Times New Roman" panose="02020603050405020304" pitchFamily="18" charset="0"/>
              </a:rPr>
              <a:t>Пример</a:t>
            </a:r>
            <a:r>
              <a:rPr lang="ru-RU" sz="2400" dirty="0">
                <a:latin typeface="Times New Roman" panose="02020603050405020304" pitchFamily="18" charset="0"/>
                <a:cs typeface="Times New Roman" panose="02020603050405020304" pitchFamily="18" charset="0"/>
              </a:rPr>
              <a:t> </a:t>
            </a:r>
            <a:r>
              <a:rPr lang="ru-RU" sz="2400" dirty="0" smtClean="0">
                <a:latin typeface="Times New Roman" panose="02020603050405020304" pitchFamily="18" charset="0"/>
                <a:cs typeface="Times New Roman" panose="02020603050405020304" pitchFamily="18" charset="0"/>
              </a:rPr>
              <a:t>заполнения платежного </a:t>
            </a:r>
            <a:r>
              <a:rPr lang="ru-RU" sz="2400" dirty="0">
                <a:latin typeface="Times New Roman" panose="02020603050405020304" pitchFamily="18" charset="0"/>
                <a:cs typeface="Times New Roman" panose="02020603050405020304" pitchFamily="18" charset="0"/>
              </a:rPr>
              <a:t>поручения вместо подачи </a:t>
            </a:r>
            <a:r>
              <a:rPr lang="ru-RU" sz="2400" dirty="0" smtClean="0">
                <a:latin typeface="Times New Roman" panose="02020603050405020304" pitchFamily="18" charset="0"/>
                <a:cs typeface="Times New Roman" panose="02020603050405020304" pitchFamily="18" charset="0"/>
              </a:rPr>
              <a:t>уведомления:</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647300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2">
            <a:extLst>
              <a:ext uri="{FF2B5EF4-FFF2-40B4-BE49-F238E27FC236}">
                <a16:creationId xmlns:a16="http://schemas.microsoft.com/office/drawing/2014/main" xmlns="" id="{2344D0E4-F4CC-4666-BA65-228B5D600976}"/>
              </a:ext>
            </a:extLst>
          </p:cNvPr>
          <p:cNvSpPr txBox="1">
            <a:spLocks/>
          </p:cNvSpPr>
          <p:nvPr/>
        </p:nvSpPr>
        <p:spPr>
          <a:xfrm>
            <a:off x="4942936" y="65865"/>
            <a:ext cx="7249065" cy="968278"/>
          </a:xfrm>
          <a:prstGeom prst="rect">
            <a:avLst/>
          </a:prstGeom>
        </p:spPr>
        <p:txBody>
          <a:bodyPr vert="horz" lIns="0" tIns="0" rIns="0" bIns="0" rtlCol="0" anchor="ctr">
            <a:noAutofit/>
          </a:bodyPr>
          <a:lstStyle>
            <a:lvl1pPr marL="0" indent="0" algn="ctr" defTabSz="1219170" rtl="0" eaLnBrk="1" latinLnBrk="0" hangingPunct="1">
              <a:spcBef>
                <a:spcPct val="20000"/>
              </a:spcBef>
              <a:buClr>
                <a:schemeClr val="accent1"/>
              </a:buClr>
              <a:buFont typeface="Arial" panose="020B0604020202020204" pitchFamily="34" charset="0"/>
              <a:buNone/>
              <a:defRPr sz="2000" kern="800" spc="-13">
                <a:solidFill>
                  <a:schemeClr val="tx1">
                    <a:tint val="75000"/>
                  </a:schemeClr>
                </a:solidFill>
                <a:latin typeface="+mn-lt"/>
                <a:ea typeface="+mn-ea"/>
                <a:cs typeface="+mn-cs"/>
              </a:defRPr>
            </a:lvl1pPr>
            <a:lvl2pPr marL="609585" indent="0" algn="ctr" defTabSz="1219170" rtl="0" eaLnBrk="1" latinLnBrk="0" hangingPunct="1">
              <a:spcBef>
                <a:spcPct val="20000"/>
              </a:spcBef>
              <a:buClr>
                <a:schemeClr val="accent1"/>
              </a:buClr>
              <a:buFont typeface="Arial" panose="020B0604020202020204" pitchFamily="34" charset="0"/>
              <a:buNone/>
              <a:defRPr sz="1600" kern="800">
                <a:solidFill>
                  <a:schemeClr val="tx1">
                    <a:tint val="75000"/>
                  </a:schemeClr>
                </a:solidFill>
                <a:latin typeface="+mn-lt"/>
                <a:ea typeface="+mn-ea"/>
                <a:cs typeface="+mn-cs"/>
              </a:defRPr>
            </a:lvl2pPr>
            <a:lvl3pPr marL="1219170" indent="0" algn="ctr" defTabSz="1219170" rtl="0" eaLnBrk="1" latinLnBrk="0" hangingPunct="1">
              <a:spcBef>
                <a:spcPct val="20000"/>
              </a:spcBef>
              <a:buClr>
                <a:schemeClr val="accent1"/>
              </a:buClr>
              <a:buFont typeface="Arial" panose="020B0604020202020204" pitchFamily="34" charset="0"/>
              <a:buNone/>
              <a:defRPr sz="1600" kern="800">
                <a:solidFill>
                  <a:schemeClr val="tx1">
                    <a:tint val="75000"/>
                  </a:schemeClr>
                </a:solidFill>
                <a:latin typeface="+mn-lt"/>
                <a:ea typeface="+mn-ea"/>
                <a:cs typeface="+mn-cs"/>
              </a:defRPr>
            </a:lvl3pPr>
            <a:lvl4pPr marL="1828754" indent="0" algn="ctr" defTabSz="1219170" rtl="0" eaLnBrk="1" latinLnBrk="0" hangingPunct="1">
              <a:spcBef>
                <a:spcPct val="20000"/>
              </a:spcBef>
              <a:buClr>
                <a:schemeClr val="accent1"/>
              </a:buClr>
              <a:buFont typeface="Arial" panose="020B0604020202020204" pitchFamily="34" charset="0"/>
              <a:buNone/>
              <a:defRPr sz="1600" kern="800">
                <a:solidFill>
                  <a:schemeClr val="tx1">
                    <a:tint val="75000"/>
                  </a:schemeClr>
                </a:solidFill>
                <a:latin typeface="+mn-lt"/>
                <a:ea typeface="+mn-ea"/>
                <a:cs typeface="+mn-cs"/>
              </a:defRPr>
            </a:lvl4pPr>
            <a:lvl5pPr marL="2438339" indent="0" algn="ctr" defTabSz="1219170" rtl="0" eaLnBrk="1" latinLnBrk="0" hangingPunct="1">
              <a:spcBef>
                <a:spcPct val="20000"/>
              </a:spcBef>
              <a:buClr>
                <a:schemeClr val="accent1"/>
              </a:buClr>
              <a:buFont typeface="Arial" panose="020B0604020202020204" pitchFamily="34" charset="0"/>
              <a:buNone/>
              <a:defRPr sz="1600" kern="800">
                <a:solidFill>
                  <a:schemeClr val="tx1">
                    <a:tint val="75000"/>
                  </a:schemeClr>
                </a:solidFill>
                <a:latin typeface="+mn-lt"/>
                <a:ea typeface="+mn-ea"/>
                <a:cs typeface="+mn-cs"/>
              </a:defRPr>
            </a:lvl5pPr>
            <a:lvl6pPr marL="3047924" indent="0" algn="ctr" defTabSz="1219170" rtl="0" eaLnBrk="1" latinLnBrk="0" hangingPunct="1">
              <a:spcBef>
                <a:spcPct val="20000"/>
              </a:spcBef>
              <a:buFont typeface="Arial" panose="020B0604020202020204" pitchFamily="34" charset="0"/>
              <a:buNone/>
              <a:defRPr sz="2667" kern="1200">
                <a:solidFill>
                  <a:schemeClr val="tx1">
                    <a:tint val="75000"/>
                  </a:schemeClr>
                </a:solidFill>
                <a:latin typeface="+mn-lt"/>
                <a:ea typeface="+mn-ea"/>
                <a:cs typeface="+mn-cs"/>
              </a:defRPr>
            </a:lvl6pPr>
            <a:lvl7pPr marL="3657509" indent="0" algn="ctr" defTabSz="1219170" rtl="0" eaLnBrk="1" latinLnBrk="0" hangingPunct="1">
              <a:spcBef>
                <a:spcPct val="20000"/>
              </a:spcBef>
              <a:buFont typeface="Arial" panose="020B0604020202020204" pitchFamily="34" charset="0"/>
              <a:buNone/>
              <a:defRPr sz="2667" kern="1200">
                <a:solidFill>
                  <a:schemeClr val="tx1">
                    <a:tint val="75000"/>
                  </a:schemeClr>
                </a:solidFill>
                <a:latin typeface="+mn-lt"/>
                <a:ea typeface="+mn-ea"/>
                <a:cs typeface="+mn-cs"/>
              </a:defRPr>
            </a:lvl7pPr>
            <a:lvl8pPr marL="4267093" indent="0" algn="ctr" defTabSz="1219170" rtl="0" eaLnBrk="1" latinLnBrk="0" hangingPunct="1">
              <a:spcBef>
                <a:spcPct val="20000"/>
              </a:spcBef>
              <a:buFont typeface="Arial" panose="020B0604020202020204" pitchFamily="34" charset="0"/>
              <a:buNone/>
              <a:defRPr sz="2667" kern="1200">
                <a:solidFill>
                  <a:schemeClr val="tx1">
                    <a:tint val="75000"/>
                  </a:schemeClr>
                </a:solidFill>
                <a:latin typeface="+mn-lt"/>
                <a:ea typeface="+mn-ea"/>
                <a:cs typeface="+mn-cs"/>
              </a:defRPr>
            </a:lvl8pPr>
            <a:lvl9pPr marL="4876678" indent="0" algn="ctr" defTabSz="1219170" rtl="0" eaLnBrk="1" latinLnBrk="0" hangingPunct="1">
              <a:spcBef>
                <a:spcPct val="20000"/>
              </a:spcBef>
              <a:buFont typeface="Arial" panose="020B0604020202020204" pitchFamily="34" charset="0"/>
              <a:buNone/>
              <a:defRPr sz="2667" kern="1200">
                <a:solidFill>
                  <a:schemeClr val="tx1">
                    <a:tint val="75000"/>
                  </a:schemeClr>
                </a:solidFill>
                <a:latin typeface="+mn-lt"/>
                <a:ea typeface="+mn-ea"/>
                <a:cs typeface="+mn-cs"/>
              </a:defRPr>
            </a:lvl9pPr>
          </a:lstStyle>
          <a:p>
            <a:pPr marR="200025" lvl="0" indent="450215" algn="just" defTabSz="914400">
              <a:lnSpc>
                <a:spcPct val="115000"/>
              </a:lnSpc>
              <a:spcBef>
                <a:spcPts val="0"/>
              </a:spcBef>
              <a:spcAft>
                <a:spcPts val="900"/>
              </a:spcAft>
              <a:buClrTx/>
            </a:pPr>
            <a:endParaRPr lang="ru-RU" sz="3200" b="1" dirty="0">
              <a:solidFill>
                <a:schemeClr val="tx1">
                  <a:lumMod val="75000"/>
                </a:schemeClr>
              </a:solidFill>
              <a:latin typeface="Roboto Condensed" panose="02000000000000000000" pitchFamily="2" charset="0"/>
            </a:endParaRPr>
          </a:p>
        </p:txBody>
      </p:sp>
      <p:sp>
        <p:nvSpPr>
          <p:cNvPr id="3" name="TextBox 2"/>
          <p:cNvSpPr txBox="1"/>
          <p:nvPr/>
        </p:nvSpPr>
        <p:spPr>
          <a:xfrm>
            <a:off x="6174819" y="134505"/>
            <a:ext cx="6017181" cy="784830"/>
          </a:xfrm>
          <a:prstGeom prst="rect">
            <a:avLst/>
          </a:prstGeom>
          <a:noFill/>
        </p:spPr>
        <p:txBody>
          <a:bodyPr wrap="square" rtlCol="0">
            <a:spAutoFit/>
          </a:bodyPr>
          <a:lstStyle/>
          <a:p>
            <a:pPr algn="ctr"/>
            <a:r>
              <a:rPr lang="ru-RU" sz="1500" dirty="0">
                <a:latin typeface="Arial" panose="020B0604020202020204" pitchFamily="34" charset="0"/>
                <a:cs typeface="Arial" panose="020B0604020202020204" pitchFamily="34" charset="0"/>
              </a:rPr>
              <a:t>Уведомления УСН за 3 квартал 2023 года, актуальные вопросы, уменьшение на страховые с учетом изменений законодательства, уведомления на уменьшение и иные </a:t>
            </a:r>
            <a:r>
              <a:rPr lang="ru-RU" sz="1500" dirty="0" smtClean="0">
                <a:latin typeface="Arial" panose="020B0604020202020204" pitchFamily="34" charset="0"/>
                <a:cs typeface="Arial" panose="020B0604020202020204" pitchFamily="34" charset="0"/>
              </a:rPr>
              <a:t>вопросы.</a:t>
            </a:r>
            <a:endParaRPr lang="ru-RU" sz="1500" b="1" dirty="0">
              <a:latin typeface="Times New Roman" panose="02020603050405020304" pitchFamily="18" charset="0"/>
              <a:cs typeface="Times New Roman" panose="02020603050405020304" pitchFamily="18" charset="0"/>
            </a:endParaRPr>
          </a:p>
        </p:txBody>
      </p:sp>
      <p:sp>
        <p:nvSpPr>
          <p:cNvPr id="7" name="TextBox 6"/>
          <p:cNvSpPr txBox="1"/>
          <p:nvPr/>
        </p:nvSpPr>
        <p:spPr>
          <a:xfrm>
            <a:off x="315882" y="1288473"/>
            <a:ext cx="11538064" cy="4928016"/>
          </a:xfrm>
          <a:prstGeom prst="rect">
            <a:avLst/>
          </a:prstGeom>
          <a:noFill/>
        </p:spPr>
        <p:txBody>
          <a:bodyPr wrap="square" rtlCol="0">
            <a:spAutoFit/>
          </a:bodyPr>
          <a:lstStyle/>
          <a:p>
            <a:pPr>
              <a:lnSpc>
                <a:spcPct val="115000"/>
              </a:lnSpc>
              <a:spcAft>
                <a:spcPts val="1000"/>
              </a:spcAft>
            </a:pPr>
            <a:r>
              <a:rPr lang="ru-RU" sz="2400" b="1" dirty="0">
                <a:latin typeface="Times New Roman" panose="02020603050405020304" pitchFamily="18" charset="0"/>
                <a:ea typeface="Times New Roman"/>
                <a:cs typeface="Times New Roman" panose="02020603050405020304" pitchFamily="18" charset="0"/>
              </a:rPr>
              <a:t>Основные ошибки в уведомлениях</a:t>
            </a:r>
            <a:endParaRPr lang="ru-RU" sz="2400" dirty="0">
              <a:latin typeface="Times New Roman" panose="02020603050405020304" pitchFamily="18" charset="0"/>
              <a:ea typeface="Calibri"/>
              <a:cs typeface="Times New Roman" panose="02020603050405020304" pitchFamily="18" charset="0"/>
            </a:endParaRPr>
          </a:p>
          <a:p>
            <a:pPr algn="just">
              <a:lnSpc>
                <a:spcPct val="115000"/>
              </a:lnSpc>
              <a:spcAft>
                <a:spcPts val="0"/>
              </a:spcAft>
            </a:pPr>
            <a:r>
              <a:rPr lang="ru-RU" sz="2200" dirty="0" smtClean="0">
                <a:latin typeface="Times New Roman" panose="02020603050405020304" pitchFamily="18" charset="0"/>
                <a:ea typeface="Times New Roman"/>
                <a:cs typeface="Times New Roman" panose="02020603050405020304" pitchFamily="18" charset="0"/>
              </a:rPr>
              <a:t>1</a:t>
            </a:r>
            <a:r>
              <a:rPr lang="ru-RU" sz="2200" dirty="0">
                <a:latin typeface="Times New Roman" panose="02020603050405020304" pitchFamily="18" charset="0"/>
                <a:ea typeface="Times New Roman"/>
                <a:cs typeface="Times New Roman" panose="02020603050405020304" pitchFamily="18" charset="0"/>
              </a:rPr>
              <a:t>. Неверно указан налоговый (отчетный) период.</a:t>
            </a:r>
            <a:endParaRPr lang="ru-RU" sz="2200" dirty="0">
              <a:latin typeface="Times New Roman" panose="02020603050405020304" pitchFamily="18" charset="0"/>
              <a:ea typeface="Calibri"/>
              <a:cs typeface="Times New Roman" panose="02020603050405020304" pitchFamily="18" charset="0"/>
            </a:endParaRPr>
          </a:p>
          <a:p>
            <a:pPr algn="just">
              <a:lnSpc>
                <a:spcPct val="115000"/>
              </a:lnSpc>
              <a:spcAft>
                <a:spcPts val="0"/>
              </a:spcAft>
            </a:pPr>
            <a:r>
              <a:rPr lang="ru-RU" sz="2200" dirty="0">
                <a:latin typeface="Times New Roman" panose="02020603050405020304" pitchFamily="18" charset="0"/>
                <a:ea typeface="Times New Roman"/>
                <a:cs typeface="Times New Roman" panose="02020603050405020304" pitchFamily="18" charset="0"/>
              </a:rPr>
              <a:t>2. Неверно указан КБК или ОКТМО либо заполнен КБК, по которому не требуется предоставление </a:t>
            </a:r>
            <a:r>
              <a:rPr lang="ru-RU" sz="2200" dirty="0" smtClean="0">
                <a:latin typeface="Times New Roman" panose="02020603050405020304" pitchFamily="18" charset="0"/>
                <a:ea typeface="Times New Roman"/>
                <a:cs typeface="Times New Roman" panose="02020603050405020304" pitchFamily="18" charset="0"/>
              </a:rPr>
              <a:t>Уведомления.</a:t>
            </a:r>
            <a:endParaRPr lang="ru-RU" sz="2200" dirty="0">
              <a:latin typeface="Times New Roman" panose="02020603050405020304" pitchFamily="18" charset="0"/>
              <a:ea typeface="Calibri"/>
              <a:cs typeface="Times New Roman" panose="02020603050405020304" pitchFamily="18" charset="0"/>
            </a:endParaRPr>
          </a:p>
          <a:p>
            <a:pPr algn="just">
              <a:lnSpc>
                <a:spcPct val="115000"/>
              </a:lnSpc>
              <a:spcAft>
                <a:spcPts val="0"/>
              </a:spcAft>
            </a:pPr>
            <a:r>
              <a:rPr lang="ru-RU" sz="2200" dirty="0">
                <a:latin typeface="Times New Roman" panose="02020603050405020304" pitchFamily="18" charset="0"/>
                <a:ea typeface="Times New Roman"/>
                <a:cs typeface="Times New Roman" panose="02020603050405020304" pitchFamily="18" charset="0"/>
              </a:rPr>
              <a:t>3. Уведомление представлено после представления Декларации за этот период или одновременно с декларацией (за исключением Уведомления об исчисленной сумме налога на имущество организаций).</a:t>
            </a:r>
            <a:endParaRPr lang="ru-RU" sz="2200" dirty="0">
              <a:latin typeface="Times New Roman" panose="02020603050405020304" pitchFamily="18" charset="0"/>
              <a:ea typeface="Calibri"/>
              <a:cs typeface="Times New Roman" panose="02020603050405020304" pitchFamily="18" charset="0"/>
            </a:endParaRPr>
          </a:p>
          <a:p>
            <a:pPr algn="just">
              <a:lnSpc>
                <a:spcPct val="115000"/>
              </a:lnSpc>
              <a:spcAft>
                <a:spcPts val="0"/>
              </a:spcAft>
            </a:pPr>
            <a:r>
              <a:rPr lang="ru-RU" sz="2200" dirty="0" smtClean="0">
                <a:latin typeface="Times New Roman" panose="02020603050405020304" pitchFamily="18" charset="0"/>
                <a:ea typeface="Times New Roman"/>
                <a:cs typeface="Times New Roman" panose="02020603050405020304" pitchFamily="18" charset="0"/>
              </a:rPr>
              <a:t>4. </a:t>
            </a:r>
            <a:r>
              <a:rPr lang="ru-RU" sz="2200" dirty="0">
                <a:latin typeface="Times New Roman" panose="02020603050405020304" pitchFamily="18" charset="0"/>
                <a:ea typeface="Times New Roman"/>
                <a:cs typeface="Times New Roman" panose="02020603050405020304" pitchFamily="18" charset="0"/>
              </a:rPr>
              <a:t>Неправильное указание реквизитов в платежке, которая представляется взамен Уведомления.</a:t>
            </a:r>
            <a:endParaRPr lang="ru-RU" sz="2200" dirty="0">
              <a:latin typeface="Times New Roman" panose="02020603050405020304" pitchFamily="18" charset="0"/>
              <a:ea typeface="Calibri"/>
              <a:cs typeface="Times New Roman" panose="02020603050405020304" pitchFamily="18" charset="0"/>
            </a:endParaRPr>
          </a:p>
          <a:p>
            <a:pPr algn="just">
              <a:lnSpc>
                <a:spcPct val="115000"/>
              </a:lnSpc>
              <a:spcAft>
                <a:spcPts val="0"/>
              </a:spcAft>
            </a:pPr>
            <a:r>
              <a:rPr lang="ru-RU" sz="2200" dirty="0" smtClean="0">
                <a:latin typeface="Times New Roman" panose="02020603050405020304" pitchFamily="18" charset="0"/>
                <a:ea typeface="Times New Roman"/>
                <a:cs typeface="Times New Roman" panose="02020603050405020304" pitchFamily="18" charset="0"/>
              </a:rPr>
              <a:t>5. </a:t>
            </a:r>
            <a:r>
              <a:rPr lang="ru-RU" sz="2200" dirty="0">
                <a:latin typeface="Times New Roman" panose="02020603050405020304" pitchFamily="18" charset="0"/>
                <a:ea typeface="Times New Roman"/>
                <a:cs typeface="Times New Roman" panose="02020603050405020304" pitchFamily="18" charset="0"/>
              </a:rPr>
              <a:t>Уточненное уведомление сдается не с указанием полной суммы к уплате по сроку 28 число текущего месяца, а на дельту с последним уведомлением по этому же сроку.</a:t>
            </a:r>
            <a:endParaRPr lang="ru-RU" sz="2200" dirty="0">
              <a:latin typeface="Times New Roman" panose="02020603050405020304" pitchFamily="18" charset="0"/>
              <a:ea typeface="Calibri"/>
              <a:cs typeface="Times New Roman" panose="02020603050405020304" pitchFamily="18" charset="0"/>
            </a:endParaRPr>
          </a:p>
          <a:p>
            <a:pPr algn="just">
              <a:lnSpc>
                <a:spcPct val="115000"/>
              </a:lnSpc>
              <a:spcAft>
                <a:spcPts val="0"/>
              </a:spcAft>
            </a:pPr>
            <a:r>
              <a:rPr lang="ru-RU" sz="2200" dirty="0" smtClean="0">
                <a:latin typeface="Times New Roman" panose="02020603050405020304" pitchFamily="18" charset="0"/>
                <a:ea typeface="Times New Roman"/>
                <a:cs typeface="Times New Roman" panose="02020603050405020304" pitchFamily="18" charset="0"/>
              </a:rPr>
              <a:t>6. </a:t>
            </a:r>
            <a:r>
              <a:rPr lang="ru-RU" sz="2200" dirty="0">
                <a:latin typeface="Times New Roman" panose="02020603050405020304" pitchFamily="18" charset="0"/>
                <a:ea typeface="Times New Roman"/>
                <a:cs typeface="Times New Roman" panose="02020603050405020304" pitchFamily="18" charset="0"/>
              </a:rPr>
              <a:t>Уведомление сдается несколькими платежами с указанием одного периода и срока.</a:t>
            </a:r>
            <a:endParaRPr lang="ru-RU" sz="2200" dirty="0">
              <a:effectLst/>
              <a:latin typeface="Times New Roman" panose="02020603050405020304" pitchFamily="18" charset="0"/>
              <a:ea typeface="Calibri"/>
              <a:cs typeface="Times New Roman" panose="02020603050405020304" pitchFamily="18" charset="0"/>
            </a:endParaRPr>
          </a:p>
        </p:txBody>
      </p:sp>
    </p:spTree>
    <p:extLst>
      <p:ext uri="{BB962C8B-B14F-4D97-AF65-F5344CB8AC3E}">
        <p14:creationId xmlns:p14="http://schemas.microsoft.com/office/powerpoint/2010/main" val="4035637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2">
            <a:extLst>
              <a:ext uri="{FF2B5EF4-FFF2-40B4-BE49-F238E27FC236}">
                <a16:creationId xmlns:a16="http://schemas.microsoft.com/office/drawing/2014/main" xmlns="" id="{2344D0E4-F4CC-4666-BA65-228B5D600976}"/>
              </a:ext>
            </a:extLst>
          </p:cNvPr>
          <p:cNvSpPr txBox="1">
            <a:spLocks/>
          </p:cNvSpPr>
          <p:nvPr/>
        </p:nvSpPr>
        <p:spPr>
          <a:xfrm>
            <a:off x="4942936" y="65865"/>
            <a:ext cx="7249065" cy="968278"/>
          </a:xfrm>
          <a:prstGeom prst="rect">
            <a:avLst/>
          </a:prstGeom>
        </p:spPr>
        <p:txBody>
          <a:bodyPr vert="horz" lIns="0" tIns="0" rIns="0" bIns="0" rtlCol="0" anchor="ctr">
            <a:noAutofit/>
          </a:bodyPr>
          <a:lstStyle>
            <a:lvl1pPr marL="0" indent="0" algn="ctr" defTabSz="1219170" rtl="0" eaLnBrk="1" latinLnBrk="0" hangingPunct="1">
              <a:spcBef>
                <a:spcPct val="20000"/>
              </a:spcBef>
              <a:buClr>
                <a:schemeClr val="accent1"/>
              </a:buClr>
              <a:buFont typeface="Arial" panose="020B0604020202020204" pitchFamily="34" charset="0"/>
              <a:buNone/>
              <a:defRPr sz="2000" kern="800" spc="-13">
                <a:solidFill>
                  <a:schemeClr val="tx1">
                    <a:tint val="75000"/>
                  </a:schemeClr>
                </a:solidFill>
                <a:latin typeface="+mn-lt"/>
                <a:ea typeface="+mn-ea"/>
                <a:cs typeface="+mn-cs"/>
              </a:defRPr>
            </a:lvl1pPr>
            <a:lvl2pPr marL="609585" indent="0" algn="ctr" defTabSz="1219170" rtl="0" eaLnBrk="1" latinLnBrk="0" hangingPunct="1">
              <a:spcBef>
                <a:spcPct val="20000"/>
              </a:spcBef>
              <a:buClr>
                <a:schemeClr val="accent1"/>
              </a:buClr>
              <a:buFont typeface="Arial" panose="020B0604020202020204" pitchFamily="34" charset="0"/>
              <a:buNone/>
              <a:defRPr sz="1600" kern="800">
                <a:solidFill>
                  <a:schemeClr val="tx1">
                    <a:tint val="75000"/>
                  </a:schemeClr>
                </a:solidFill>
                <a:latin typeface="+mn-lt"/>
                <a:ea typeface="+mn-ea"/>
                <a:cs typeface="+mn-cs"/>
              </a:defRPr>
            </a:lvl2pPr>
            <a:lvl3pPr marL="1219170" indent="0" algn="ctr" defTabSz="1219170" rtl="0" eaLnBrk="1" latinLnBrk="0" hangingPunct="1">
              <a:spcBef>
                <a:spcPct val="20000"/>
              </a:spcBef>
              <a:buClr>
                <a:schemeClr val="accent1"/>
              </a:buClr>
              <a:buFont typeface="Arial" panose="020B0604020202020204" pitchFamily="34" charset="0"/>
              <a:buNone/>
              <a:defRPr sz="1600" kern="800">
                <a:solidFill>
                  <a:schemeClr val="tx1">
                    <a:tint val="75000"/>
                  </a:schemeClr>
                </a:solidFill>
                <a:latin typeface="+mn-lt"/>
                <a:ea typeface="+mn-ea"/>
                <a:cs typeface="+mn-cs"/>
              </a:defRPr>
            </a:lvl3pPr>
            <a:lvl4pPr marL="1828754" indent="0" algn="ctr" defTabSz="1219170" rtl="0" eaLnBrk="1" latinLnBrk="0" hangingPunct="1">
              <a:spcBef>
                <a:spcPct val="20000"/>
              </a:spcBef>
              <a:buClr>
                <a:schemeClr val="accent1"/>
              </a:buClr>
              <a:buFont typeface="Arial" panose="020B0604020202020204" pitchFamily="34" charset="0"/>
              <a:buNone/>
              <a:defRPr sz="1600" kern="800">
                <a:solidFill>
                  <a:schemeClr val="tx1">
                    <a:tint val="75000"/>
                  </a:schemeClr>
                </a:solidFill>
                <a:latin typeface="+mn-lt"/>
                <a:ea typeface="+mn-ea"/>
                <a:cs typeface="+mn-cs"/>
              </a:defRPr>
            </a:lvl4pPr>
            <a:lvl5pPr marL="2438339" indent="0" algn="ctr" defTabSz="1219170" rtl="0" eaLnBrk="1" latinLnBrk="0" hangingPunct="1">
              <a:spcBef>
                <a:spcPct val="20000"/>
              </a:spcBef>
              <a:buClr>
                <a:schemeClr val="accent1"/>
              </a:buClr>
              <a:buFont typeface="Arial" panose="020B0604020202020204" pitchFamily="34" charset="0"/>
              <a:buNone/>
              <a:defRPr sz="1600" kern="800">
                <a:solidFill>
                  <a:schemeClr val="tx1">
                    <a:tint val="75000"/>
                  </a:schemeClr>
                </a:solidFill>
                <a:latin typeface="+mn-lt"/>
                <a:ea typeface="+mn-ea"/>
                <a:cs typeface="+mn-cs"/>
              </a:defRPr>
            </a:lvl5pPr>
            <a:lvl6pPr marL="3047924" indent="0" algn="ctr" defTabSz="1219170" rtl="0" eaLnBrk="1" latinLnBrk="0" hangingPunct="1">
              <a:spcBef>
                <a:spcPct val="20000"/>
              </a:spcBef>
              <a:buFont typeface="Arial" panose="020B0604020202020204" pitchFamily="34" charset="0"/>
              <a:buNone/>
              <a:defRPr sz="2667" kern="1200">
                <a:solidFill>
                  <a:schemeClr val="tx1">
                    <a:tint val="75000"/>
                  </a:schemeClr>
                </a:solidFill>
                <a:latin typeface="+mn-lt"/>
                <a:ea typeface="+mn-ea"/>
                <a:cs typeface="+mn-cs"/>
              </a:defRPr>
            </a:lvl6pPr>
            <a:lvl7pPr marL="3657509" indent="0" algn="ctr" defTabSz="1219170" rtl="0" eaLnBrk="1" latinLnBrk="0" hangingPunct="1">
              <a:spcBef>
                <a:spcPct val="20000"/>
              </a:spcBef>
              <a:buFont typeface="Arial" panose="020B0604020202020204" pitchFamily="34" charset="0"/>
              <a:buNone/>
              <a:defRPr sz="2667" kern="1200">
                <a:solidFill>
                  <a:schemeClr val="tx1">
                    <a:tint val="75000"/>
                  </a:schemeClr>
                </a:solidFill>
                <a:latin typeface="+mn-lt"/>
                <a:ea typeface="+mn-ea"/>
                <a:cs typeface="+mn-cs"/>
              </a:defRPr>
            </a:lvl7pPr>
            <a:lvl8pPr marL="4267093" indent="0" algn="ctr" defTabSz="1219170" rtl="0" eaLnBrk="1" latinLnBrk="0" hangingPunct="1">
              <a:spcBef>
                <a:spcPct val="20000"/>
              </a:spcBef>
              <a:buFont typeface="Arial" panose="020B0604020202020204" pitchFamily="34" charset="0"/>
              <a:buNone/>
              <a:defRPr sz="2667" kern="1200">
                <a:solidFill>
                  <a:schemeClr val="tx1">
                    <a:tint val="75000"/>
                  </a:schemeClr>
                </a:solidFill>
                <a:latin typeface="+mn-lt"/>
                <a:ea typeface="+mn-ea"/>
                <a:cs typeface="+mn-cs"/>
              </a:defRPr>
            </a:lvl8pPr>
            <a:lvl9pPr marL="4876678" indent="0" algn="ctr" defTabSz="1219170" rtl="0" eaLnBrk="1" latinLnBrk="0" hangingPunct="1">
              <a:spcBef>
                <a:spcPct val="20000"/>
              </a:spcBef>
              <a:buFont typeface="Arial" panose="020B0604020202020204" pitchFamily="34" charset="0"/>
              <a:buNone/>
              <a:defRPr sz="2667" kern="1200">
                <a:solidFill>
                  <a:schemeClr val="tx1">
                    <a:tint val="75000"/>
                  </a:schemeClr>
                </a:solidFill>
                <a:latin typeface="+mn-lt"/>
                <a:ea typeface="+mn-ea"/>
                <a:cs typeface="+mn-cs"/>
              </a:defRPr>
            </a:lvl9pPr>
          </a:lstStyle>
          <a:p>
            <a:pPr marR="200025" lvl="0" indent="450215" algn="just" defTabSz="914400">
              <a:lnSpc>
                <a:spcPct val="115000"/>
              </a:lnSpc>
              <a:spcBef>
                <a:spcPts val="0"/>
              </a:spcBef>
              <a:spcAft>
                <a:spcPts val="900"/>
              </a:spcAft>
              <a:buClrTx/>
            </a:pPr>
            <a:endParaRPr lang="ru-RU" sz="3200" b="1" dirty="0">
              <a:solidFill>
                <a:schemeClr val="tx1">
                  <a:lumMod val="75000"/>
                </a:schemeClr>
              </a:solidFill>
              <a:latin typeface="Roboto Condensed" panose="02000000000000000000" pitchFamily="2" charset="0"/>
            </a:endParaRPr>
          </a:p>
        </p:txBody>
      </p:sp>
      <p:sp>
        <p:nvSpPr>
          <p:cNvPr id="3" name="TextBox 2"/>
          <p:cNvSpPr txBox="1"/>
          <p:nvPr/>
        </p:nvSpPr>
        <p:spPr>
          <a:xfrm>
            <a:off x="6174819" y="134505"/>
            <a:ext cx="6017181" cy="784830"/>
          </a:xfrm>
          <a:prstGeom prst="rect">
            <a:avLst/>
          </a:prstGeom>
          <a:noFill/>
        </p:spPr>
        <p:txBody>
          <a:bodyPr wrap="square" rtlCol="0">
            <a:spAutoFit/>
          </a:bodyPr>
          <a:lstStyle/>
          <a:p>
            <a:pPr algn="ctr"/>
            <a:r>
              <a:rPr lang="ru-RU" sz="1500" dirty="0">
                <a:latin typeface="Arial" panose="020B0604020202020204" pitchFamily="34" charset="0"/>
                <a:cs typeface="Arial" panose="020B0604020202020204" pitchFamily="34" charset="0"/>
              </a:rPr>
              <a:t>Уведомления УСН за 3 квартал 2023 года, актуальные вопросы, уменьшение на страховые с учетом изменений законодательства, уведомления на уменьшение и иные </a:t>
            </a:r>
            <a:r>
              <a:rPr lang="ru-RU" sz="1500" dirty="0" smtClean="0">
                <a:latin typeface="Arial" panose="020B0604020202020204" pitchFamily="34" charset="0"/>
                <a:cs typeface="Arial" panose="020B0604020202020204" pitchFamily="34" charset="0"/>
              </a:rPr>
              <a:t>вопросы.</a:t>
            </a:r>
            <a:endParaRPr lang="ru-RU" sz="1500" dirty="0">
              <a:latin typeface="Arial" panose="020B0604020202020204" pitchFamily="34" charset="0"/>
              <a:cs typeface="Arial" panose="020B0604020202020204" pitchFamily="34" charset="0"/>
            </a:endParaRPr>
          </a:p>
        </p:txBody>
      </p:sp>
      <p:sp>
        <p:nvSpPr>
          <p:cNvPr id="7" name="TextBox 6"/>
          <p:cNvSpPr txBox="1"/>
          <p:nvPr/>
        </p:nvSpPr>
        <p:spPr>
          <a:xfrm>
            <a:off x="232756" y="1197033"/>
            <a:ext cx="11745884" cy="1353191"/>
          </a:xfrm>
          <a:prstGeom prst="rect">
            <a:avLst/>
          </a:prstGeom>
          <a:noFill/>
        </p:spPr>
        <p:txBody>
          <a:bodyPr wrap="square" rtlCol="0">
            <a:spAutoFit/>
          </a:bodyPr>
          <a:lstStyle/>
          <a:p>
            <a:pPr>
              <a:lnSpc>
                <a:spcPct val="115000"/>
              </a:lnSpc>
              <a:spcAft>
                <a:spcPts val="1000"/>
              </a:spcAft>
            </a:pPr>
            <a:r>
              <a:rPr lang="ru-RU" sz="2400" b="1" dirty="0">
                <a:latin typeface="Times New Roman" panose="02020603050405020304" pitchFamily="18" charset="0"/>
                <a:ea typeface="Times New Roman"/>
                <a:cs typeface="Times New Roman" panose="02020603050405020304" pitchFamily="18" charset="0"/>
              </a:rPr>
              <a:t>Как исправить ошибку в </a:t>
            </a:r>
            <a:r>
              <a:rPr lang="ru-RU" sz="2400" b="1" dirty="0" smtClean="0">
                <a:latin typeface="Times New Roman" panose="02020603050405020304" pitchFamily="18" charset="0"/>
                <a:ea typeface="Times New Roman"/>
                <a:cs typeface="Times New Roman" panose="02020603050405020304" pitchFamily="18" charset="0"/>
              </a:rPr>
              <a:t>уведомлении?</a:t>
            </a:r>
            <a:endParaRPr lang="ru-RU" sz="2000" dirty="0">
              <a:latin typeface="Times New Roman" panose="02020603050405020304" pitchFamily="18" charset="0"/>
              <a:ea typeface="Calibri"/>
              <a:cs typeface="Times New Roman" panose="02020603050405020304" pitchFamily="18" charset="0"/>
            </a:endParaRPr>
          </a:p>
          <a:p>
            <a:pPr>
              <a:lnSpc>
                <a:spcPct val="115000"/>
              </a:lnSpc>
              <a:spcAft>
                <a:spcPts val="1000"/>
              </a:spcAft>
            </a:pPr>
            <a:r>
              <a:rPr lang="ru-RU" sz="2000" dirty="0">
                <a:latin typeface="Times New Roman" panose="02020603050405020304" pitchFamily="18" charset="0"/>
                <a:ea typeface="Times New Roman"/>
                <a:cs typeface="Times New Roman" panose="02020603050405020304" pitchFamily="18" charset="0"/>
              </a:rPr>
              <a:t>Нужно направить в налоговый орган новое уведомление с верными реквизитами — только в отношении обязанности, по которой произошла ошибка.</a:t>
            </a:r>
            <a:endParaRPr lang="ru-RU" sz="2000" dirty="0">
              <a:effectLst/>
              <a:latin typeface="Times New Roman" panose="02020603050405020304" pitchFamily="18" charset="0"/>
              <a:ea typeface="Calibri"/>
              <a:cs typeface="Times New Roman" panose="02020603050405020304" pitchFamily="18" charset="0"/>
            </a:endParaRPr>
          </a:p>
        </p:txBody>
      </p:sp>
      <p:graphicFrame>
        <p:nvGraphicFramePr>
          <p:cNvPr id="2" name="Таблица 1"/>
          <p:cNvGraphicFramePr>
            <a:graphicFrameLocks noGrp="1"/>
          </p:cNvGraphicFramePr>
          <p:nvPr>
            <p:extLst>
              <p:ext uri="{D42A27DB-BD31-4B8C-83A1-F6EECF244321}">
                <p14:modId xmlns:p14="http://schemas.microsoft.com/office/powerpoint/2010/main" val="2920381564"/>
              </p:ext>
            </p:extLst>
          </p:nvPr>
        </p:nvGraphicFramePr>
        <p:xfrm>
          <a:off x="224444" y="2641663"/>
          <a:ext cx="11779133" cy="3814134"/>
        </p:xfrm>
        <a:graphic>
          <a:graphicData uri="http://schemas.openxmlformats.org/drawingml/2006/table">
            <a:tbl>
              <a:tblPr firstRow="1" firstCol="1" bandRow="1">
                <a:tableStyleId>{5C22544A-7EE6-4342-B048-85BDC9FD1C3A}</a:tableStyleId>
              </a:tblPr>
              <a:tblGrid>
                <a:gridCol w="2150632"/>
                <a:gridCol w="9628501"/>
              </a:tblGrid>
              <a:tr h="508771">
                <a:tc>
                  <a:txBody>
                    <a:bodyPr/>
                    <a:lstStyle/>
                    <a:p>
                      <a:pPr algn="ctr">
                        <a:lnSpc>
                          <a:spcPct val="115000"/>
                        </a:lnSpc>
                        <a:spcAft>
                          <a:spcPts val="0"/>
                        </a:spcAft>
                      </a:pPr>
                      <a:r>
                        <a:rPr lang="ru-RU" sz="2000" dirty="0">
                          <a:effectLst/>
                          <a:latin typeface="Times New Roman" panose="02020603050405020304" pitchFamily="18" charset="0"/>
                          <a:cs typeface="Times New Roman" panose="02020603050405020304" pitchFamily="18" charset="0"/>
                        </a:rPr>
                        <a:t>Где ошибка</a:t>
                      </a:r>
                      <a:endParaRPr lang="ru-RU" sz="2000" dirty="0">
                        <a:effectLst/>
                        <a:latin typeface="Times New Roman" panose="02020603050405020304" pitchFamily="18" charset="0"/>
                        <a:ea typeface="Calibri"/>
                        <a:cs typeface="Times New Roman" panose="02020603050405020304" pitchFamily="18" charset="0"/>
                      </a:endParaRPr>
                    </a:p>
                  </a:txBody>
                  <a:tcPr marL="9525" marR="9525" marT="9525" marB="9525" anchor="ctr"/>
                </a:tc>
                <a:tc>
                  <a:txBody>
                    <a:bodyPr/>
                    <a:lstStyle/>
                    <a:p>
                      <a:pPr algn="ctr">
                        <a:lnSpc>
                          <a:spcPct val="115000"/>
                        </a:lnSpc>
                        <a:spcAft>
                          <a:spcPts val="0"/>
                        </a:spcAft>
                      </a:pPr>
                      <a:r>
                        <a:rPr lang="ru-RU" sz="2000" dirty="0">
                          <a:effectLst/>
                          <a:latin typeface="Times New Roman" panose="02020603050405020304" pitchFamily="18" charset="0"/>
                          <a:cs typeface="Times New Roman" panose="02020603050405020304" pitchFamily="18" charset="0"/>
                        </a:rPr>
                        <a:t>Что делать</a:t>
                      </a:r>
                      <a:endParaRPr lang="ru-RU" sz="2000" dirty="0">
                        <a:effectLst/>
                        <a:latin typeface="Times New Roman" panose="02020603050405020304" pitchFamily="18" charset="0"/>
                        <a:ea typeface="Calibri"/>
                        <a:cs typeface="Times New Roman" panose="02020603050405020304" pitchFamily="18" charset="0"/>
                      </a:endParaRPr>
                    </a:p>
                  </a:txBody>
                  <a:tcPr marL="9525" marR="9525" marT="9525" marB="9525" anchor="ctr"/>
                </a:tc>
              </a:tr>
              <a:tr h="1441802">
                <a:tc>
                  <a:txBody>
                    <a:bodyPr/>
                    <a:lstStyle/>
                    <a:p>
                      <a:pPr>
                        <a:lnSpc>
                          <a:spcPct val="115000"/>
                        </a:lnSpc>
                        <a:spcAft>
                          <a:spcPts val="0"/>
                        </a:spcAft>
                      </a:pPr>
                      <a:r>
                        <a:rPr lang="ru-RU" sz="2000" dirty="0" smtClean="0">
                          <a:effectLst/>
                          <a:latin typeface="Times New Roman" panose="02020603050405020304" pitchFamily="18" charset="0"/>
                          <a:cs typeface="Times New Roman" panose="02020603050405020304" pitchFamily="18" charset="0"/>
                        </a:rPr>
                        <a:t> В</a:t>
                      </a:r>
                      <a:r>
                        <a:rPr lang="ru-RU" sz="2000" dirty="0">
                          <a:effectLst/>
                          <a:latin typeface="Times New Roman" panose="02020603050405020304" pitchFamily="18" charset="0"/>
                          <a:cs typeface="Times New Roman" panose="02020603050405020304" pitchFamily="18" charset="0"/>
                        </a:rPr>
                        <a:t> сумме</a:t>
                      </a:r>
                      <a:endParaRPr lang="ru-RU" sz="2000" dirty="0">
                        <a:effectLst/>
                        <a:latin typeface="Times New Roman" panose="02020603050405020304" pitchFamily="18" charset="0"/>
                        <a:ea typeface="Calibri"/>
                        <a:cs typeface="Times New Roman" panose="02020603050405020304" pitchFamily="18" charset="0"/>
                      </a:endParaRPr>
                    </a:p>
                  </a:txBody>
                  <a:tcPr marL="9525" marR="9525" marT="9525" marB="9525" anchor="ctr"/>
                </a:tc>
                <a:tc>
                  <a:txBody>
                    <a:bodyPr/>
                    <a:lstStyle/>
                    <a:p>
                      <a:pPr marL="342900" lvl="0" indent="-342900">
                        <a:lnSpc>
                          <a:spcPct val="115000"/>
                        </a:lnSpc>
                        <a:spcAft>
                          <a:spcPts val="0"/>
                        </a:spcAft>
                        <a:buFont typeface="+mj-lt"/>
                        <a:buAutoNum type="arabicPeriod"/>
                        <a:tabLst>
                          <a:tab pos="457200" algn="l"/>
                        </a:tabLst>
                      </a:pPr>
                      <a:r>
                        <a:rPr lang="ru-RU" sz="2000" dirty="0">
                          <a:effectLst/>
                          <a:latin typeface="Times New Roman" pitchFamily="18" charset="0"/>
                          <a:cs typeface="Times New Roman" pitchFamily="18" charset="0"/>
                        </a:rPr>
                        <a:t>Создайте новое </a:t>
                      </a:r>
                      <a:r>
                        <a:rPr lang="ru-RU" sz="2000" dirty="0" smtClean="0">
                          <a:effectLst/>
                          <a:latin typeface="Times New Roman" pitchFamily="18" charset="0"/>
                          <a:cs typeface="Times New Roman" pitchFamily="18" charset="0"/>
                        </a:rPr>
                        <a:t>уведомление.</a:t>
                      </a:r>
                      <a:endParaRPr lang="ru-RU" sz="2000" dirty="0">
                        <a:effectLst/>
                        <a:latin typeface="Times New Roman" pitchFamily="18" charset="0"/>
                        <a:cs typeface="Times New Roman" pitchFamily="18" charset="0"/>
                      </a:endParaRPr>
                    </a:p>
                    <a:p>
                      <a:pPr marL="342900" lvl="0" indent="-342900">
                        <a:lnSpc>
                          <a:spcPct val="115000"/>
                        </a:lnSpc>
                        <a:spcAft>
                          <a:spcPts val="0"/>
                        </a:spcAft>
                        <a:buFont typeface="+mj-lt"/>
                        <a:buAutoNum type="arabicPeriod"/>
                        <a:tabLst>
                          <a:tab pos="457200" algn="l"/>
                        </a:tabLst>
                      </a:pPr>
                      <a:r>
                        <a:rPr lang="ru-RU" sz="2000" dirty="0">
                          <a:effectLst/>
                          <a:latin typeface="Times New Roman" pitchFamily="18" charset="0"/>
                          <a:cs typeface="Times New Roman" pitchFamily="18" charset="0"/>
                        </a:rPr>
                        <a:t>Повторите данные ошибочной строчки (КПП, КБК, ОКТМО, период), а сумму впишите новую.</a:t>
                      </a:r>
                    </a:p>
                    <a:p>
                      <a:pPr marL="342900" lvl="0" indent="-342900">
                        <a:lnSpc>
                          <a:spcPct val="115000"/>
                        </a:lnSpc>
                        <a:spcAft>
                          <a:spcPts val="0"/>
                        </a:spcAft>
                        <a:buFont typeface="+mj-lt"/>
                        <a:buAutoNum type="arabicPeriod"/>
                        <a:tabLst>
                          <a:tab pos="457200" algn="l"/>
                        </a:tabLst>
                      </a:pPr>
                      <a:r>
                        <a:rPr lang="ru-RU" sz="2000" dirty="0">
                          <a:effectLst/>
                          <a:latin typeface="Times New Roman" pitchFamily="18" charset="0"/>
                          <a:cs typeface="Times New Roman" pitchFamily="18" charset="0"/>
                        </a:rPr>
                        <a:t>При поступлении уведомления в налоговый орган корректировка произойдет автоматически.</a:t>
                      </a:r>
                      <a:endParaRPr lang="ru-RU" sz="2000" dirty="0">
                        <a:solidFill>
                          <a:srgbClr val="405965"/>
                        </a:solidFill>
                        <a:effectLst/>
                        <a:latin typeface="Times New Roman" pitchFamily="18" charset="0"/>
                        <a:ea typeface="Calibri"/>
                        <a:cs typeface="Times New Roman" pitchFamily="18" charset="0"/>
                      </a:endParaRPr>
                    </a:p>
                  </a:txBody>
                  <a:tcPr marL="9525" marR="9525" marT="9525" marB="9525"/>
                </a:tc>
              </a:tr>
              <a:tr h="1561843">
                <a:tc>
                  <a:txBody>
                    <a:bodyPr/>
                    <a:lstStyle/>
                    <a:p>
                      <a:pPr>
                        <a:lnSpc>
                          <a:spcPct val="115000"/>
                        </a:lnSpc>
                        <a:spcAft>
                          <a:spcPts val="0"/>
                        </a:spcAft>
                      </a:pPr>
                      <a:r>
                        <a:rPr lang="ru-RU" sz="2000" dirty="0" smtClean="0">
                          <a:effectLst/>
                          <a:latin typeface="Times New Roman" panose="02020603050405020304" pitchFamily="18" charset="0"/>
                          <a:cs typeface="Times New Roman" panose="02020603050405020304" pitchFamily="18" charset="0"/>
                        </a:rPr>
                        <a:t> В</a:t>
                      </a:r>
                      <a:r>
                        <a:rPr lang="ru-RU" sz="2000" dirty="0">
                          <a:effectLst/>
                          <a:latin typeface="Times New Roman" panose="02020603050405020304" pitchFamily="18" charset="0"/>
                          <a:cs typeface="Times New Roman" panose="02020603050405020304" pitchFamily="18" charset="0"/>
                        </a:rPr>
                        <a:t> иных данных</a:t>
                      </a:r>
                      <a:endParaRPr lang="ru-RU" sz="2000" dirty="0">
                        <a:effectLst/>
                        <a:latin typeface="Times New Roman" panose="02020603050405020304" pitchFamily="18" charset="0"/>
                        <a:ea typeface="Calibri"/>
                        <a:cs typeface="Times New Roman" panose="02020603050405020304" pitchFamily="18" charset="0"/>
                      </a:endParaRPr>
                    </a:p>
                  </a:txBody>
                  <a:tcPr marL="9525" marR="9525" marT="9525" marB="9525" anchor="ctr"/>
                </a:tc>
                <a:tc>
                  <a:txBody>
                    <a:bodyPr/>
                    <a:lstStyle/>
                    <a:p>
                      <a:pPr marL="342900" lvl="0" indent="-342900">
                        <a:lnSpc>
                          <a:spcPct val="115000"/>
                        </a:lnSpc>
                        <a:spcAft>
                          <a:spcPts val="0"/>
                        </a:spcAft>
                        <a:buFont typeface="+mj-lt"/>
                        <a:buAutoNum type="arabicPeriod"/>
                        <a:tabLst>
                          <a:tab pos="457200" algn="l"/>
                        </a:tabLst>
                      </a:pPr>
                      <a:r>
                        <a:rPr lang="ru-RU" sz="1800" dirty="0">
                          <a:effectLst/>
                          <a:latin typeface="Times New Roman" pitchFamily="18" charset="0"/>
                          <a:cs typeface="Times New Roman" pitchFamily="18" charset="0"/>
                        </a:rPr>
                        <a:t>Создайте новое уведомление.</a:t>
                      </a:r>
                    </a:p>
                    <a:p>
                      <a:pPr marL="342900" lvl="0" indent="-342900">
                        <a:lnSpc>
                          <a:spcPct val="115000"/>
                        </a:lnSpc>
                        <a:spcAft>
                          <a:spcPts val="0"/>
                        </a:spcAft>
                        <a:buFont typeface="+mj-lt"/>
                        <a:buAutoNum type="arabicPeriod"/>
                        <a:tabLst>
                          <a:tab pos="457200" algn="l"/>
                        </a:tabLst>
                      </a:pPr>
                      <a:r>
                        <a:rPr lang="ru-RU" sz="1800" dirty="0">
                          <a:effectLst/>
                          <a:latin typeface="Times New Roman" pitchFamily="18" charset="0"/>
                          <a:cs typeface="Times New Roman" pitchFamily="18" charset="0"/>
                        </a:rPr>
                        <a:t>Повторите данные ошибочной строчки (КПП, КБК, ОКТМО, период), а в сумме укажите «0».</a:t>
                      </a:r>
                    </a:p>
                    <a:p>
                      <a:pPr marL="342900" lvl="0" indent="-342900">
                        <a:lnSpc>
                          <a:spcPct val="115000"/>
                        </a:lnSpc>
                        <a:spcAft>
                          <a:spcPts val="0"/>
                        </a:spcAft>
                        <a:buFont typeface="+mj-lt"/>
                        <a:buAutoNum type="arabicPeriod"/>
                        <a:tabLst>
                          <a:tab pos="457200" algn="l"/>
                        </a:tabLst>
                      </a:pPr>
                      <a:r>
                        <a:rPr lang="ru-RU" sz="1800" dirty="0">
                          <a:effectLst/>
                          <a:latin typeface="Times New Roman" pitchFamily="18" charset="0"/>
                          <a:cs typeface="Times New Roman" pitchFamily="18" charset="0"/>
                        </a:rPr>
                        <a:t>Новой строкой укажите верные данные.</a:t>
                      </a:r>
                    </a:p>
                    <a:p>
                      <a:pPr marL="342900" lvl="0" indent="-342900">
                        <a:lnSpc>
                          <a:spcPct val="115000"/>
                        </a:lnSpc>
                        <a:spcAft>
                          <a:spcPts val="0"/>
                        </a:spcAft>
                        <a:buFont typeface="+mj-lt"/>
                        <a:buAutoNum type="arabicPeriod"/>
                        <a:tabLst>
                          <a:tab pos="457200" algn="l"/>
                        </a:tabLst>
                      </a:pPr>
                      <a:r>
                        <a:rPr lang="ru-RU" sz="1800" dirty="0">
                          <a:effectLst/>
                          <a:latin typeface="Times New Roman" pitchFamily="18" charset="0"/>
                          <a:cs typeface="Times New Roman" pitchFamily="18" charset="0"/>
                        </a:rPr>
                        <a:t>При поступлении уведомления в налоговый орган корректировка произойдет автоматически.</a:t>
                      </a:r>
                      <a:endParaRPr lang="ru-RU" sz="1800" dirty="0">
                        <a:solidFill>
                          <a:srgbClr val="405965"/>
                        </a:solidFill>
                        <a:effectLst/>
                        <a:latin typeface="Times New Roman" pitchFamily="18" charset="0"/>
                        <a:ea typeface="Calibri"/>
                        <a:cs typeface="Times New Roman" pitchFamily="18" charset="0"/>
                      </a:endParaRPr>
                    </a:p>
                  </a:txBody>
                  <a:tcPr marL="9525" marR="9525" marT="9525" marB="9525"/>
                </a:tc>
              </a:tr>
            </a:tbl>
          </a:graphicData>
        </a:graphic>
      </p:graphicFrame>
    </p:spTree>
    <p:extLst>
      <p:ext uri="{BB962C8B-B14F-4D97-AF65-F5344CB8AC3E}">
        <p14:creationId xmlns:p14="http://schemas.microsoft.com/office/powerpoint/2010/main" val="29922953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2">
            <a:extLst>
              <a:ext uri="{FF2B5EF4-FFF2-40B4-BE49-F238E27FC236}">
                <a16:creationId xmlns:a16="http://schemas.microsoft.com/office/drawing/2014/main" xmlns="" id="{2344D0E4-F4CC-4666-BA65-228B5D600976}"/>
              </a:ext>
            </a:extLst>
          </p:cNvPr>
          <p:cNvSpPr txBox="1">
            <a:spLocks/>
          </p:cNvSpPr>
          <p:nvPr/>
        </p:nvSpPr>
        <p:spPr>
          <a:xfrm>
            <a:off x="4942936" y="65865"/>
            <a:ext cx="7249065" cy="968278"/>
          </a:xfrm>
          <a:prstGeom prst="rect">
            <a:avLst/>
          </a:prstGeom>
        </p:spPr>
        <p:txBody>
          <a:bodyPr vert="horz" lIns="0" tIns="0" rIns="0" bIns="0" rtlCol="0" anchor="ctr">
            <a:noAutofit/>
          </a:bodyPr>
          <a:lstStyle>
            <a:lvl1pPr marL="0" indent="0" algn="ctr" defTabSz="1219170" rtl="0" eaLnBrk="1" latinLnBrk="0" hangingPunct="1">
              <a:spcBef>
                <a:spcPct val="20000"/>
              </a:spcBef>
              <a:buClr>
                <a:schemeClr val="accent1"/>
              </a:buClr>
              <a:buFont typeface="Arial" panose="020B0604020202020204" pitchFamily="34" charset="0"/>
              <a:buNone/>
              <a:defRPr sz="2000" kern="800" spc="-13">
                <a:solidFill>
                  <a:schemeClr val="tx1">
                    <a:tint val="75000"/>
                  </a:schemeClr>
                </a:solidFill>
                <a:latin typeface="+mn-lt"/>
                <a:ea typeface="+mn-ea"/>
                <a:cs typeface="+mn-cs"/>
              </a:defRPr>
            </a:lvl1pPr>
            <a:lvl2pPr marL="609585" indent="0" algn="ctr" defTabSz="1219170" rtl="0" eaLnBrk="1" latinLnBrk="0" hangingPunct="1">
              <a:spcBef>
                <a:spcPct val="20000"/>
              </a:spcBef>
              <a:buClr>
                <a:schemeClr val="accent1"/>
              </a:buClr>
              <a:buFont typeface="Arial" panose="020B0604020202020204" pitchFamily="34" charset="0"/>
              <a:buNone/>
              <a:defRPr sz="1600" kern="800">
                <a:solidFill>
                  <a:schemeClr val="tx1">
                    <a:tint val="75000"/>
                  </a:schemeClr>
                </a:solidFill>
                <a:latin typeface="+mn-lt"/>
                <a:ea typeface="+mn-ea"/>
                <a:cs typeface="+mn-cs"/>
              </a:defRPr>
            </a:lvl2pPr>
            <a:lvl3pPr marL="1219170" indent="0" algn="ctr" defTabSz="1219170" rtl="0" eaLnBrk="1" latinLnBrk="0" hangingPunct="1">
              <a:spcBef>
                <a:spcPct val="20000"/>
              </a:spcBef>
              <a:buClr>
                <a:schemeClr val="accent1"/>
              </a:buClr>
              <a:buFont typeface="Arial" panose="020B0604020202020204" pitchFamily="34" charset="0"/>
              <a:buNone/>
              <a:defRPr sz="1600" kern="800">
                <a:solidFill>
                  <a:schemeClr val="tx1">
                    <a:tint val="75000"/>
                  </a:schemeClr>
                </a:solidFill>
                <a:latin typeface="+mn-lt"/>
                <a:ea typeface="+mn-ea"/>
                <a:cs typeface="+mn-cs"/>
              </a:defRPr>
            </a:lvl3pPr>
            <a:lvl4pPr marL="1828754" indent="0" algn="ctr" defTabSz="1219170" rtl="0" eaLnBrk="1" latinLnBrk="0" hangingPunct="1">
              <a:spcBef>
                <a:spcPct val="20000"/>
              </a:spcBef>
              <a:buClr>
                <a:schemeClr val="accent1"/>
              </a:buClr>
              <a:buFont typeface="Arial" panose="020B0604020202020204" pitchFamily="34" charset="0"/>
              <a:buNone/>
              <a:defRPr sz="1600" kern="800">
                <a:solidFill>
                  <a:schemeClr val="tx1">
                    <a:tint val="75000"/>
                  </a:schemeClr>
                </a:solidFill>
                <a:latin typeface="+mn-lt"/>
                <a:ea typeface="+mn-ea"/>
                <a:cs typeface="+mn-cs"/>
              </a:defRPr>
            </a:lvl4pPr>
            <a:lvl5pPr marL="2438339" indent="0" algn="ctr" defTabSz="1219170" rtl="0" eaLnBrk="1" latinLnBrk="0" hangingPunct="1">
              <a:spcBef>
                <a:spcPct val="20000"/>
              </a:spcBef>
              <a:buClr>
                <a:schemeClr val="accent1"/>
              </a:buClr>
              <a:buFont typeface="Arial" panose="020B0604020202020204" pitchFamily="34" charset="0"/>
              <a:buNone/>
              <a:defRPr sz="1600" kern="800">
                <a:solidFill>
                  <a:schemeClr val="tx1">
                    <a:tint val="75000"/>
                  </a:schemeClr>
                </a:solidFill>
                <a:latin typeface="+mn-lt"/>
                <a:ea typeface="+mn-ea"/>
                <a:cs typeface="+mn-cs"/>
              </a:defRPr>
            </a:lvl5pPr>
            <a:lvl6pPr marL="3047924" indent="0" algn="ctr" defTabSz="1219170" rtl="0" eaLnBrk="1" latinLnBrk="0" hangingPunct="1">
              <a:spcBef>
                <a:spcPct val="20000"/>
              </a:spcBef>
              <a:buFont typeface="Arial" panose="020B0604020202020204" pitchFamily="34" charset="0"/>
              <a:buNone/>
              <a:defRPr sz="2667" kern="1200">
                <a:solidFill>
                  <a:schemeClr val="tx1">
                    <a:tint val="75000"/>
                  </a:schemeClr>
                </a:solidFill>
                <a:latin typeface="+mn-lt"/>
                <a:ea typeface="+mn-ea"/>
                <a:cs typeface="+mn-cs"/>
              </a:defRPr>
            </a:lvl6pPr>
            <a:lvl7pPr marL="3657509" indent="0" algn="ctr" defTabSz="1219170" rtl="0" eaLnBrk="1" latinLnBrk="0" hangingPunct="1">
              <a:spcBef>
                <a:spcPct val="20000"/>
              </a:spcBef>
              <a:buFont typeface="Arial" panose="020B0604020202020204" pitchFamily="34" charset="0"/>
              <a:buNone/>
              <a:defRPr sz="2667" kern="1200">
                <a:solidFill>
                  <a:schemeClr val="tx1">
                    <a:tint val="75000"/>
                  </a:schemeClr>
                </a:solidFill>
                <a:latin typeface="+mn-lt"/>
                <a:ea typeface="+mn-ea"/>
                <a:cs typeface="+mn-cs"/>
              </a:defRPr>
            </a:lvl7pPr>
            <a:lvl8pPr marL="4267093" indent="0" algn="ctr" defTabSz="1219170" rtl="0" eaLnBrk="1" latinLnBrk="0" hangingPunct="1">
              <a:spcBef>
                <a:spcPct val="20000"/>
              </a:spcBef>
              <a:buFont typeface="Arial" panose="020B0604020202020204" pitchFamily="34" charset="0"/>
              <a:buNone/>
              <a:defRPr sz="2667" kern="1200">
                <a:solidFill>
                  <a:schemeClr val="tx1">
                    <a:tint val="75000"/>
                  </a:schemeClr>
                </a:solidFill>
                <a:latin typeface="+mn-lt"/>
                <a:ea typeface="+mn-ea"/>
                <a:cs typeface="+mn-cs"/>
              </a:defRPr>
            </a:lvl8pPr>
            <a:lvl9pPr marL="4876678" indent="0" algn="ctr" defTabSz="1219170" rtl="0" eaLnBrk="1" latinLnBrk="0" hangingPunct="1">
              <a:spcBef>
                <a:spcPct val="20000"/>
              </a:spcBef>
              <a:buFont typeface="Arial" panose="020B0604020202020204" pitchFamily="34" charset="0"/>
              <a:buNone/>
              <a:defRPr sz="2667" kern="1200">
                <a:solidFill>
                  <a:schemeClr val="tx1">
                    <a:tint val="75000"/>
                  </a:schemeClr>
                </a:solidFill>
                <a:latin typeface="+mn-lt"/>
                <a:ea typeface="+mn-ea"/>
                <a:cs typeface="+mn-cs"/>
              </a:defRPr>
            </a:lvl9pPr>
          </a:lstStyle>
          <a:p>
            <a:pPr marR="200025" lvl="0" indent="450215" algn="just" defTabSz="914400">
              <a:lnSpc>
                <a:spcPct val="115000"/>
              </a:lnSpc>
              <a:spcBef>
                <a:spcPts val="0"/>
              </a:spcBef>
              <a:spcAft>
                <a:spcPts val="900"/>
              </a:spcAft>
              <a:buClrTx/>
            </a:pPr>
            <a:endParaRPr lang="ru-RU" sz="3200" b="1" dirty="0">
              <a:solidFill>
                <a:schemeClr val="tx1">
                  <a:lumMod val="75000"/>
                </a:schemeClr>
              </a:solidFill>
              <a:latin typeface="Roboto Condensed" panose="02000000000000000000" pitchFamily="2" charset="0"/>
            </a:endParaRPr>
          </a:p>
        </p:txBody>
      </p:sp>
      <p:sp>
        <p:nvSpPr>
          <p:cNvPr id="32" name="TextBox 31"/>
          <p:cNvSpPr txBox="1"/>
          <p:nvPr/>
        </p:nvSpPr>
        <p:spPr>
          <a:xfrm>
            <a:off x="358922" y="1224394"/>
            <a:ext cx="11631793" cy="5660011"/>
          </a:xfrm>
          <a:prstGeom prst="rect">
            <a:avLst/>
          </a:prstGeom>
          <a:noFill/>
        </p:spPr>
        <p:txBody>
          <a:bodyPr wrap="square" rtlCol="0">
            <a:spAutoFit/>
          </a:bodyPr>
          <a:lstStyle/>
          <a:p>
            <a:pPr>
              <a:lnSpc>
                <a:spcPct val="115000"/>
              </a:lnSpc>
            </a:pPr>
            <a:r>
              <a:rPr lang="ru-RU" sz="3200" b="1" dirty="0" smtClean="0">
                <a:solidFill>
                  <a:srgbClr val="14348E"/>
                </a:solidFill>
                <a:latin typeface="Times New Roman" panose="02020603050405020304" pitchFamily="18" charset="0"/>
                <a:ea typeface="Times New Roman"/>
                <a:cs typeface="Times New Roman" panose="02020603050405020304" pitchFamily="18" charset="0"/>
              </a:rPr>
              <a:t>Уменьшение налога УСН на уплаченные страховые взносы</a:t>
            </a:r>
            <a:endParaRPr lang="ru-RU" sz="3200" dirty="0">
              <a:solidFill>
                <a:srgbClr val="14348E"/>
              </a:solidFill>
              <a:latin typeface="Times New Roman" panose="02020603050405020304" pitchFamily="18" charset="0"/>
              <a:ea typeface="Calibri"/>
              <a:cs typeface="Times New Roman" panose="02020603050405020304" pitchFamily="18" charset="0"/>
            </a:endParaRPr>
          </a:p>
          <a:p>
            <a:pPr algn="just"/>
            <a:r>
              <a:rPr lang="ru-RU" sz="2500" dirty="0" smtClean="0">
                <a:latin typeface="Times New Roman" panose="02020603050405020304" pitchFamily="18" charset="0"/>
                <a:ea typeface="Times New Roman"/>
                <a:cs typeface="Times New Roman" panose="02020603050405020304" pitchFamily="18" charset="0"/>
              </a:rPr>
              <a:t>Индивидуальные </a:t>
            </a:r>
            <a:r>
              <a:rPr lang="ru-RU" sz="2500" dirty="0">
                <a:latin typeface="Times New Roman" panose="02020603050405020304" pitchFamily="18" charset="0"/>
                <a:ea typeface="Times New Roman"/>
                <a:cs typeface="Times New Roman" panose="02020603050405020304" pitchFamily="18" charset="0"/>
              </a:rPr>
              <a:t>предприниматели, выбравшие в качестве объекта налогообложения доходы, уменьшают сумму налога (авансовых платежей по налогу), исчисленную за налоговый (отчетный) период, на сумму страховых взносов на обязательное пенсионное страхование и на обязательное медицинское страхование, </a:t>
            </a:r>
            <a:r>
              <a:rPr lang="ru-RU" sz="2500" b="1" dirty="0">
                <a:solidFill>
                  <a:srgbClr val="14348E"/>
                </a:solidFill>
                <a:latin typeface="Times New Roman" panose="02020603050405020304" pitchFamily="18" charset="0"/>
                <a:ea typeface="Times New Roman"/>
                <a:cs typeface="Times New Roman" panose="02020603050405020304" pitchFamily="18" charset="0"/>
              </a:rPr>
              <a:t>подлежащую уплате </a:t>
            </a:r>
            <a:r>
              <a:rPr lang="ru-RU" sz="2500" dirty="0">
                <a:latin typeface="Times New Roman" panose="02020603050405020304" pitchFamily="18" charset="0"/>
                <a:ea typeface="Times New Roman"/>
                <a:cs typeface="Times New Roman" panose="02020603050405020304" pitchFamily="18" charset="0"/>
              </a:rPr>
              <a:t>в данном налоговом периоде в соответствии </a:t>
            </a:r>
            <a:r>
              <a:rPr lang="ru-RU" sz="2500" dirty="0" smtClean="0">
                <a:latin typeface="Times New Roman" panose="02020603050405020304" pitchFamily="18" charset="0"/>
                <a:ea typeface="Times New Roman"/>
                <a:cs typeface="Times New Roman" panose="02020603050405020304" pitchFamily="18" charset="0"/>
              </a:rPr>
              <a:t>со статьей 430 Налогового кодекса Российской Федерации.</a:t>
            </a:r>
          </a:p>
          <a:p>
            <a:pPr algn="just"/>
            <a:r>
              <a:rPr lang="ru-RU" sz="2500" dirty="0">
                <a:latin typeface="Times New Roman" panose="02020603050405020304" pitchFamily="18" charset="0"/>
                <a:ea typeface="Times New Roman"/>
                <a:cs typeface="Times New Roman" panose="02020603050405020304" pitchFamily="18" charset="0"/>
              </a:rPr>
              <a:t>У</a:t>
            </a:r>
            <a:r>
              <a:rPr lang="ru-RU" sz="2500" dirty="0" smtClean="0">
                <a:latin typeface="Times New Roman" panose="02020603050405020304" pitchFamily="18" charset="0"/>
                <a:ea typeface="Times New Roman"/>
                <a:cs typeface="Times New Roman" panose="02020603050405020304" pitchFamily="18" charset="0"/>
              </a:rPr>
              <a:t>казанные страховые взносы считаются подлежащими уплате в данном налоговом периоде, в том числе, если их срок уплаты в соответствии с пунктом 7 статьи 6.1 Налогового кодекса переносятся на первый рабочий день следующего года.</a:t>
            </a:r>
          </a:p>
          <a:p>
            <a:pPr algn="just"/>
            <a:r>
              <a:rPr lang="ru-RU" sz="2500" dirty="0">
                <a:latin typeface="Times New Roman" panose="02020603050405020304" pitchFamily="18" charset="0"/>
                <a:ea typeface="Times New Roman"/>
                <a:cs typeface="Times New Roman" panose="02020603050405020304" pitchFamily="18" charset="0"/>
              </a:rPr>
              <a:t>Суммы страховых взносов, уплаченные после 31.12.2022 за расчетные периоды, предшествующие 2023 году, уменьшают налог (авансовые </a:t>
            </a:r>
            <a:r>
              <a:rPr lang="ru-RU" sz="2500" dirty="0" smtClean="0">
                <a:latin typeface="Times New Roman" panose="02020603050405020304" pitchFamily="18" charset="0"/>
                <a:ea typeface="Times New Roman"/>
                <a:cs typeface="Times New Roman" panose="02020603050405020304" pitchFamily="18" charset="0"/>
              </a:rPr>
              <a:t>платежи), исчисленный </a:t>
            </a:r>
            <a:r>
              <a:rPr lang="ru-RU" sz="2500" dirty="0">
                <a:latin typeface="Times New Roman" panose="02020603050405020304" pitchFamily="18" charset="0"/>
                <a:ea typeface="Times New Roman"/>
                <a:cs typeface="Times New Roman" panose="02020603050405020304" pitchFamily="18" charset="0"/>
              </a:rPr>
              <a:t>за 2023 – 2025 годы.</a:t>
            </a:r>
          </a:p>
          <a:p>
            <a:pPr algn="just"/>
            <a:r>
              <a:rPr lang="ru-RU" sz="2500" b="1" dirty="0">
                <a:solidFill>
                  <a:srgbClr val="14348E"/>
                </a:solidFill>
                <a:latin typeface="Times New Roman" panose="02020603050405020304" pitchFamily="18" charset="0"/>
                <a:ea typeface="Times New Roman"/>
                <a:cs typeface="Times New Roman" panose="02020603050405020304" pitchFamily="18" charset="0"/>
              </a:rPr>
              <a:t>Федеральный закон от 31.07.2023 № 389-ФЗ</a:t>
            </a:r>
            <a:r>
              <a:rPr lang="ru-RU" sz="2500" b="1" dirty="0" smtClean="0">
                <a:solidFill>
                  <a:srgbClr val="14348E"/>
                </a:solidFill>
                <a:latin typeface="Times New Roman" panose="02020603050405020304" pitchFamily="18" charset="0"/>
                <a:ea typeface="Times New Roman"/>
                <a:cs typeface="Times New Roman" panose="02020603050405020304" pitchFamily="18" charset="0"/>
              </a:rPr>
              <a:t>.</a:t>
            </a:r>
            <a:r>
              <a:rPr lang="ru-RU" sz="2400" dirty="0"/>
              <a:t> </a:t>
            </a:r>
            <a:endParaRPr lang="ru-RU" sz="2500" b="1" dirty="0">
              <a:solidFill>
                <a:srgbClr val="14348E"/>
              </a:solidFill>
              <a:latin typeface="Times New Roman" panose="02020603050405020304" pitchFamily="18" charset="0"/>
              <a:ea typeface="Times New Roman"/>
              <a:cs typeface="Times New Roman" panose="02020603050405020304" pitchFamily="18" charset="0"/>
            </a:endParaRPr>
          </a:p>
        </p:txBody>
      </p:sp>
      <p:sp>
        <p:nvSpPr>
          <p:cNvPr id="3" name="TextBox 2"/>
          <p:cNvSpPr txBox="1"/>
          <p:nvPr/>
        </p:nvSpPr>
        <p:spPr>
          <a:xfrm>
            <a:off x="6174819" y="134505"/>
            <a:ext cx="6017181" cy="784830"/>
          </a:xfrm>
          <a:prstGeom prst="rect">
            <a:avLst/>
          </a:prstGeom>
          <a:noFill/>
        </p:spPr>
        <p:txBody>
          <a:bodyPr wrap="square" rtlCol="0">
            <a:spAutoFit/>
          </a:bodyPr>
          <a:lstStyle/>
          <a:p>
            <a:pPr algn="ctr"/>
            <a:r>
              <a:rPr lang="ru-RU" sz="1500" dirty="0">
                <a:latin typeface="Arial" panose="020B0604020202020204" pitchFamily="34" charset="0"/>
                <a:cs typeface="Arial" panose="020B0604020202020204" pitchFamily="34" charset="0"/>
              </a:rPr>
              <a:t>Уведомления УСН за 3 квартал 2023 года, актуальные вопросы, уменьшение на страховые с учетом изменений законодательства, уведомления на уменьшение и иные </a:t>
            </a:r>
            <a:r>
              <a:rPr lang="ru-RU" sz="1500" dirty="0" smtClean="0">
                <a:latin typeface="Arial" panose="020B0604020202020204" pitchFamily="34" charset="0"/>
                <a:cs typeface="Arial" panose="020B0604020202020204" pitchFamily="34" charset="0"/>
              </a:rPr>
              <a:t>вопросы.</a:t>
            </a:r>
            <a:endParaRPr lang="ru-RU" sz="15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80362576"/>
      </p:ext>
    </p:extLst>
  </p:cSld>
  <p:clrMapOvr>
    <a:masterClrMapping/>
  </p:clrMapOvr>
  <p:timing>
    <p:tnLst>
      <p:par>
        <p:cTn id="1" dur="indefinite" restart="never" nodeType="tmRoot"/>
      </p:par>
    </p:tnLst>
  </p:timing>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2663</TotalTime>
  <Words>1964</Words>
  <Application>Microsoft Office PowerPoint</Application>
  <PresentationFormat>Произвольный</PresentationFormat>
  <Paragraphs>152</Paragraphs>
  <Slides>15</Slides>
  <Notes>15</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Воздушный поток</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Медведев Алексей Сергеевич</dc:creator>
  <cp:lastModifiedBy>Апаликов Алексей Николаевич</cp:lastModifiedBy>
  <cp:revision>190</cp:revision>
  <cp:lastPrinted>2023-08-08T06:55:41Z</cp:lastPrinted>
  <dcterms:created xsi:type="dcterms:W3CDTF">2022-08-30T12:48:06Z</dcterms:created>
  <dcterms:modified xsi:type="dcterms:W3CDTF">2023-10-23T12:00:25Z</dcterms:modified>
</cp:coreProperties>
</file>