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7"/>
  </p:notesMasterIdLst>
  <p:sldIdLst>
    <p:sldId id="279" r:id="rId2"/>
    <p:sldId id="288" r:id="rId3"/>
    <p:sldId id="293" r:id="rId4"/>
    <p:sldId id="296" r:id="rId5"/>
    <p:sldId id="289" r:id="rId6"/>
    <p:sldId id="290" r:id="rId7"/>
    <p:sldId id="291" r:id="rId8"/>
    <p:sldId id="292" r:id="rId9"/>
    <p:sldId id="294" r:id="rId10"/>
    <p:sldId id="295" r:id="rId11"/>
    <p:sldId id="297" r:id="rId12"/>
    <p:sldId id="299" r:id="rId13"/>
    <p:sldId id="300" r:id="rId14"/>
    <p:sldId id="301" r:id="rId15"/>
    <p:sldId id="302" r:id="rId16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57" userDrawn="1">
          <p15:clr>
            <a:srgbClr val="A4A3A4"/>
          </p15:clr>
        </p15:guide>
        <p15:guide id="4" orient="horz" pos="232" userDrawn="1">
          <p15:clr>
            <a:srgbClr val="A4A3A4"/>
          </p15:clr>
        </p15:guide>
        <p15:guide id="5" orient="horz" pos="3952" userDrawn="1">
          <p15:clr>
            <a:srgbClr val="A4A3A4"/>
          </p15:clr>
        </p15:guide>
        <p15:guide id="6" pos="744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348E"/>
    <a:srgbClr val="E8EB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20" autoAdjust="0"/>
  </p:normalViewPr>
  <p:slideViewPr>
    <p:cSldViewPr snapToGrid="0">
      <p:cViewPr>
        <p:scale>
          <a:sx n="115" d="100"/>
          <a:sy n="115" d="100"/>
        </p:scale>
        <p:origin x="-378" y="78"/>
      </p:cViewPr>
      <p:guideLst>
        <p:guide orient="horz" pos="2160"/>
        <p:guide orient="horz" pos="232"/>
        <p:guide orient="horz" pos="3952"/>
        <p:guide pos="3840"/>
        <p:guide pos="257"/>
        <p:guide pos="744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99B24-39A1-46BB-A706-BFFA2F78A1D9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1DD04E-669F-4AE8-BD61-05E8DFAF3B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991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DD04E-669F-4AE8-BD61-05E8DFAF3B0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264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DD04E-669F-4AE8-BD61-05E8DFAF3B0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264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DD04E-669F-4AE8-BD61-05E8DFAF3B0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264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DD04E-669F-4AE8-BD61-05E8DFAF3B0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264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DD04E-669F-4AE8-BD61-05E8DFAF3B0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264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DD04E-669F-4AE8-BD61-05E8DFAF3B0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264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DD04E-669F-4AE8-BD61-05E8DFAF3B0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26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DD04E-669F-4AE8-BD61-05E8DFAF3B0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26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DD04E-669F-4AE8-BD61-05E8DFAF3B0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26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DD04E-669F-4AE8-BD61-05E8DFAF3B0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26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DD04E-669F-4AE8-BD61-05E8DFAF3B0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26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DD04E-669F-4AE8-BD61-05E8DFAF3B0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26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DD04E-669F-4AE8-BD61-05E8DFAF3B0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264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DD04E-669F-4AE8-BD61-05E8DFAF3B0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264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DD04E-669F-4AE8-BD61-05E8DFAF3B0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26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50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F666-A83F-4D32-A1F8-BCB3B81B10EA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AED7-2BD5-4EF9-8A9B-04C23083A12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11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EB7441FB-5596-4CF9-8B62-78502FA540AE}"/>
              </a:ext>
            </a:extLst>
          </p:cNvPr>
          <p:cNvSpPr txBox="1"/>
          <p:nvPr userDrawn="1"/>
        </p:nvSpPr>
        <p:spPr>
          <a:xfrm>
            <a:off x="503143" y="154562"/>
            <a:ext cx="4387359" cy="692497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endParaRPr lang="ru-RU" sz="700" dirty="0">
              <a:solidFill>
                <a:schemeClr val="bg1"/>
              </a:solidFill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УФНС России по Ханты-Мансийскому автономному округу - Югре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  <p:sp>
        <p:nvSpPr>
          <p:cNvPr id="16" name="Rectangle 18">
            <a:extLst>
              <a:ext uri="{FF2B5EF4-FFF2-40B4-BE49-F238E27FC236}">
                <a16:creationId xmlns="" xmlns:a16="http://schemas.microsoft.com/office/drawing/2014/main" id="{EC23726F-899C-4D2F-9B92-56857361E210}"/>
              </a:ext>
            </a:extLst>
          </p:cNvPr>
          <p:cNvSpPr/>
          <p:nvPr userDrawn="1"/>
        </p:nvSpPr>
        <p:spPr>
          <a:xfrm>
            <a:off x="4" y="1109932"/>
            <a:ext cx="12192001" cy="5748069"/>
          </a:xfrm>
          <a:prstGeom prst="rect">
            <a:avLst/>
          </a:prstGeom>
          <a:solidFill>
            <a:srgbClr val="ECF3FA"/>
          </a:solidFill>
          <a:ln>
            <a:noFill/>
          </a:ln>
          <a:effectLst>
            <a:innerShdw blurRad="660400" dist="317500" dir="13500000">
              <a:schemeClr val="tx2">
                <a:lumMod val="50000"/>
                <a:alpha val="17000"/>
              </a:scheme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7" name="Rectangle 5">
            <a:extLst>
              <a:ext uri="{FF2B5EF4-FFF2-40B4-BE49-F238E27FC236}">
                <a16:creationId xmlns="" xmlns:a16="http://schemas.microsoft.com/office/drawing/2014/main" id="{571FD3D8-F1EE-494F-A387-916E2BEC90D1}"/>
              </a:ext>
            </a:extLst>
          </p:cNvPr>
          <p:cNvSpPr/>
          <p:nvPr userDrawn="1"/>
        </p:nvSpPr>
        <p:spPr>
          <a:xfrm>
            <a:off x="6229351" y="0"/>
            <a:ext cx="5962652" cy="1109934"/>
          </a:xfrm>
          <a:prstGeom prst="rect">
            <a:avLst/>
          </a:prstGeom>
          <a:solidFill>
            <a:srgbClr val="FCFCF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>
              <a:ln>
                <a:noFill/>
              </a:ln>
              <a:solidFill>
                <a:srgbClr val="485068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37082038-443C-3A40-30F2-01CFCFF34A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5" y="339977"/>
            <a:ext cx="438755" cy="4299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F666-A83F-4D32-A1F8-BCB3B81B10EA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AED7-2BD5-4EF9-8A9B-04C23083A1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22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4" y="731524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F666-A83F-4D32-A1F8-BCB3B81B10EA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AED7-2BD5-4EF9-8A9B-04C23083A1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F666-A83F-4D32-A1F8-BCB3B81B10EA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AED7-2BD5-4EF9-8A9B-04C23083A12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9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5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F666-A83F-4D32-A1F8-BCB3B81B10EA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AED7-2BD5-4EF9-8A9B-04C23083A1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F666-A83F-4D32-A1F8-BCB3B81B10EA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AED7-2BD5-4EF9-8A9B-04C23083A12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F666-A83F-4D32-A1F8-BCB3B81B10EA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AED7-2BD5-4EF9-8A9B-04C23083A12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F666-A83F-4D32-A1F8-BCB3B81B10EA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AED7-2BD5-4EF9-8A9B-04C23083A1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F666-A83F-4D32-A1F8-BCB3B81B10EA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AED7-2BD5-4EF9-8A9B-04C23083A1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7" y="2209805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90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6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F666-A83F-4D32-A1F8-BCB3B81B10EA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AED7-2BD5-4EF9-8A9B-04C23083A1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F666-A83F-4D32-A1F8-BCB3B81B10EA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AED7-2BD5-4EF9-8A9B-04C23083A12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5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5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A83F666-A83F-4D32-A1F8-BCB3B81B10EA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2" y="6172205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5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689AED7-2BD5-4EF9-8A9B-04C23083A12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=""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4942936" y="65865"/>
            <a:ext cx="7249065" cy="9682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R="200025" lvl="0" indent="450215" algn="just" defTabSz="914400">
              <a:lnSpc>
                <a:spcPct val="115000"/>
              </a:lnSpc>
              <a:spcBef>
                <a:spcPts val="0"/>
              </a:spcBef>
              <a:spcAft>
                <a:spcPts val="900"/>
              </a:spcAft>
              <a:buClrTx/>
            </a:pPr>
            <a:endParaRPr lang="ru-RU" sz="3200" b="1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74321" y="1315834"/>
            <a:ext cx="11716396" cy="5007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 smtClean="0">
                <a:solidFill>
                  <a:srgbClr val="14348E"/>
                </a:solidFill>
                <a:latin typeface="Arial"/>
                <a:ea typeface="Times New Roman"/>
                <a:cs typeface="Times New Roman"/>
              </a:rPr>
              <a:t>Что </a:t>
            </a:r>
            <a:r>
              <a:rPr lang="ru-RU" sz="3600" b="1" dirty="0">
                <a:solidFill>
                  <a:srgbClr val="14348E"/>
                </a:solidFill>
                <a:latin typeface="Arial"/>
                <a:ea typeface="Times New Roman"/>
                <a:cs typeface="Times New Roman"/>
              </a:rPr>
              <a:t>нового для отчетности</a:t>
            </a:r>
            <a:r>
              <a:rPr lang="ru-RU" sz="3600" b="1" dirty="0" smtClean="0">
                <a:solidFill>
                  <a:srgbClr val="14348E"/>
                </a:solidFill>
                <a:latin typeface="Arial"/>
                <a:ea typeface="Times New Roman"/>
                <a:cs typeface="Times New Roman"/>
              </a:rPr>
              <a:t>? </a:t>
            </a:r>
            <a:endParaRPr lang="ru-RU" sz="3600" dirty="0">
              <a:solidFill>
                <a:srgbClr val="14348E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latin typeface="Arial" pitchFamily="34" charset="0"/>
                <a:ea typeface="Times New Roman"/>
                <a:cs typeface="Arial" pitchFamily="34" charset="0"/>
              </a:rPr>
              <a:t>С</a:t>
            </a:r>
            <a:r>
              <a:rPr lang="ru-RU" sz="2800" dirty="0">
                <a:latin typeface="Arial" pitchFamily="34" charset="0"/>
                <a:ea typeface="Times New Roman"/>
                <a:cs typeface="Arial" pitchFamily="34" charset="0"/>
              </a:rPr>
              <a:t> введением ЕНС для всех систем налогообложения, платежей и способов подачи отчетности действует единый платежный календарь.</a:t>
            </a:r>
            <a:endParaRPr lang="ru-RU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14348E"/>
                </a:solidFill>
                <a:latin typeface="Arial" pitchFamily="34" charset="0"/>
                <a:ea typeface="Times New Roman"/>
                <a:cs typeface="Arial" pitchFamily="34" charset="0"/>
              </a:rPr>
              <a:t>Единый срок сдачи отчетности</a:t>
            </a:r>
            <a:endParaRPr lang="ru-RU" sz="2400" dirty="0">
              <a:solidFill>
                <a:srgbClr val="14348E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000" b="1" dirty="0">
                <a:solidFill>
                  <a:srgbClr val="14348E"/>
                </a:solidFill>
                <a:latin typeface="Arial"/>
                <a:ea typeface="Times New Roman"/>
                <a:cs typeface="Times New Roman"/>
              </a:rPr>
              <a:t>25 число месяца</a:t>
            </a:r>
            <a:endParaRPr lang="ru-RU" sz="2400" dirty="0">
              <a:solidFill>
                <a:srgbClr val="14348E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14348E"/>
                </a:solidFill>
                <a:latin typeface="Arial" pitchFamily="34" charset="0"/>
                <a:ea typeface="Times New Roman"/>
                <a:cs typeface="Arial" pitchFamily="34" charset="0"/>
              </a:rPr>
              <a:t>Единый срок уплаты налогов</a:t>
            </a:r>
            <a:endParaRPr lang="ru-RU" sz="2400" dirty="0">
              <a:solidFill>
                <a:srgbClr val="14348E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000" b="1" dirty="0">
                <a:solidFill>
                  <a:srgbClr val="14348E"/>
                </a:solidFill>
                <a:latin typeface="Arial"/>
                <a:ea typeface="Times New Roman"/>
                <a:cs typeface="Times New Roman"/>
              </a:rPr>
              <a:t>28 число </a:t>
            </a:r>
            <a:r>
              <a:rPr lang="ru-RU" sz="4000" b="1" dirty="0" smtClean="0">
                <a:solidFill>
                  <a:srgbClr val="14348E"/>
                </a:solidFill>
                <a:latin typeface="Arial"/>
                <a:ea typeface="Times New Roman"/>
                <a:cs typeface="Times New Roman"/>
              </a:rPr>
              <a:t>месяца</a:t>
            </a:r>
            <a:endParaRPr lang="ru-RU" sz="2800" b="1" dirty="0" smtClean="0">
              <a:solidFill>
                <a:srgbClr val="14348E"/>
              </a:solidFill>
              <a:latin typeface="Georgia"/>
              <a:ea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74819" y="134505"/>
            <a:ext cx="6017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/>
                <a:ea typeface="Calibri"/>
              </a:rPr>
              <a:t>Порядок сдачи отчетности, уведомлений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6766560" y="3607723"/>
            <a:ext cx="5112328" cy="2876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/>
                <a:ea typeface="Times New Roman"/>
                <a:cs typeface="Times New Roman"/>
              </a:rPr>
              <a:t>Какие сроки </a:t>
            </a:r>
            <a:r>
              <a:rPr lang="ru-RU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/>
                <a:ea typeface="Times New Roman"/>
                <a:cs typeface="Times New Roman"/>
              </a:rPr>
              <a:t>уплаты не изменились?</a:t>
            </a:r>
            <a:endParaRPr lang="ru-RU" sz="1600" dirty="0">
              <a:solidFill>
                <a:schemeClr val="accent5">
                  <a:lumMod val="60000"/>
                  <a:lumOff val="4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/>
                <a:ea typeface="Times New Roman"/>
                <a:cs typeface="Times New Roman"/>
              </a:rPr>
              <a:t>имущественные налоги ФЛ – срок уплаты 1 декабря</a:t>
            </a:r>
            <a:endParaRPr lang="ru-RU" sz="1600" dirty="0">
              <a:solidFill>
                <a:schemeClr val="accent5">
                  <a:lumMod val="60000"/>
                  <a:lumOff val="4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/>
                <a:ea typeface="Times New Roman"/>
                <a:cs typeface="Times New Roman"/>
              </a:rPr>
              <a:t>страховые взносы ИП в фиксированном размере – срок уплаты 31 декабря и 1 июля</a:t>
            </a:r>
            <a:endParaRPr lang="ru-RU" sz="1600" dirty="0">
              <a:solidFill>
                <a:schemeClr val="accent5">
                  <a:lumMod val="60000"/>
                  <a:lumOff val="4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/>
                <a:ea typeface="Times New Roman"/>
                <a:cs typeface="Times New Roman"/>
              </a:rPr>
              <a:t>взносы за травматизм – срок уплаты 15 число месяца, следующего за отчетным</a:t>
            </a:r>
            <a:endParaRPr lang="ru-RU" sz="1600" dirty="0">
              <a:solidFill>
                <a:schemeClr val="accent5">
                  <a:lumMod val="60000"/>
                  <a:lumOff val="40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451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=""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4942936" y="65865"/>
            <a:ext cx="7249065" cy="9682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R="200025" lvl="0" indent="450215" algn="just" defTabSz="914400">
              <a:lnSpc>
                <a:spcPct val="115000"/>
              </a:lnSpc>
              <a:spcBef>
                <a:spcPts val="0"/>
              </a:spcBef>
              <a:spcAft>
                <a:spcPts val="900"/>
              </a:spcAft>
              <a:buClrTx/>
            </a:pPr>
            <a:endParaRPr lang="ru-RU" sz="3200" b="1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74819" y="134505"/>
            <a:ext cx="60171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/>
                <a:ea typeface="Calibri"/>
              </a:rPr>
              <a:t>Порядок сдачи отчетности, уведомлений для УСН.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2756" y="1197033"/>
            <a:ext cx="11745884" cy="1353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latin typeface="Arial"/>
                <a:ea typeface="Times New Roman"/>
                <a:cs typeface="Times New Roman"/>
              </a:rPr>
              <a:t>Как исправить ошибку в </a:t>
            </a:r>
            <a:r>
              <a:rPr lang="ru-RU" sz="2400" b="1" dirty="0" smtClean="0">
                <a:latin typeface="Arial"/>
                <a:ea typeface="Times New Roman"/>
                <a:cs typeface="Times New Roman"/>
              </a:rPr>
              <a:t>уведомлении?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Нужно направить в налоговый орган новое уведомление с верными реквизитами — только в отношении обязанности, по которой произошла ошибка.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419651"/>
              </p:ext>
            </p:extLst>
          </p:nvPr>
        </p:nvGraphicFramePr>
        <p:xfrm>
          <a:off x="224444" y="2641663"/>
          <a:ext cx="11779133" cy="3842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0632"/>
                <a:gridCol w="9628501"/>
              </a:tblGrid>
              <a:tr h="508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Где ошибка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Что делать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1441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В</a:t>
                      </a:r>
                      <a:r>
                        <a:rPr lang="ru-RU" sz="2000" dirty="0">
                          <a:effectLst/>
                        </a:rPr>
                        <a:t> сумме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Создайте новое 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уведомление.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Повторите данные ошибочной строчки (КПП, КБК, ОКТМО, период), а сумму впишите новую.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 поступлении уведомления в налоговый орган корректировка произойдет автоматически.</a:t>
                      </a:r>
                      <a:endParaRPr lang="ru-RU" sz="2000" dirty="0">
                        <a:solidFill>
                          <a:srgbClr val="405965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</a:tr>
              <a:tr h="15618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В</a:t>
                      </a:r>
                      <a:r>
                        <a:rPr lang="ru-RU" sz="2000" dirty="0">
                          <a:effectLst/>
                        </a:rPr>
                        <a:t> иных данных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Создайте новое уведомление.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Повторите данные ошибочной строчки (КПП, КБК, ОКТМО, период), а в сумме укажите «0».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Новой строкой укажите верные данные.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 поступлении уведомления в налоговый орган корректировка произойдет автоматически.</a:t>
                      </a:r>
                      <a:endParaRPr lang="ru-RU" sz="1800" dirty="0">
                        <a:solidFill>
                          <a:srgbClr val="405965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229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=""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4942936" y="65865"/>
            <a:ext cx="7249065" cy="9682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R="200025" lvl="0" indent="450215" algn="just" defTabSz="914400">
              <a:lnSpc>
                <a:spcPct val="115000"/>
              </a:lnSpc>
              <a:spcBef>
                <a:spcPts val="0"/>
              </a:spcBef>
              <a:spcAft>
                <a:spcPts val="900"/>
              </a:spcAft>
              <a:buClrTx/>
            </a:pPr>
            <a:endParaRPr lang="ru-RU" sz="3200" b="1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74819" y="134505"/>
            <a:ext cx="60171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/>
                <a:ea typeface="Calibri"/>
              </a:rPr>
              <a:t>Порядок сдачи отчетности, уведомлений для УСН.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1317" y="960554"/>
            <a:ext cx="11945388" cy="108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solidFill>
                  <a:srgbClr val="14348E"/>
                </a:solidFill>
                <a:latin typeface="Calibri"/>
                <a:ea typeface="+mj-ea"/>
                <a:cs typeface="+mj-cs"/>
              </a:rPr>
              <a:t>Представление уведомлений об исчисленных авансовых платежах и уплата УСН</a:t>
            </a:r>
            <a:endParaRPr lang="ru-RU" sz="2800" dirty="0">
              <a:solidFill>
                <a:srgbClr val="14348E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450948"/>
              </p:ext>
            </p:extLst>
          </p:nvPr>
        </p:nvGraphicFramePr>
        <p:xfrm>
          <a:off x="141318" y="2043928"/>
          <a:ext cx="11945388" cy="4489876"/>
        </p:xfrm>
        <a:graphic>
          <a:graphicData uri="http://schemas.openxmlformats.org/drawingml/2006/table">
            <a:tbl>
              <a:tblPr firstRow="1" bandRow="1"/>
              <a:tblGrid>
                <a:gridCol w="2898522"/>
                <a:gridCol w="5212081"/>
                <a:gridCol w="3834785"/>
              </a:tblGrid>
              <a:tr h="10982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ru-RU" dirty="0" smtClean="0">
                          <a:solidFill>
                            <a:srgbClr val="14348E"/>
                          </a:solidFill>
                          <a:latin typeface="Arial" pitchFamily="34" charset="0"/>
                          <a:cs typeface="Arial" pitchFamily="34" charset="0"/>
                        </a:rPr>
                        <a:t>Отчетный /</a:t>
                      </a:r>
                      <a:r>
                        <a:rPr lang="ru-RU" baseline="0" dirty="0" smtClean="0">
                          <a:solidFill>
                            <a:srgbClr val="14348E"/>
                          </a:solidFill>
                          <a:latin typeface="Arial" pitchFamily="34" charset="0"/>
                          <a:cs typeface="Arial" pitchFamily="34" charset="0"/>
                        </a:rPr>
                        <a:t> налоговый период</a:t>
                      </a:r>
                      <a:endParaRPr lang="ru-RU" dirty="0">
                        <a:solidFill>
                          <a:srgbClr val="14348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1" i="0" u="none" strike="noStrike" kern="1200" baseline="0" dirty="0" smtClean="0">
                          <a:solidFill>
                            <a:srgbClr val="14348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Срок представления Уведомления </a:t>
                      </a:r>
                      <a:r>
                        <a:rPr lang="ru-RU" sz="2100" b="1" i="0" u="none" strike="noStrike" kern="1200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 исчисленных суммах (КНД 1110355)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1" i="0" u="none" strike="noStrike" kern="1200" baseline="0" dirty="0" smtClean="0">
                          <a:solidFill>
                            <a:srgbClr val="14348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Срок уплаты</a:t>
                      </a:r>
                      <a:r>
                        <a:rPr lang="ru-RU" sz="2100" b="1" i="0" u="none" strike="noStrike" kern="1200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налога / авансовых платежей по налогу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823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1043056" rtl="0" eaLnBrk="1" latinLnBrk="0" hangingPunct="1"/>
                      <a:r>
                        <a:rPr lang="ru-RU" sz="21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Первый квартал календарного года</a:t>
                      </a:r>
                      <a:endParaRPr lang="ru-RU" sz="21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1" i="0" u="none" strike="noStrike" kern="1200" baseline="0" dirty="0" smtClean="0">
                          <a:solidFill>
                            <a:srgbClr val="14348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позднее 25 апреля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1" i="0" u="none" strike="noStrike" kern="1200" baseline="0" dirty="0" smtClean="0">
                          <a:solidFill>
                            <a:srgbClr val="14348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позднее 28 апреля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69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1043056" rtl="0" eaLnBrk="1" latinLnBrk="0" hangingPunct="1"/>
                      <a:r>
                        <a:rPr lang="ru-RU" sz="21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Полугодие</a:t>
                      </a:r>
                      <a:endParaRPr lang="ru-RU" sz="21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1" i="0" u="none" strike="noStrike" kern="1200" baseline="0" dirty="0" smtClean="0">
                          <a:solidFill>
                            <a:srgbClr val="14348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позднее 25 июля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1" i="0" u="none" strike="noStrike" kern="1200" baseline="0" dirty="0" smtClean="0">
                          <a:solidFill>
                            <a:srgbClr val="14348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позднее 28 июля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823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Девять месяцев календарного года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1" i="0" u="none" strike="noStrike" kern="1200" baseline="0" dirty="0" smtClean="0">
                          <a:solidFill>
                            <a:srgbClr val="14348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позднее 25 октября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1" i="0" u="none" strike="noStrike" kern="1200" baseline="0" dirty="0" smtClean="0">
                          <a:solidFill>
                            <a:srgbClr val="14348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позднее 28 октября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794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Налоговый период (год)</a:t>
                      </a:r>
                    </a:p>
                    <a:p>
                      <a:pPr marL="0" algn="l" defTabSz="1043056" rtl="0" eaLnBrk="1" latinLnBrk="0" hangingPunct="1"/>
                      <a:endParaRPr lang="ru-RU" sz="21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1" i="0" u="none" strike="noStrike" kern="1200" baseline="0" dirty="0" smtClean="0">
                          <a:solidFill>
                            <a:srgbClr val="14348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представляется,</a:t>
                      </a:r>
                      <a:r>
                        <a:rPr lang="ru-RU" sz="2100" b="1" i="0" u="none" strike="noStrike" kern="1200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2100" b="0" i="0" u="none" strike="noStrike" kern="1200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т.к. совпадает со сроком сдачи декларации (не позднее 25 марта для организаций, не позднее 25 апреля для ИП)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1" i="0" u="none" strike="noStrike" kern="1200" baseline="0" dirty="0" smtClean="0">
                          <a:solidFill>
                            <a:srgbClr val="14348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позднее 28 марта для организаций</a:t>
                      </a:r>
                    </a:p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1" i="0" u="none" strike="noStrike" kern="1200" baseline="0" dirty="0" smtClean="0">
                          <a:solidFill>
                            <a:srgbClr val="14348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позднее 28 апреля для ИП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210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=""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4942936" y="65865"/>
            <a:ext cx="7249065" cy="9682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R="200025" lvl="0" indent="450215" algn="just" defTabSz="914400">
              <a:lnSpc>
                <a:spcPct val="115000"/>
              </a:lnSpc>
              <a:spcBef>
                <a:spcPts val="0"/>
              </a:spcBef>
              <a:spcAft>
                <a:spcPts val="900"/>
              </a:spcAft>
              <a:buClrTx/>
            </a:pPr>
            <a:endParaRPr lang="ru-RU" sz="3200" b="1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74819" y="134505"/>
            <a:ext cx="60171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/>
                <a:ea typeface="Calibri"/>
              </a:rPr>
              <a:t>Порядок сдачи отчетности, уведомлений для </a:t>
            </a:r>
            <a:r>
              <a:rPr lang="ru-RU" sz="2400" b="1" dirty="0" smtClean="0">
                <a:latin typeface="Times New Roman"/>
                <a:ea typeface="Calibri"/>
              </a:rPr>
              <a:t>ЕСХН.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1317" y="960554"/>
            <a:ext cx="11945388" cy="108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solidFill>
                  <a:srgbClr val="14348E"/>
                </a:solidFill>
                <a:latin typeface="Calibri"/>
                <a:ea typeface="+mj-ea"/>
                <a:cs typeface="+mj-cs"/>
              </a:rPr>
              <a:t>Представление уведомлений об исчисленных авансовых платежах и уплата </a:t>
            </a:r>
            <a:r>
              <a:rPr lang="ru-RU" sz="2800" b="1" dirty="0" smtClean="0">
                <a:solidFill>
                  <a:srgbClr val="14348E"/>
                </a:solidFill>
                <a:latin typeface="Calibri"/>
                <a:ea typeface="+mj-ea"/>
                <a:cs typeface="+mj-cs"/>
              </a:rPr>
              <a:t>ЕСХН</a:t>
            </a:r>
            <a:endParaRPr lang="ru-RU" sz="2800" dirty="0">
              <a:solidFill>
                <a:srgbClr val="14348E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256234"/>
              </p:ext>
            </p:extLst>
          </p:nvPr>
        </p:nvGraphicFramePr>
        <p:xfrm>
          <a:off x="141318" y="2043928"/>
          <a:ext cx="11945388" cy="3391927"/>
        </p:xfrm>
        <a:graphic>
          <a:graphicData uri="http://schemas.openxmlformats.org/drawingml/2006/table">
            <a:tbl>
              <a:tblPr firstRow="1" bandRow="1"/>
              <a:tblGrid>
                <a:gridCol w="2898522"/>
                <a:gridCol w="5212081"/>
                <a:gridCol w="3834785"/>
              </a:tblGrid>
              <a:tr h="10982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ru-RU" dirty="0" smtClean="0">
                          <a:solidFill>
                            <a:srgbClr val="14348E"/>
                          </a:solidFill>
                          <a:latin typeface="Arial" pitchFamily="34" charset="0"/>
                          <a:cs typeface="Arial" pitchFamily="34" charset="0"/>
                        </a:rPr>
                        <a:t>Отчетный /</a:t>
                      </a:r>
                      <a:r>
                        <a:rPr lang="ru-RU" baseline="0" dirty="0" smtClean="0">
                          <a:solidFill>
                            <a:srgbClr val="14348E"/>
                          </a:solidFill>
                          <a:latin typeface="Arial" pitchFamily="34" charset="0"/>
                          <a:cs typeface="Arial" pitchFamily="34" charset="0"/>
                        </a:rPr>
                        <a:t> налоговый период</a:t>
                      </a:r>
                      <a:endParaRPr lang="ru-RU" dirty="0">
                        <a:solidFill>
                          <a:srgbClr val="14348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1" i="0" u="none" strike="noStrike" kern="1200" baseline="0" dirty="0" smtClean="0">
                          <a:solidFill>
                            <a:srgbClr val="14348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Срок представления Уведомления </a:t>
                      </a:r>
                      <a:r>
                        <a:rPr lang="ru-RU" sz="2100" b="1" i="0" u="none" strike="noStrike" kern="1200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 исчисленных суммах (КНД 1110355)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1" i="0" u="none" strike="noStrike" kern="1200" baseline="0" dirty="0" smtClean="0">
                          <a:solidFill>
                            <a:srgbClr val="14348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Срок уплаты</a:t>
                      </a:r>
                      <a:r>
                        <a:rPr lang="ru-RU" sz="2100" b="1" i="0" u="none" strike="noStrike" kern="1200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налога / авансовых платежей по налогу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141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1043056" rtl="0" eaLnBrk="1" latinLnBrk="0" hangingPunct="1"/>
                      <a:r>
                        <a:rPr lang="ru-RU" sz="21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Полугодие</a:t>
                      </a:r>
                      <a:endParaRPr lang="ru-RU" sz="21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1" i="0" u="none" strike="noStrike" kern="1200" baseline="0" dirty="0" smtClean="0">
                          <a:solidFill>
                            <a:srgbClr val="14348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позднее 25 июля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1" i="0" u="none" strike="noStrike" kern="1200" baseline="0" dirty="0" smtClean="0">
                          <a:solidFill>
                            <a:srgbClr val="14348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позднее 28 июля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794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Налоговый период (год)</a:t>
                      </a:r>
                    </a:p>
                    <a:p>
                      <a:pPr marL="0" algn="l" defTabSz="1043056" rtl="0" eaLnBrk="1" latinLnBrk="0" hangingPunct="1"/>
                      <a:endParaRPr lang="ru-RU" sz="21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1" i="0" u="none" strike="noStrike" kern="1200" baseline="0" dirty="0" smtClean="0">
                          <a:solidFill>
                            <a:srgbClr val="14348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представляется,</a:t>
                      </a:r>
                      <a:r>
                        <a:rPr lang="ru-RU" sz="2100" b="1" i="0" u="none" strike="noStrike" kern="1200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2100" b="0" i="0" u="none" strike="noStrike" kern="1200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т.к. совпадает со сроком сдачи декларации (не позднее 25 марта)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1" i="0" u="none" strike="noStrike" kern="1200" baseline="0" dirty="0" smtClean="0">
                          <a:solidFill>
                            <a:srgbClr val="14348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позднее 28 марта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209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=""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4942936" y="65865"/>
            <a:ext cx="7249065" cy="9682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R="200025" lvl="0" indent="450215" algn="just" defTabSz="914400">
              <a:lnSpc>
                <a:spcPct val="115000"/>
              </a:lnSpc>
              <a:spcBef>
                <a:spcPts val="0"/>
              </a:spcBef>
              <a:spcAft>
                <a:spcPts val="900"/>
              </a:spcAft>
              <a:buClrTx/>
            </a:pPr>
            <a:endParaRPr lang="ru-RU" sz="3200" b="1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8923" y="1453857"/>
            <a:ext cx="11631793" cy="5092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200025" indent="450215" algn="just">
              <a:lnSpc>
                <a:spcPct val="115000"/>
              </a:lnSpc>
              <a:spcAft>
                <a:spcPts val="900"/>
              </a:spcAft>
            </a:pPr>
            <a:r>
              <a:rPr lang="ru-RU" sz="2800" b="1" dirty="0">
                <a:latin typeface="Georgia"/>
                <a:ea typeface="Times New Roman"/>
                <a:cs typeface="Times New Roman"/>
              </a:rPr>
              <a:t>О представлении Уведомлений (КНД </a:t>
            </a:r>
            <a:r>
              <a:rPr lang="ru-RU" sz="2800" b="1" dirty="0" smtClean="0">
                <a:latin typeface="Georgia"/>
                <a:ea typeface="Times New Roman"/>
                <a:cs typeface="Times New Roman"/>
              </a:rPr>
              <a:t>1110355)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Georgia"/>
                <a:ea typeface="Times New Roman"/>
                <a:cs typeface="Times New Roman"/>
              </a:rPr>
              <a:t>с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Georgia"/>
                <a:ea typeface="Times New Roman"/>
                <a:cs typeface="Times New Roman"/>
              </a:rPr>
              <a:t>отрицательными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Georgia"/>
                <a:ea typeface="Times New Roman"/>
                <a:cs typeface="Times New Roman"/>
              </a:rPr>
              <a:t>значениями</a:t>
            </a:r>
            <a:r>
              <a:rPr lang="ru-RU" sz="2800" b="1" dirty="0" smtClean="0">
                <a:latin typeface="Georgia"/>
                <a:ea typeface="Times New Roman"/>
                <a:cs typeface="Times New Roman"/>
              </a:rPr>
              <a:t>: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R="200025" indent="450215" algn="just">
              <a:lnSpc>
                <a:spcPct val="115000"/>
              </a:lnSpc>
              <a:spcAft>
                <a:spcPts val="900"/>
              </a:spcAft>
            </a:pPr>
            <a:r>
              <a:rPr lang="ru-RU" sz="2400" dirty="0" smtClean="0"/>
              <a:t>Если </a:t>
            </a:r>
            <a:r>
              <a:rPr lang="ru-RU" sz="2400" dirty="0"/>
              <a:t>по результатам отчетного периода совокупная обязанность налогоплательщика по УСН подлежит учету на ЕНС в меньшем размере, то таким налогоплательщикам необходимо представить в налоговый орган уведомление (форма по КНД 1110355) с указанием в отношении КБК по УСН по строке 4 «Сумма налога, авансовых платежей по налогу, сбора, страховых взносов» суммы авансового платежа к уменьшению в виде отрицательного значения. При этом сумма авансового платежа по УСН за отчетный период к уменьшению не должна превышать ранее исчисленные в предшествующих отчетных периодах суммы авансовых платежей по </a:t>
            </a:r>
            <a:r>
              <a:rPr lang="ru-RU" sz="2400" dirty="0" smtClean="0"/>
              <a:t>УСН, </a:t>
            </a:r>
            <a:r>
              <a:rPr lang="ru-RU" sz="2400" dirty="0"/>
              <a:t>подлежащих уплате.</a:t>
            </a:r>
            <a:r>
              <a:rPr lang="ru-RU" sz="2800" dirty="0"/>
              <a:t> </a:t>
            </a:r>
            <a:endParaRPr lang="ru-RU" sz="2800" dirty="0" smtClean="0">
              <a:latin typeface="Georgia"/>
              <a:ea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42340" y="293298"/>
            <a:ext cx="5132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вопросы - ответы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67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=""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4942936" y="65865"/>
            <a:ext cx="7249065" cy="9682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R="200025" lvl="0" indent="450215" algn="just" defTabSz="914400">
              <a:lnSpc>
                <a:spcPct val="115000"/>
              </a:lnSpc>
              <a:spcBef>
                <a:spcPts val="0"/>
              </a:spcBef>
              <a:spcAft>
                <a:spcPts val="900"/>
              </a:spcAft>
              <a:buClrTx/>
            </a:pPr>
            <a:endParaRPr lang="ru-RU" sz="3200" b="1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42340" y="293298"/>
            <a:ext cx="5132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вопросы - ответы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4320" y="1149312"/>
            <a:ext cx="11604568" cy="5253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00025" indent="450215" algn="just">
              <a:lnSpc>
                <a:spcPct val="115000"/>
              </a:lnSpc>
              <a:spcAft>
                <a:spcPts val="900"/>
              </a:spcAft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Например:</a:t>
            </a:r>
            <a:r>
              <a:rPr lang="ru-RU" dirty="0"/>
              <a:t> </a:t>
            </a:r>
            <a:r>
              <a:rPr lang="ru-RU" dirty="0" smtClean="0"/>
              <a:t>УСН </a:t>
            </a:r>
            <a:r>
              <a:rPr lang="ru-RU" dirty="0"/>
              <a:t>с объектом налогообложения </a:t>
            </a:r>
            <a:r>
              <a:rPr lang="ru-RU" dirty="0" smtClean="0"/>
              <a:t>«</a:t>
            </a:r>
            <a:r>
              <a:rPr lang="ru-RU" dirty="0"/>
              <a:t>доходы, уменьшенные на величину расходов». Суммы авансовых платежей по налогу, исчисленные исходя из налоговой ставки и налоговой базы, определяемой нарастающим итогом с начала налогового периода за отчетные периоды календарного года составили: </a:t>
            </a:r>
            <a:endParaRPr lang="ru-RU" dirty="0" smtClean="0"/>
          </a:p>
          <a:p>
            <a:pPr marR="200025" indent="450215" algn="just">
              <a:lnSpc>
                <a:spcPct val="115000"/>
              </a:lnSpc>
              <a:spcAft>
                <a:spcPts val="900"/>
              </a:spcAft>
            </a:pPr>
            <a:r>
              <a:rPr lang="ru-RU" b="1" dirty="0" smtClean="0"/>
              <a:t>за </a:t>
            </a:r>
            <a:r>
              <a:rPr lang="ru-RU" b="1" dirty="0"/>
              <a:t>первый квартал </a:t>
            </a:r>
            <a:r>
              <a:rPr lang="ru-RU" dirty="0"/>
              <a:t>(по сроку уплаты 28.04) </a:t>
            </a:r>
            <a:r>
              <a:rPr lang="ru-RU" b="1" dirty="0"/>
              <a:t>100 рублей; </a:t>
            </a:r>
            <a:endParaRPr lang="ru-RU" b="1" dirty="0" smtClean="0"/>
          </a:p>
          <a:p>
            <a:pPr marR="200025" indent="450215" algn="just">
              <a:lnSpc>
                <a:spcPct val="115000"/>
              </a:lnSpc>
              <a:spcAft>
                <a:spcPts val="900"/>
              </a:spcAft>
            </a:pPr>
            <a:r>
              <a:rPr lang="ru-RU" b="1" dirty="0" smtClean="0"/>
              <a:t>за </a:t>
            </a:r>
            <a:r>
              <a:rPr lang="ru-RU" b="1" dirty="0"/>
              <a:t>полугодие </a:t>
            </a:r>
            <a:r>
              <a:rPr lang="ru-RU" dirty="0"/>
              <a:t>(по сроку уплаты 28.07) </a:t>
            </a:r>
            <a:r>
              <a:rPr lang="ru-RU" b="1" dirty="0"/>
              <a:t>400 рублей; </a:t>
            </a:r>
            <a:endParaRPr lang="ru-RU" b="1" dirty="0" smtClean="0"/>
          </a:p>
          <a:p>
            <a:pPr marR="200025" indent="450215" algn="just">
              <a:lnSpc>
                <a:spcPct val="115000"/>
              </a:lnSpc>
              <a:spcAft>
                <a:spcPts val="900"/>
              </a:spcAft>
            </a:pPr>
            <a:r>
              <a:rPr lang="ru-RU" b="1" dirty="0" smtClean="0"/>
              <a:t>за </a:t>
            </a:r>
            <a:r>
              <a:rPr lang="ru-RU" b="1" dirty="0"/>
              <a:t>девять месяцев </a:t>
            </a:r>
            <a:r>
              <a:rPr lang="ru-RU" dirty="0"/>
              <a:t>(по сроку уплаты 28.10)</a:t>
            </a:r>
            <a:r>
              <a:rPr lang="ru-RU" b="1" dirty="0"/>
              <a:t> 250 рублей. </a:t>
            </a:r>
            <a:endParaRPr lang="ru-RU" b="1" dirty="0" smtClean="0"/>
          </a:p>
          <a:p>
            <a:pPr marR="200025" indent="450215" algn="just">
              <a:lnSpc>
                <a:spcPct val="115000"/>
              </a:lnSpc>
              <a:spcAft>
                <a:spcPts val="900"/>
              </a:spcAft>
            </a:pPr>
            <a:r>
              <a:rPr lang="ru-RU" dirty="0" smtClean="0"/>
              <a:t>За </a:t>
            </a:r>
            <a:r>
              <a:rPr lang="ru-RU" dirty="0"/>
              <a:t>указанные отчетные периоды в уведомлении по строке 4 «Сумма налога, авансовых платежей по налогу, сбора, страховых взносов» суммы обязательств исчисленных авансовых платежей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подлежат отражению следующим образом</a:t>
            </a:r>
            <a:r>
              <a:rPr lang="ru-RU" dirty="0"/>
              <a:t>: </a:t>
            </a:r>
            <a:endParaRPr lang="ru-RU" dirty="0" smtClean="0"/>
          </a:p>
          <a:p>
            <a:pPr marR="200025" indent="450215" algn="just">
              <a:lnSpc>
                <a:spcPct val="115000"/>
              </a:lnSpc>
              <a:spcAft>
                <a:spcPts val="900"/>
              </a:spcAft>
            </a:pPr>
            <a:r>
              <a:rPr lang="ru-RU" b="1" dirty="0" smtClean="0"/>
              <a:t>за </a:t>
            </a:r>
            <a:r>
              <a:rPr lang="ru-RU" b="1" dirty="0"/>
              <a:t>первый квартал: 100 рублей; </a:t>
            </a:r>
            <a:endParaRPr lang="ru-RU" b="1" dirty="0" smtClean="0"/>
          </a:p>
          <a:p>
            <a:pPr marR="200025" indent="450215" algn="just">
              <a:lnSpc>
                <a:spcPct val="115000"/>
              </a:lnSpc>
              <a:spcAft>
                <a:spcPts val="900"/>
              </a:spcAft>
            </a:pPr>
            <a:r>
              <a:rPr lang="ru-RU" b="1" dirty="0" smtClean="0"/>
              <a:t>за </a:t>
            </a:r>
            <a:r>
              <a:rPr lang="ru-RU" b="1" dirty="0"/>
              <a:t>полугодие: 300 рублей; </a:t>
            </a:r>
            <a:endParaRPr lang="ru-RU" b="1" dirty="0" smtClean="0"/>
          </a:p>
          <a:p>
            <a:pPr marR="200025" indent="450215" algn="just">
              <a:lnSpc>
                <a:spcPct val="115000"/>
              </a:lnSpc>
              <a:spcAft>
                <a:spcPts val="900"/>
              </a:spcAf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за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девять месяцев: </a:t>
            </a:r>
            <a:r>
              <a:rPr lang="ru-RU" sz="2000" b="1" u="sng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ru-RU" sz="2000" b="1" u="sng" dirty="0">
                <a:solidFill>
                  <a:schemeClr val="accent1">
                    <a:lumMod val="75000"/>
                  </a:schemeClr>
                </a:solidFill>
              </a:rPr>
              <a:t>150 рублей</a:t>
            </a:r>
            <a:r>
              <a:rPr lang="ru-RU" b="1" dirty="0" smtClean="0"/>
              <a:t>. </a:t>
            </a:r>
            <a:endParaRPr lang="ru-RU" dirty="0">
              <a:latin typeface="Georgia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679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=""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4942936" y="65865"/>
            <a:ext cx="7249065" cy="9682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R="200025" lvl="0" indent="450215" algn="just" defTabSz="914400">
              <a:lnSpc>
                <a:spcPct val="115000"/>
              </a:lnSpc>
              <a:spcBef>
                <a:spcPts val="0"/>
              </a:spcBef>
              <a:spcAft>
                <a:spcPts val="900"/>
              </a:spcAft>
              <a:buClrTx/>
            </a:pPr>
            <a:endParaRPr lang="ru-RU" sz="3200" b="1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8923" y="1453857"/>
            <a:ext cx="11631793" cy="4898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200025" indent="450215" algn="just">
              <a:lnSpc>
                <a:spcPct val="115000"/>
              </a:lnSpc>
              <a:spcAft>
                <a:spcPts val="900"/>
              </a:spcAft>
            </a:pPr>
            <a:r>
              <a:rPr lang="ru-RU" sz="2800" b="1" dirty="0" smtClean="0">
                <a:latin typeface="Georgia"/>
                <a:ea typeface="Times New Roman"/>
                <a:cs typeface="Times New Roman"/>
              </a:rPr>
              <a:t>Нужны </a:t>
            </a:r>
            <a:r>
              <a:rPr lang="ru-RU" sz="2800" b="1" dirty="0">
                <a:latin typeface="Georgia"/>
                <a:ea typeface="Times New Roman"/>
                <a:cs typeface="Times New Roman"/>
              </a:rPr>
              <a:t>ли уведомления по налогу на прибыль организаций?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R="200025" indent="450215" algn="just">
              <a:lnSpc>
                <a:spcPct val="115000"/>
              </a:lnSpc>
              <a:spcAft>
                <a:spcPts val="900"/>
              </a:spcAft>
            </a:pPr>
            <a:r>
              <a:rPr lang="ru-RU" sz="2800" dirty="0">
                <a:latin typeface="Georgia"/>
                <a:ea typeface="Times New Roman"/>
                <a:cs typeface="Times New Roman"/>
              </a:rPr>
              <a:t>Уведомление представляется в том случае, когда налог на прибыль организаций уплачивается до представления налоговой декларации. Например, при уплате налогоплательщиком налога с доходов по государственным и муниципальным ценным бумагам или в случае уплаты налога налоговыми агентами по доходам, выплачиваемым налогоплательщикам в виде дивидендов.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R="200025" indent="450215" algn="just">
              <a:lnSpc>
                <a:spcPct val="115000"/>
              </a:lnSpc>
              <a:spcAft>
                <a:spcPts val="900"/>
              </a:spcAft>
            </a:pPr>
            <a:endParaRPr lang="ru-RU" sz="2800" dirty="0" smtClean="0">
              <a:latin typeface="Georgia"/>
              <a:ea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42340" y="293298"/>
            <a:ext cx="5132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вопросы - ответы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81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=""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4942936" y="65865"/>
            <a:ext cx="7249065" cy="9682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R="200025" lvl="0" indent="450215" algn="just" defTabSz="914400">
              <a:lnSpc>
                <a:spcPct val="115000"/>
              </a:lnSpc>
              <a:spcBef>
                <a:spcPts val="0"/>
              </a:spcBef>
              <a:spcAft>
                <a:spcPts val="900"/>
              </a:spcAft>
              <a:buClrTx/>
            </a:pPr>
            <a:endParaRPr lang="ru-RU" sz="3200" b="1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8922" y="1224394"/>
            <a:ext cx="11631793" cy="5179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000" b="1" dirty="0">
                <a:solidFill>
                  <a:srgbClr val="14348E"/>
                </a:solidFill>
                <a:latin typeface="Arial"/>
                <a:ea typeface="Times New Roman"/>
                <a:cs typeface="Times New Roman"/>
              </a:rPr>
              <a:t>Уведомление об исчисленных суммах</a:t>
            </a:r>
            <a:endParaRPr lang="ru-RU" sz="2400" dirty="0">
              <a:solidFill>
                <a:srgbClr val="14348E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latin typeface="Arial"/>
                <a:ea typeface="Times New Roman"/>
                <a:cs typeface="Times New Roman"/>
              </a:rPr>
              <a:t>Для чего нужно представлять уведомление?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solidFill>
                  <a:srgbClr val="14348E"/>
                </a:solidFill>
                <a:latin typeface="Times New Roman"/>
                <a:ea typeface="Times New Roman"/>
                <a:cs typeface="Times New Roman"/>
              </a:rPr>
              <a:t>Для распределения ЕНП по платежам с авансовой системой расчетов</a:t>
            </a:r>
            <a:r>
              <a:rPr lang="ru-RU" sz="2800" dirty="0">
                <a:solidFill>
                  <a:srgbClr val="14348E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Это касается тех случаев, когда декларация подается позже, чем срок уплаты налога. Для таких ситуаций 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введена 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форма 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документа — </a:t>
            </a:r>
            <a:r>
              <a:rPr lang="ru-RU" sz="2800" b="1" dirty="0">
                <a:latin typeface="Times New Roman"/>
                <a:ea typeface="Times New Roman"/>
                <a:cs typeface="Times New Roman"/>
              </a:rPr>
              <a:t>уведомление об исчисленных суммах.</a:t>
            </a:r>
            <a:endParaRPr lang="ru-RU" sz="240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/>
                <a:ea typeface="Times New Roman"/>
                <a:cs typeface="Times New Roman"/>
              </a:rPr>
              <a:t>В нем пять реквизитов: КПП, КБК, ОКТМО, отчетный период и сумма. Уведомление многострочное. В одном документе можно указать информацию по всем 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авансам.</a:t>
            </a:r>
            <a:endParaRPr lang="ru-RU" sz="2800" b="1" dirty="0" smtClean="0">
              <a:latin typeface="Georgia"/>
              <a:ea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74819" y="134505"/>
            <a:ext cx="60171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/>
                <a:ea typeface="Calibri"/>
              </a:rPr>
              <a:t>Порядок сдачи отчетности, уведомлений для УСН.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91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=""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4942936" y="65865"/>
            <a:ext cx="7249065" cy="9682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R="200025" lvl="0" indent="450215" algn="just" defTabSz="914400">
              <a:lnSpc>
                <a:spcPct val="115000"/>
              </a:lnSpc>
              <a:spcBef>
                <a:spcPts val="0"/>
              </a:spcBef>
              <a:spcAft>
                <a:spcPts val="900"/>
              </a:spcAft>
              <a:buClrTx/>
            </a:pPr>
            <a:endParaRPr lang="ru-RU" sz="3200" b="1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74819" y="134505"/>
            <a:ext cx="60171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/>
                <a:ea typeface="Calibri"/>
              </a:rPr>
              <a:t>Порядок сдачи отчетности, уведомлений для УСН.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5881" y="1229826"/>
            <a:ext cx="11671069" cy="3790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Arial"/>
                <a:ea typeface="Times New Roman"/>
                <a:cs typeface="Times New Roman"/>
              </a:rPr>
              <a:t>По каким налогам представлять </a:t>
            </a:r>
            <a:r>
              <a:rPr lang="ru-RU" sz="2000" b="1" dirty="0" smtClean="0">
                <a:latin typeface="Arial"/>
                <a:ea typeface="Times New Roman"/>
                <a:cs typeface="Times New Roman"/>
              </a:rPr>
              <a:t>уведомление?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Юридические лица и индивидуальные предприниматели подают уведомление: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по НДФЛ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страховым взносам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упрощенной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системе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налогообложения и ЕСХН</a:t>
            </a:r>
          </a:p>
          <a:p>
            <a:pPr marL="342900" lvl="0" indent="-342900" algn="just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имущественным налогам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юрлиц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rgbClr val="14348E"/>
                </a:solidFill>
                <a:latin typeface="Arial"/>
                <a:ea typeface="Times New Roman"/>
                <a:cs typeface="Times New Roman"/>
              </a:rPr>
              <a:t>В</a:t>
            </a:r>
            <a:r>
              <a:rPr lang="ru-RU" sz="2000" b="1" dirty="0">
                <a:solidFill>
                  <a:srgbClr val="14348E"/>
                </a:solidFill>
                <a:latin typeface="Arial"/>
                <a:ea typeface="Times New Roman"/>
                <a:cs typeface="Times New Roman"/>
              </a:rPr>
              <a:t> какие сроки подавать </a:t>
            </a:r>
            <a:r>
              <a:rPr lang="ru-RU" sz="2000" b="1" dirty="0" smtClean="0">
                <a:solidFill>
                  <a:srgbClr val="14348E"/>
                </a:solidFill>
                <a:latin typeface="Arial"/>
                <a:ea typeface="Times New Roman"/>
                <a:cs typeface="Times New Roman"/>
              </a:rPr>
              <a:t>уведомление?</a:t>
            </a:r>
            <a:endParaRPr lang="ru-RU" sz="1600" dirty="0">
              <a:solidFill>
                <a:srgbClr val="14348E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14348E"/>
                </a:solidFill>
                <a:latin typeface="Arial"/>
                <a:ea typeface="Times New Roman"/>
                <a:cs typeface="Times New Roman"/>
              </a:rPr>
              <a:t>Не позднее 25 числа месяца, в котором установлен срок уплаты</a:t>
            </a:r>
            <a:r>
              <a:rPr lang="ru-RU" dirty="0">
                <a:solidFill>
                  <a:srgbClr val="14348E"/>
                </a:solidFill>
                <a:latin typeface="Times New Roman"/>
                <a:ea typeface="Times New Roman"/>
                <a:cs typeface="Times New Roman"/>
              </a:rPr>
              <a:t> соответствующих налогов и взносов</a:t>
            </a:r>
            <a:r>
              <a:rPr lang="ru-RU" dirty="0" smtClean="0">
                <a:solidFill>
                  <a:srgbClr val="14348E"/>
                </a:solidFill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1600" dirty="0">
                <a:solidFill>
                  <a:srgbClr val="646C9A"/>
                </a:solidFill>
                <a:latin typeface="GolosTextWebRegular"/>
                <a:ea typeface="Times New Roman"/>
                <a:cs typeface="Times New Roman"/>
              </a:rPr>
              <a:t> </a:t>
            </a:r>
            <a:r>
              <a:rPr lang="ru-RU" sz="1600" dirty="0">
                <a:solidFill>
                  <a:srgbClr val="14348E"/>
                </a:solidFill>
                <a:latin typeface="GolosTextWebRegular"/>
                <a:ea typeface="Times New Roman"/>
                <a:cs typeface="Times New Roman"/>
              </a:rPr>
              <a:t>Уведомление предоставляется в налоговый орган по месту учета налогоплательщика.</a:t>
            </a:r>
            <a:endParaRPr lang="ru-RU" sz="1200" dirty="0">
              <a:solidFill>
                <a:srgbClr val="14348E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600" dirty="0">
              <a:solidFill>
                <a:srgbClr val="14348E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5882" y="4671753"/>
            <a:ext cx="11538064" cy="2047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Arial"/>
                <a:ea typeface="Times New Roman"/>
                <a:cs typeface="Times New Roman"/>
              </a:rPr>
              <a:t>Соблюдайте сроки подачи деклараций и уведомлений</a:t>
            </a:r>
            <a:endParaRPr lang="ru-RU" sz="2400" dirty="0">
              <a:solidFill>
                <a:schemeClr val="accent5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Важно помнить о своевременной подаче декларации (уведомления об исчисленных суммах). Без них деньги не могут быть распределены по бюджетам, что приведет к начислению пени.</a:t>
            </a:r>
            <a:endParaRPr lang="ru-RU" sz="1600" dirty="0">
              <a:solidFill>
                <a:schemeClr val="accent5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Пени начисляются на отрицательное сальдо ЕНС за каждый календарный день просрочки начиная со дня возникновения недоимки по день уплаты включительно.</a:t>
            </a:r>
            <a:endParaRPr lang="ru-RU" sz="1600" dirty="0">
              <a:solidFill>
                <a:schemeClr val="accent5">
                  <a:lumMod val="7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6417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=""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4942936" y="65865"/>
            <a:ext cx="7249065" cy="9682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R="200025" lvl="0" indent="450215" algn="just" defTabSz="914400">
              <a:lnSpc>
                <a:spcPct val="115000"/>
              </a:lnSpc>
              <a:spcBef>
                <a:spcPts val="0"/>
              </a:spcBef>
              <a:spcAft>
                <a:spcPts val="900"/>
              </a:spcAft>
              <a:buClrTx/>
            </a:pPr>
            <a:endParaRPr lang="ru-RU" sz="3200" b="1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74819" y="134505"/>
            <a:ext cx="60171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/>
                <a:ea typeface="Calibri"/>
              </a:rPr>
              <a:t>Порядок сдачи отчетности, уведомлений для УСН.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2756" y="1034143"/>
            <a:ext cx="11745884" cy="658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400" b="1" dirty="0">
                <a:solidFill>
                  <a:srgbClr val="14348E"/>
                </a:solidFill>
                <a:latin typeface="Calibri"/>
                <a:ea typeface="+mj-ea"/>
                <a:cs typeface="+mj-cs"/>
              </a:rPr>
              <a:t>Порядок исчисления и уплаты авансов по УСН</a:t>
            </a:r>
            <a:endParaRPr lang="ru-RU" sz="2000" dirty="0">
              <a:solidFill>
                <a:srgbClr val="14348E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290036"/>
              </p:ext>
            </p:extLst>
          </p:nvPr>
        </p:nvGraphicFramePr>
        <p:xfrm>
          <a:off x="266007" y="1692849"/>
          <a:ext cx="11637818" cy="4951791"/>
        </p:xfrm>
        <a:graphic>
          <a:graphicData uri="http://schemas.openxmlformats.org/drawingml/2006/table">
            <a:tbl>
              <a:tblPr firstRow="1" bandRow="1"/>
              <a:tblGrid>
                <a:gridCol w="11637818"/>
              </a:tblGrid>
              <a:tr h="16073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Налогоплательщики исчисляют сумму авансового платежа по итогам каждого отчетного периода: </a:t>
                      </a:r>
                    </a:p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 smtClean="0">
                          <a:solidFill>
                            <a:srgbClr val="14348E"/>
                          </a:solidFill>
                          <a:latin typeface="+mn-lt"/>
                          <a:ea typeface="+mn-ea"/>
                          <a:cs typeface="+mn-cs"/>
                        </a:rPr>
                        <a:t>первого квартала, полугодия и девяти месяцев календарного года.</a:t>
                      </a:r>
                    </a:p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Пункты 3, 4 статьи 346.21 Налогового кодекса Российской Федерации.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119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Суммы исчисленных авансовых платежей отражаются налогоплательщиками в Уведомлении об исчисленных суммах (КНД 1110355), представляемых в налоговый орган не позднее:</a:t>
                      </a:r>
                    </a:p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i="0" u="none" strike="noStrike" kern="1200" baseline="0" dirty="0" smtClean="0">
                          <a:solidFill>
                            <a:srgbClr val="14348E"/>
                          </a:solidFill>
                          <a:latin typeface="+mn-lt"/>
                          <a:ea typeface="+mn-ea"/>
                          <a:cs typeface="+mn-cs"/>
                        </a:rPr>
                        <a:t>25 апреля, 25 июля, 25 октября.</a:t>
                      </a:r>
                    </a:p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Пункт 9 статьи 58 Налогового кодекса Российской Федерации.</a:t>
                      </a:r>
                      <a:endParaRPr lang="ru-RU" sz="2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235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Уплата авансовых платежей производится в срок не позднее:</a:t>
                      </a:r>
                    </a:p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i="0" u="none" strike="noStrike" kern="1200" baseline="0" dirty="0" smtClean="0">
                          <a:solidFill>
                            <a:srgbClr val="14348E"/>
                          </a:solidFill>
                          <a:latin typeface="+mn-lt"/>
                          <a:ea typeface="+mn-ea"/>
                          <a:cs typeface="+mn-cs"/>
                        </a:rPr>
                        <a:t>28 апреля, 28 июля, 28 октября.</a:t>
                      </a:r>
                    </a:p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Пункт 7 статьи 346.21 Налогового кодекса Российской Федерации.</a:t>
                      </a:r>
                    </a:p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2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690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=""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4942936" y="65865"/>
            <a:ext cx="7249065" cy="9682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R="200025" lvl="0" indent="450215" algn="just" defTabSz="914400">
              <a:lnSpc>
                <a:spcPct val="115000"/>
              </a:lnSpc>
              <a:spcBef>
                <a:spcPts val="0"/>
              </a:spcBef>
              <a:spcAft>
                <a:spcPts val="900"/>
              </a:spcAft>
              <a:buClrTx/>
            </a:pPr>
            <a:endParaRPr lang="ru-RU" sz="3200" b="1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8922" y="1224394"/>
            <a:ext cx="11631793" cy="547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800" b="1" dirty="0" smtClean="0">
              <a:latin typeface="Georgia"/>
              <a:ea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74819" y="134505"/>
            <a:ext cx="60171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/>
                <a:ea typeface="Calibri"/>
              </a:rPr>
              <a:t>Порядок сдачи отчетности, уведомлений для УСН.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914025"/>
              </p:ext>
            </p:extLst>
          </p:nvPr>
        </p:nvGraphicFramePr>
        <p:xfrm>
          <a:off x="358921" y="1723686"/>
          <a:ext cx="11528279" cy="4709078"/>
        </p:xfrm>
        <a:graphic>
          <a:graphicData uri="http://schemas.openxmlformats.org/drawingml/2006/table">
            <a:tbl>
              <a:tblPr firstRow="1" firstCol="1" bandRow="1"/>
              <a:tblGrid>
                <a:gridCol w="443719"/>
                <a:gridCol w="7241800"/>
                <a:gridCol w="3842760"/>
              </a:tblGrid>
              <a:tr h="8097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14348E"/>
                          </a:solidFill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 dirty="0">
                        <a:solidFill>
                          <a:srgbClr val="14348E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14348E"/>
                          </a:solidFill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КПП, указанный в соответствующей налоговой декларации (расчете)</a:t>
                      </a:r>
                      <a:endParaRPr lang="ru-RU" sz="2400" dirty="0">
                        <a:solidFill>
                          <a:srgbClr val="14348E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14348E"/>
                          </a:solidFill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860101001</a:t>
                      </a:r>
                      <a:endParaRPr lang="ru-RU" sz="2400" dirty="0">
                        <a:solidFill>
                          <a:srgbClr val="14348E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36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14348E"/>
                          </a:solidFill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2</a:t>
                      </a:r>
                      <a:endParaRPr lang="ru-RU" sz="2400" dirty="0">
                        <a:solidFill>
                          <a:srgbClr val="14348E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14348E"/>
                          </a:solidFill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Код по ОКТМО</a:t>
                      </a:r>
                      <a:endParaRPr lang="ru-RU" sz="2400" dirty="0">
                        <a:solidFill>
                          <a:srgbClr val="14348E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14348E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 panose="02020603050405020304" pitchFamily="18" charset="0"/>
                        </a:rPr>
                        <a:t>71871000</a:t>
                      </a:r>
                      <a:endParaRPr lang="ru-RU" sz="2400" dirty="0">
                        <a:solidFill>
                          <a:srgbClr val="14348E"/>
                        </a:solidFill>
                        <a:effectLst/>
                        <a:latin typeface="Arial Narrow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36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14348E"/>
                          </a:solidFill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 dirty="0">
                        <a:solidFill>
                          <a:srgbClr val="14348E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14348E"/>
                          </a:solidFill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Код бюджетной классификации</a:t>
                      </a:r>
                      <a:endParaRPr lang="ru-RU" sz="2400" dirty="0">
                        <a:solidFill>
                          <a:srgbClr val="14348E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14348E"/>
                          </a:solidFill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18210501011011000110</a:t>
                      </a:r>
                      <a:endParaRPr lang="ru-RU" sz="2400" dirty="0">
                        <a:solidFill>
                          <a:srgbClr val="14348E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7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14348E"/>
                          </a:solidFill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 dirty="0">
                        <a:solidFill>
                          <a:srgbClr val="14348E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14348E"/>
                          </a:solidFill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Сумма налога, авансовых платежей по налогу, сбора, страховых взносов</a:t>
                      </a:r>
                      <a:endParaRPr lang="ru-RU" sz="2400" dirty="0">
                        <a:solidFill>
                          <a:srgbClr val="14348E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14348E"/>
                          </a:solidFill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4000.00</a:t>
                      </a:r>
                      <a:endParaRPr lang="ru-RU" sz="2400" dirty="0">
                        <a:solidFill>
                          <a:srgbClr val="14348E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5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14348E"/>
                          </a:solidFill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5</a:t>
                      </a:r>
                      <a:endParaRPr lang="ru-RU" sz="2400" dirty="0">
                        <a:solidFill>
                          <a:srgbClr val="14348E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14348E"/>
                          </a:solidFill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Отчетный (налоговый) период (код) /</a:t>
                      </a:r>
                      <a:br>
                        <a:rPr lang="ru-RU" sz="2400" dirty="0">
                          <a:solidFill>
                            <a:srgbClr val="14348E"/>
                          </a:solidFill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</a:br>
                      <a:r>
                        <a:rPr lang="ru-RU" sz="2400" dirty="0">
                          <a:solidFill>
                            <a:srgbClr val="14348E"/>
                          </a:solidFill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Номер месяца (квартала)</a:t>
                      </a:r>
                      <a:endParaRPr lang="ru-RU" sz="2400" dirty="0">
                        <a:solidFill>
                          <a:srgbClr val="14348E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14348E"/>
                          </a:solidFill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34/02</a:t>
                      </a:r>
                      <a:endParaRPr lang="ru-RU" sz="2400" dirty="0">
                        <a:solidFill>
                          <a:srgbClr val="14348E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36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14348E"/>
                          </a:solidFill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6</a:t>
                      </a:r>
                      <a:endParaRPr lang="ru-RU" sz="2400" dirty="0">
                        <a:solidFill>
                          <a:srgbClr val="14348E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14348E"/>
                          </a:solidFill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Отчетный (календарный) год</a:t>
                      </a:r>
                      <a:endParaRPr lang="ru-RU" sz="2400" dirty="0">
                        <a:solidFill>
                          <a:srgbClr val="14348E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14348E"/>
                          </a:solidFill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2023</a:t>
                      </a:r>
                      <a:endParaRPr lang="ru-RU" sz="2400" dirty="0">
                        <a:solidFill>
                          <a:srgbClr val="14348E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ED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99441" y="1109017"/>
            <a:ext cx="104288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Пример заполнения уведомления </a:t>
            </a:r>
            <a:r>
              <a:rPr lang="ru-RU" alt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для 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УСН за 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 квартал 2023 года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71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=""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4942936" y="65865"/>
            <a:ext cx="7249065" cy="9682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R="200025" lvl="0" indent="450215" algn="just" defTabSz="914400">
              <a:lnSpc>
                <a:spcPct val="115000"/>
              </a:lnSpc>
              <a:spcBef>
                <a:spcPts val="0"/>
              </a:spcBef>
              <a:spcAft>
                <a:spcPts val="900"/>
              </a:spcAft>
              <a:buClrTx/>
            </a:pPr>
            <a:endParaRPr lang="ru-RU" sz="3200" b="1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8922" y="1224394"/>
            <a:ext cx="11631793" cy="52773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latin typeface="Arial"/>
                <a:ea typeface="Times New Roman"/>
                <a:cs typeface="Times New Roman"/>
              </a:rPr>
              <a:t>Суммы в уведомлении отражаются за каждый конкретный период или нарастающим итогом?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rgbClr val="14348E"/>
                </a:solidFill>
                <a:latin typeface="Times New Roman"/>
                <a:ea typeface="Times New Roman"/>
                <a:cs typeface="Times New Roman"/>
              </a:rPr>
              <a:t>Суммы в уведомлении отражаются за каждый конкретный период.</a:t>
            </a:r>
            <a:endParaRPr lang="ru-RU" sz="2400" dirty="0">
              <a:solidFill>
                <a:srgbClr val="14348E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/>
                <a:ea typeface="Times New Roman"/>
                <a:cs typeface="Times New Roman"/>
              </a:rPr>
              <a:t>Например, если по УСН за первый квартал исчислена сумма 1000 руб., за полугодие (1 квартал + 2 квартал) – 3000 руб., то в уведомлении за 2 квартал вам необходимо указать сумму 2000 руб.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latin typeface="Arial"/>
                <a:ea typeface="Times New Roman"/>
                <a:cs typeface="Times New Roman"/>
              </a:rPr>
              <a:t>По какой форме подавать </a:t>
            </a:r>
            <a:r>
              <a:rPr lang="ru-RU" sz="3200" b="1" dirty="0" smtClean="0">
                <a:latin typeface="Arial"/>
                <a:ea typeface="Times New Roman"/>
                <a:cs typeface="Times New Roman"/>
              </a:rPr>
              <a:t>уведомление</a:t>
            </a:r>
            <a:r>
              <a:rPr lang="ru-RU" sz="3200" b="1" dirty="0" smtClean="0">
                <a:solidFill>
                  <a:prstClr val="black"/>
                </a:solidFill>
                <a:latin typeface="Arial"/>
                <a:ea typeface="Times New Roman"/>
                <a:cs typeface="Times New Roman"/>
              </a:rPr>
              <a:t>?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rgbClr val="14348E"/>
                </a:solidFill>
                <a:latin typeface="Times New Roman"/>
                <a:ea typeface="Times New Roman"/>
                <a:cs typeface="Times New Roman"/>
              </a:rPr>
              <a:t>Форма по КНД 1110355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 — уведомление об исчисленных суммах налогов, авансовых платежей по налогам, сборов, страховых взносов.</a:t>
            </a:r>
            <a:endParaRPr lang="ru-RU" sz="2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74819" y="134505"/>
            <a:ext cx="60171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/>
                <a:ea typeface="Calibri"/>
              </a:rPr>
              <a:t>Порядок сдачи отчетности, уведомлений для УСН.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98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=""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4942936" y="65865"/>
            <a:ext cx="7249065" cy="9682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R="200025" lvl="0" indent="450215" algn="just" defTabSz="914400">
              <a:lnSpc>
                <a:spcPct val="115000"/>
              </a:lnSpc>
              <a:spcBef>
                <a:spcPts val="0"/>
              </a:spcBef>
              <a:spcAft>
                <a:spcPts val="900"/>
              </a:spcAft>
              <a:buClrTx/>
            </a:pPr>
            <a:endParaRPr lang="ru-RU" sz="3200" b="1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8922" y="1224394"/>
            <a:ext cx="11631793" cy="4312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latin typeface="Arial"/>
                <a:ea typeface="Times New Roman"/>
                <a:cs typeface="Times New Roman"/>
              </a:rPr>
              <a:t>Можно </a:t>
            </a:r>
            <a:r>
              <a:rPr lang="ru-RU" sz="2800" b="1" dirty="0">
                <a:latin typeface="Arial"/>
                <a:ea typeface="Times New Roman"/>
                <a:cs typeface="Times New Roman"/>
              </a:rPr>
              <a:t>ли в 2023 году вместо уведомлений по-прежнему предоставлять платежные поручения?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400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solidFill>
                  <a:srgbClr val="14348E"/>
                </a:solidFill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sz="2400" dirty="0">
                <a:solidFill>
                  <a:srgbClr val="14348E"/>
                </a:solidFill>
                <a:latin typeface="Times New Roman"/>
                <a:ea typeface="Times New Roman"/>
                <a:cs typeface="Times New Roman"/>
              </a:rPr>
              <a:t>течение 2023 года предусмотрена возможность не подавать уведомление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2400" dirty="0">
                <a:solidFill>
                  <a:srgbClr val="14348E"/>
                </a:solidFill>
                <a:latin typeface="Times New Roman"/>
                <a:ea typeface="Times New Roman"/>
                <a:cs typeface="Times New Roman"/>
              </a:rPr>
              <a:t>а по-прежнему предоставлять в банк платежку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dirty="0">
                <a:solidFill>
                  <a:srgbClr val="14348E"/>
                </a:solidFill>
                <a:latin typeface="Times New Roman"/>
                <a:ea typeface="Times New Roman"/>
                <a:cs typeface="Times New Roman"/>
              </a:rPr>
              <a:t>с заполненными реквизитами.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 Налоговая на основании этого сама сформирует начисленные суммы. Но здесь </a:t>
            </a:r>
            <a:r>
              <a:rPr lang="ru-RU" sz="2400" dirty="0">
                <a:solidFill>
                  <a:srgbClr val="14348E"/>
                </a:solidFill>
                <a:latin typeface="Times New Roman"/>
                <a:ea typeface="Times New Roman"/>
                <a:cs typeface="Times New Roman"/>
              </a:rPr>
              <a:t>важно правильно заполнить платежку и проставить в ней статус плательщика «02».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 Из нее инспектор должен точно понять, какой это бюджет, налог, какой у него период и какую сумму необходимо внести.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74819" y="134505"/>
            <a:ext cx="60171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/>
                <a:ea typeface="Calibri"/>
              </a:rPr>
              <a:t>Порядок сдачи отчетности, уведомлений для УСН.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68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=""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4942936" y="65865"/>
            <a:ext cx="7249065" cy="9682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R="200025" lvl="0" indent="450215" algn="just" defTabSz="914400">
              <a:lnSpc>
                <a:spcPct val="115000"/>
              </a:lnSpc>
              <a:spcBef>
                <a:spcPts val="0"/>
              </a:spcBef>
              <a:spcAft>
                <a:spcPts val="900"/>
              </a:spcAft>
              <a:buClrTx/>
            </a:pPr>
            <a:endParaRPr lang="ru-RU" sz="3200" b="1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74819" y="134505"/>
            <a:ext cx="60171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/>
                <a:ea typeface="Calibri"/>
              </a:rPr>
              <a:t>Порядок сдачи отчетности, уведомлений для УСН.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88913" y="4100745"/>
            <a:ext cx="11371811" cy="2450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Arial" pitchFamily="34" charset="0"/>
                <a:ea typeface="Times New Roman"/>
                <a:cs typeface="Arial" pitchFamily="34" charset="0"/>
              </a:rPr>
              <a:t>Минусы такой альтернативы:</a:t>
            </a:r>
            <a:endParaRPr lang="ru-RU" sz="1600" b="1" dirty="0">
              <a:latin typeface="Arial" pitchFamily="34" charset="0"/>
              <a:ea typeface="Calibri"/>
              <a:cs typeface="Arial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необходимо заполнить и предоставить в банк платежки по всем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авансам,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заполнив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множество реквизитов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в каждом платежном поручении;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исправить ошибку в платежке можно только подав уведомление.</a:t>
            </a:r>
            <a:endParaRPr lang="ru-RU" sz="160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Если Вы сдадите несколько уведомлений платежными поручениями с совпадающими реквизитами назначения платежа и одинаковым отчетным периодом (сроком уплаты), у вас сформируется одно уведомление с суммированием всех сумм платежа.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88968" y="1911344"/>
            <a:ext cx="105488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1043056">
              <a:defRPr/>
            </a:pPr>
            <a:r>
              <a:rPr lang="ru-RU" sz="2400" dirty="0" smtClean="0">
                <a:solidFill>
                  <a:srgbClr val="14348E"/>
                </a:solidFill>
                <a:latin typeface="Arial Narrow" pitchFamily="34" charset="0"/>
              </a:rPr>
              <a:t>в </a:t>
            </a:r>
            <a:r>
              <a:rPr lang="ru-RU" sz="2400" dirty="0">
                <a:solidFill>
                  <a:srgbClr val="14348E"/>
                </a:solidFill>
                <a:latin typeface="Arial Narrow" pitchFamily="34" charset="0"/>
              </a:rPr>
              <a:t>платежке необходимо указать реквизиты:</a:t>
            </a:r>
          </a:p>
          <a:p>
            <a:pPr marL="342900" lvl="0" indent="-342900" algn="just" defTabSz="1043056">
              <a:buFontTx/>
              <a:buChar char="-"/>
              <a:defRPr/>
            </a:pPr>
            <a:r>
              <a:rPr lang="ru-RU" sz="2400" dirty="0">
                <a:solidFill>
                  <a:srgbClr val="14348E"/>
                </a:solidFill>
                <a:latin typeface="Arial Narrow" pitchFamily="34" charset="0"/>
              </a:rPr>
              <a:t>КБК </a:t>
            </a:r>
            <a:r>
              <a:rPr lang="ru-RU" sz="2400" dirty="0" smtClean="0">
                <a:solidFill>
                  <a:srgbClr val="14348E"/>
                </a:solidFill>
                <a:latin typeface="Arial Narrow" pitchFamily="34" charset="0"/>
              </a:rPr>
              <a:t>соответствующего налога, взноса;</a:t>
            </a:r>
            <a:endParaRPr lang="ru-RU" sz="2400" dirty="0">
              <a:solidFill>
                <a:srgbClr val="14348E"/>
              </a:solidFill>
              <a:latin typeface="Arial Narrow" pitchFamily="34" charset="0"/>
            </a:endParaRPr>
          </a:p>
          <a:p>
            <a:pPr marL="342900" lvl="0" indent="-342900" algn="just" defTabSz="1043056">
              <a:buFontTx/>
              <a:buChar char="-"/>
              <a:defRPr/>
            </a:pPr>
            <a:r>
              <a:rPr lang="ru-RU" sz="2400" dirty="0">
                <a:solidFill>
                  <a:srgbClr val="14348E"/>
                </a:solidFill>
                <a:latin typeface="Arial Narrow" pitchFamily="34" charset="0"/>
              </a:rPr>
              <a:t>ОКТМО по месту постановки на учет;</a:t>
            </a:r>
          </a:p>
          <a:p>
            <a:pPr marL="342900" lvl="0" indent="-342900" algn="just" defTabSz="1043056">
              <a:buFontTx/>
              <a:buChar char="-"/>
              <a:defRPr/>
            </a:pPr>
            <a:r>
              <a:rPr lang="ru-RU" sz="2400" dirty="0">
                <a:solidFill>
                  <a:srgbClr val="14348E"/>
                </a:solidFill>
                <a:latin typeface="Arial Narrow" pitchFamily="34" charset="0"/>
              </a:rPr>
              <a:t>налоговый период за который производится оплата;</a:t>
            </a:r>
          </a:p>
          <a:p>
            <a:pPr marL="342900" lvl="0" indent="-342900" algn="just" defTabSz="1043056">
              <a:buFontTx/>
              <a:buChar char="-"/>
              <a:defRPr/>
            </a:pPr>
            <a:r>
              <a:rPr lang="ru-RU" sz="2400" dirty="0">
                <a:solidFill>
                  <a:srgbClr val="14348E"/>
                </a:solidFill>
                <a:latin typeface="Arial Narrow" pitchFamily="34" charset="0"/>
              </a:rPr>
              <a:t>статус налогоплательщика – </a:t>
            </a:r>
            <a:r>
              <a:rPr lang="ru-RU" sz="2400" b="1" dirty="0">
                <a:solidFill>
                  <a:srgbClr val="14348E"/>
                </a:solidFill>
                <a:latin typeface="Arial Narrow" pitchFamily="34" charset="0"/>
              </a:rPr>
              <a:t>02.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0575" y="1266799"/>
            <a:ext cx="11097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Пример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заполнения платежного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поручения вместо подачи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уведомления: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73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=""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4942936" y="65865"/>
            <a:ext cx="7249065" cy="9682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R="200025" lvl="0" indent="450215" algn="just" defTabSz="914400">
              <a:lnSpc>
                <a:spcPct val="115000"/>
              </a:lnSpc>
              <a:spcBef>
                <a:spcPts val="0"/>
              </a:spcBef>
              <a:spcAft>
                <a:spcPts val="900"/>
              </a:spcAft>
              <a:buClrTx/>
            </a:pPr>
            <a:endParaRPr lang="ru-RU" sz="3200" b="1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74819" y="134505"/>
            <a:ext cx="60171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/>
                <a:ea typeface="Calibri"/>
              </a:rPr>
              <a:t>Порядок сдачи отчетности, уведомлений для УСН.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5882" y="1288473"/>
            <a:ext cx="11538064" cy="4538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latin typeface="Arial"/>
                <a:ea typeface="Times New Roman"/>
                <a:cs typeface="Times New Roman"/>
              </a:rPr>
              <a:t>Основные ошибки в уведомлениях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Arial"/>
                <a:ea typeface="Times New Roman"/>
                <a:cs typeface="Times New Roman"/>
              </a:rPr>
              <a:t>1</a:t>
            </a:r>
            <a:r>
              <a:rPr lang="ru-RU" sz="2000" dirty="0">
                <a:latin typeface="Arial"/>
                <a:ea typeface="Times New Roman"/>
                <a:cs typeface="Times New Roman"/>
              </a:rPr>
              <a:t>. </a:t>
            </a:r>
            <a:r>
              <a:rPr lang="ru-RU" sz="2000" dirty="0">
                <a:latin typeface="Arial" pitchFamily="34" charset="0"/>
                <a:ea typeface="Times New Roman"/>
                <a:cs typeface="Arial" pitchFamily="34" charset="0"/>
              </a:rPr>
              <a:t>Неверно указан налоговый (отчетный) период.</a:t>
            </a:r>
            <a:endParaRPr lang="ru-RU" sz="20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Arial" pitchFamily="34" charset="0"/>
                <a:ea typeface="Times New Roman"/>
                <a:cs typeface="Arial" pitchFamily="34" charset="0"/>
              </a:rPr>
              <a:t>2. Неверно указан КБК или ОКТМО либо заполнен КБК, по которому не требуется предоставление </a:t>
            </a:r>
            <a:r>
              <a:rPr lang="ru-RU" sz="2000" dirty="0" smtClean="0">
                <a:latin typeface="Arial" pitchFamily="34" charset="0"/>
                <a:ea typeface="Times New Roman"/>
                <a:cs typeface="Arial" pitchFamily="34" charset="0"/>
              </a:rPr>
              <a:t>Уведомления.</a:t>
            </a:r>
            <a:endParaRPr lang="ru-RU" sz="20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Arial" pitchFamily="34" charset="0"/>
                <a:ea typeface="Times New Roman"/>
                <a:cs typeface="Arial" pitchFamily="34" charset="0"/>
              </a:rPr>
              <a:t>3. Уведомление представлено после представления Декларации за этот период или одновременно с декларацией (за исключением Уведомления об исчисленной сумме налога на имущество организаций).</a:t>
            </a:r>
            <a:endParaRPr lang="ru-RU" sz="20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Arial" pitchFamily="34" charset="0"/>
                <a:ea typeface="Times New Roman"/>
                <a:cs typeface="Arial" pitchFamily="34" charset="0"/>
              </a:rPr>
              <a:t>4. </a:t>
            </a:r>
            <a:r>
              <a:rPr lang="ru-RU" sz="2000" dirty="0">
                <a:latin typeface="Arial" pitchFamily="34" charset="0"/>
                <a:ea typeface="Times New Roman"/>
                <a:cs typeface="Arial" pitchFamily="34" charset="0"/>
              </a:rPr>
              <a:t>Неправильное указание реквизитов в платежке, которая представляется взамен Уведомления.</a:t>
            </a:r>
            <a:endParaRPr lang="ru-RU" sz="20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Arial" pitchFamily="34" charset="0"/>
                <a:ea typeface="Times New Roman"/>
                <a:cs typeface="Arial" pitchFamily="34" charset="0"/>
              </a:rPr>
              <a:t>5. </a:t>
            </a:r>
            <a:r>
              <a:rPr lang="ru-RU" sz="2000" dirty="0">
                <a:latin typeface="Arial" pitchFamily="34" charset="0"/>
                <a:ea typeface="Times New Roman"/>
                <a:cs typeface="Arial" pitchFamily="34" charset="0"/>
              </a:rPr>
              <a:t>Уточненное уведомление сдается не с указанием полной суммы к уплате по сроку 28 число текущего месяца, а на дельту с последним уведомлением по этому же сроку.</a:t>
            </a:r>
            <a:endParaRPr lang="ru-RU" sz="20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Arial" pitchFamily="34" charset="0"/>
                <a:ea typeface="Times New Roman"/>
                <a:cs typeface="Arial" pitchFamily="34" charset="0"/>
              </a:rPr>
              <a:t>6. </a:t>
            </a:r>
            <a:r>
              <a:rPr lang="ru-RU" sz="2000" dirty="0">
                <a:latin typeface="Arial" pitchFamily="34" charset="0"/>
                <a:ea typeface="Times New Roman"/>
                <a:cs typeface="Arial" pitchFamily="34" charset="0"/>
              </a:rPr>
              <a:t>Уведомление сдается несколькими платежами с указанием одного периода и срока.</a:t>
            </a:r>
            <a:endParaRPr lang="ru-RU" sz="2000" dirty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6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2339</TotalTime>
  <Words>1224</Words>
  <Application>Microsoft Office PowerPoint</Application>
  <PresentationFormat>Произвольный</PresentationFormat>
  <Paragraphs>161</Paragraphs>
  <Slides>15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Медведев Алексей Сергеевич</dc:creator>
  <cp:lastModifiedBy>Василенко Олеся Александровна</cp:lastModifiedBy>
  <cp:revision>168</cp:revision>
  <cp:lastPrinted>2023-07-04T09:11:13Z</cp:lastPrinted>
  <dcterms:created xsi:type="dcterms:W3CDTF">2022-08-30T12:48:06Z</dcterms:created>
  <dcterms:modified xsi:type="dcterms:W3CDTF">2023-07-18T07:47:33Z</dcterms:modified>
</cp:coreProperties>
</file>