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6" r:id="rId6"/>
    <p:sldId id="259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795321-0B09-4838-A5B3-D36707C4DFD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593821-781D-4012-A22A-6C12E88C9C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7550418" cy="136815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Начальник отдела работы с налогоплательщиками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УФНС России по Ханты-Мансийскому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автономному округу- Югре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Ахметова Е.С.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563134" cy="2329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7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9" descr="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373954" cy="231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4">
            <a:extLst>
              <a:ext uri="{FF2B5EF4-FFF2-40B4-BE49-F238E27FC236}">
                <a16:creationId xmlns:a16="http://schemas.microsoft.com/office/drawing/2014/main" id="{5BD89CEC-0DEF-4BE8-B7A9-08B019825EA8}"/>
              </a:ext>
            </a:extLst>
          </p:cNvPr>
          <p:cNvSpPr txBox="1"/>
          <p:nvPr/>
        </p:nvSpPr>
        <p:spPr>
          <a:xfrm>
            <a:off x="230431" y="222796"/>
            <a:ext cx="8711773" cy="19820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Доклад по теме: «О взаимодействии с налоговыми органами в условиях действия института Единого налогового счета»</a:t>
            </a:r>
            <a:endParaRPr lang="ru-RU" sz="32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1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b="43986"/>
          <a:stretch/>
        </p:blipFill>
        <p:spPr bwMode="auto">
          <a:xfrm>
            <a:off x="196274" y="1510595"/>
            <a:ext cx="8711773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5AF711D-4069-4D1A-970A-80E0C3850E08}"/>
              </a:ext>
            </a:extLst>
          </p:cNvPr>
          <p:cNvGrpSpPr/>
          <p:nvPr/>
        </p:nvGrpSpPr>
        <p:grpSpPr>
          <a:xfrm>
            <a:off x="196275" y="4581128"/>
            <a:ext cx="8711773" cy="1224136"/>
            <a:chOff x="230431" y="4293096"/>
            <a:chExt cx="8711773" cy="122413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A6AD24F-E8AC-4994-B8A6-9C351D04A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538" t="23867" r="39710" b="65770"/>
            <a:stretch/>
          </p:blipFill>
          <p:spPr>
            <a:xfrm>
              <a:off x="230431" y="4293096"/>
              <a:ext cx="8711773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B510FE8-5C02-457E-B7A3-F5FC3D3A425C}"/>
                </a:ext>
              </a:extLst>
            </p:cNvPr>
            <p:cNvSpPr/>
            <p:nvPr/>
          </p:nvSpPr>
          <p:spPr>
            <a:xfrm>
              <a:off x="4932040" y="5157192"/>
              <a:ext cx="4010164" cy="360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 влево 3"/>
            <p:cNvSpPr/>
            <p:nvPr/>
          </p:nvSpPr>
          <p:spPr>
            <a:xfrm>
              <a:off x="5076056" y="5193196"/>
              <a:ext cx="792088" cy="288032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9F4D5A18-0D06-4E08-8EEA-5ED445595CE8}"/>
              </a:ext>
            </a:extLst>
          </p:cNvPr>
          <p:cNvSpPr txBox="1"/>
          <p:nvPr/>
        </p:nvSpPr>
        <p:spPr>
          <a:xfrm>
            <a:off x="230431" y="222796"/>
            <a:ext cx="8711773" cy="631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900" kern="1200" dirty="0">
                <a:latin typeface="Calibri" panose="020F0502020204030204" pitchFamily="34" charset="0"/>
                <a:cs typeface="Calibri" panose="020F0502020204030204" pitchFamily="34" charset="0"/>
              </a:rPr>
              <a:t>О мероприятиях для налогоплательщиков </a:t>
            </a:r>
          </a:p>
        </p:txBody>
      </p:sp>
    </p:spTree>
    <p:extLst>
      <p:ext uri="{BB962C8B-B14F-4D97-AF65-F5344CB8AC3E}">
        <p14:creationId xmlns:p14="http://schemas.microsoft.com/office/powerpoint/2010/main" val="153595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90C920-D70C-4630-8697-0F4A6979B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3" t="32196" r="50849" b="12949"/>
          <a:stretch/>
        </p:blipFill>
        <p:spPr>
          <a:xfrm>
            <a:off x="935595" y="1088731"/>
            <a:ext cx="6912767" cy="363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CEB42A-2DEE-4AF8-A7AF-88DC5991E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74" t="26611" r="6386" b="41127"/>
          <a:stretch/>
        </p:blipFill>
        <p:spPr>
          <a:xfrm>
            <a:off x="935595" y="4725144"/>
            <a:ext cx="6900932" cy="194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2F25D789-9CC5-44EE-9842-138A493E0C8C}"/>
              </a:ext>
            </a:extLst>
          </p:cNvPr>
          <p:cNvSpPr txBox="1"/>
          <p:nvPr/>
        </p:nvSpPr>
        <p:spPr>
          <a:xfrm>
            <a:off x="216113" y="260648"/>
            <a:ext cx="8711773" cy="631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График вебинаров для налогоплательщиков</a:t>
            </a:r>
          </a:p>
        </p:txBody>
      </p:sp>
    </p:spTree>
    <p:extLst>
      <p:ext uri="{BB962C8B-B14F-4D97-AF65-F5344CB8AC3E}">
        <p14:creationId xmlns:p14="http://schemas.microsoft.com/office/powerpoint/2010/main" val="158472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6" r="406"/>
          <a:stretch/>
        </p:blipFill>
        <p:spPr bwMode="auto">
          <a:xfrm>
            <a:off x="216113" y="1412776"/>
            <a:ext cx="8711773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2674" y="4797152"/>
            <a:ext cx="467544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4">
            <a:extLst>
              <a:ext uri="{FF2B5EF4-FFF2-40B4-BE49-F238E27FC236}">
                <a16:creationId xmlns:a16="http://schemas.microsoft.com/office/drawing/2014/main" id="{2FEC5022-42D2-4A30-A3F6-4CB045107E6E}"/>
              </a:ext>
            </a:extLst>
          </p:cNvPr>
          <p:cNvSpPr txBox="1"/>
          <p:nvPr/>
        </p:nvSpPr>
        <p:spPr>
          <a:xfrm>
            <a:off x="216113" y="219457"/>
            <a:ext cx="8711773" cy="9502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1. Консультация по вопросам ЕНС по телефонам сотрудников налоговых органов округа </a:t>
            </a:r>
          </a:p>
        </p:txBody>
      </p:sp>
    </p:spTree>
    <p:extLst>
      <p:ext uri="{BB962C8B-B14F-4D97-AF65-F5344CB8AC3E}">
        <p14:creationId xmlns:p14="http://schemas.microsoft.com/office/powerpoint/2010/main" val="274554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A9530A-03F3-499C-8956-6FBF3C102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3867" r="27163" b="20133"/>
          <a:stretch/>
        </p:blipFill>
        <p:spPr>
          <a:xfrm>
            <a:off x="2231729" y="2774592"/>
            <a:ext cx="4680519" cy="237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: скругленные углы 4">
            <a:extLst>
              <a:ext uri="{FF2B5EF4-FFF2-40B4-BE49-F238E27FC236}">
                <a16:creationId xmlns:a16="http://schemas.microsoft.com/office/drawing/2014/main" id="{AFA7C7EA-5C93-4D76-A2FD-5F8D4CCEC2F2}"/>
              </a:ext>
            </a:extLst>
          </p:cNvPr>
          <p:cNvSpPr txBox="1"/>
          <p:nvPr/>
        </p:nvSpPr>
        <p:spPr>
          <a:xfrm>
            <a:off x="216109" y="290407"/>
            <a:ext cx="8711773" cy="1054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2. Получить консультацию по телефону Единого контакт-центра ФНС России 8-800-222-22-22</a:t>
            </a:r>
          </a:p>
        </p:txBody>
      </p:sp>
      <p:sp>
        <p:nvSpPr>
          <p:cNvPr id="21" name="Прямоугольник: скругленные углы 4">
            <a:extLst>
              <a:ext uri="{FF2B5EF4-FFF2-40B4-BE49-F238E27FC236}">
                <a16:creationId xmlns:a16="http://schemas.microsoft.com/office/drawing/2014/main" id="{D817E1E8-E2A2-4B6F-930B-856AA3D9D429}"/>
              </a:ext>
            </a:extLst>
          </p:cNvPr>
          <p:cNvSpPr txBox="1"/>
          <p:nvPr/>
        </p:nvSpPr>
        <p:spPr>
          <a:xfrm>
            <a:off x="216108" y="1709918"/>
            <a:ext cx="8711773" cy="1054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3. Возможность обратиться лично в операционные залы территориальных налоговых органов</a:t>
            </a:r>
          </a:p>
        </p:txBody>
      </p: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357B3A84-0C56-446A-A3E0-B942BAF61F38}"/>
              </a:ext>
            </a:extLst>
          </p:cNvPr>
          <p:cNvSpPr txBox="1"/>
          <p:nvPr/>
        </p:nvSpPr>
        <p:spPr>
          <a:xfrm>
            <a:off x="216108" y="5517232"/>
            <a:ext cx="8711773" cy="10545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4. Сервисы ФНС России группы «Личные кабинеты» - удобный и комфортный формат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01853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9" y="2315357"/>
            <a:ext cx="3554030" cy="157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2439" r="2177" b="6504"/>
          <a:stretch/>
        </p:blipFill>
        <p:spPr bwMode="auto">
          <a:xfrm>
            <a:off x="4175357" y="1672525"/>
            <a:ext cx="475252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AED168B-B7CD-4247-AC01-C6F52322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55" y="3953682"/>
            <a:ext cx="3554031" cy="248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E57935-49FF-455A-8D3D-513E21322B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72" t="17053" r="24013" b="19360"/>
          <a:stretch/>
        </p:blipFill>
        <p:spPr>
          <a:xfrm>
            <a:off x="209193" y="4185214"/>
            <a:ext cx="4933928" cy="245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EF19F923-5A9F-429B-8F59-C549162C6788}"/>
              </a:ext>
            </a:extLst>
          </p:cNvPr>
          <p:cNvSpPr txBox="1"/>
          <p:nvPr/>
        </p:nvSpPr>
        <p:spPr>
          <a:xfrm>
            <a:off x="216113" y="213161"/>
            <a:ext cx="8711773" cy="11996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/>
            <a:r>
              <a:rPr lang="ru-RU" sz="3200" b="1" dirty="0" err="1"/>
              <a:t>Промостраница</a:t>
            </a:r>
            <a:r>
              <a:rPr lang="ru-RU" sz="3200" b="1" dirty="0"/>
              <a:t> ФНС России</a:t>
            </a:r>
          </a:p>
          <a:p>
            <a:pPr lvl="0" algn="ctr"/>
            <a:r>
              <a:rPr lang="ru-RU" sz="3200" b="1" dirty="0"/>
              <a:t>«Единый налоговый счет»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09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93F5-D22C-4EA6-8CE6-37BD4DE73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9" t="18267" r="25588" b="10801"/>
          <a:stretch/>
        </p:blipFill>
        <p:spPr>
          <a:xfrm>
            <a:off x="546874" y="1628800"/>
            <a:ext cx="805025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2AE52604-5191-4D06-A165-11C8024DD7A3}"/>
              </a:ext>
            </a:extLst>
          </p:cNvPr>
          <p:cNvSpPr txBox="1"/>
          <p:nvPr/>
        </p:nvSpPr>
        <p:spPr>
          <a:xfrm>
            <a:off x="216113" y="213161"/>
            <a:ext cx="8711773" cy="11996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/>
            <a:r>
              <a:rPr lang="ru-RU" sz="3200" b="1" dirty="0" err="1"/>
              <a:t>Промостраница</a:t>
            </a:r>
            <a:r>
              <a:rPr lang="ru-RU" sz="3200" b="1" dirty="0"/>
              <a:t> ФНС России</a:t>
            </a:r>
          </a:p>
          <a:p>
            <a:pPr lvl="0" algn="ctr"/>
            <a:r>
              <a:rPr lang="ru-RU" sz="3200" b="1" dirty="0"/>
              <a:t>«Единый налоговый счет»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532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2AE52604-5191-4D06-A165-11C8024DD7A3}"/>
              </a:ext>
            </a:extLst>
          </p:cNvPr>
          <p:cNvSpPr txBox="1"/>
          <p:nvPr/>
        </p:nvSpPr>
        <p:spPr>
          <a:xfrm>
            <a:off x="216113" y="213161"/>
            <a:ext cx="8711773" cy="11996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ctr"/>
            <a:r>
              <a:rPr lang="ru-RU" sz="3200" b="1" dirty="0" err="1"/>
              <a:t>Промостраница</a:t>
            </a:r>
            <a:r>
              <a:rPr lang="ru-RU" sz="3200" b="1" dirty="0"/>
              <a:t> ФНС России</a:t>
            </a:r>
          </a:p>
          <a:p>
            <a:pPr lvl="0" algn="ctr"/>
            <a:r>
              <a:rPr lang="ru-RU" sz="3200" b="1" dirty="0"/>
              <a:t>«Единый налоговый счет»</a:t>
            </a:r>
            <a:endParaRPr lang="ru-RU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8CD350-148F-44A8-85A9-CC05AB21E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89" t="18267" r="5900" b="5200"/>
          <a:stretch/>
        </p:blipFill>
        <p:spPr>
          <a:xfrm>
            <a:off x="4427984" y="1876987"/>
            <a:ext cx="4536504" cy="29523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70402A-7EFC-4239-8A8F-4812FB1C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88" t="42533" r="27163" b="7067"/>
          <a:stretch/>
        </p:blipFill>
        <p:spPr>
          <a:xfrm>
            <a:off x="216113" y="1556792"/>
            <a:ext cx="4026611" cy="2862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C454FD-0BE2-4A66-B79A-DA51E9F0DCFB}"/>
              </a:ext>
            </a:extLst>
          </p:cNvPr>
          <p:cNvSpPr txBox="1"/>
          <p:nvPr/>
        </p:nvSpPr>
        <p:spPr>
          <a:xfrm>
            <a:off x="257357" y="5167511"/>
            <a:ext cx="8629285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Брошюра «ЕНС с 2023 года: как бизнесу платить налоги и сдавать отчетность»</a:t>
            </a:r>
          </a:p>
          <a:p>
            <a:endParaRPr lang="ru-RU" dirty="0"/>
          </a:p>
          <a:p>
            <a:r>
              <a:rPr lang="ru-RU" dirty="0"/>
              <a:t>Два разъясняющих ролика: </a:t>
            </a:r>
          </a:p>
          <a:p>
            <a:r>
              <a:rPr lang="ru-RU" dirty="0"/>
              <a:t>«Что такое ЕНС» </a:t>
            </a:r>
          </a:p>
          <a:p>
            <a:r>
              <a:rPr lang="ru-RU" dirty="0"/>
              <a:t>«Что такое уведомление» </a:t>
            </a:r>
          </a:p>
        </p:txBody>
      </p:sp>
    </p:spTree>
    <p:extLst>
      <p:ext uri="{BB962C8B-B14F-4D97-AF65-F5344CB8AC3E}">
        <p14:creationId xmlns:p14="http://schemas.microsoft.com/office/powerpoint/2010/main" val="23409581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265</TotalTime>
  <Words>146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Руслан Ахметов</cp:lastModifiedBy>
  <cp:revision>22</cp:revision>
  <dcterms:created xsi:type="dcterms:W3CDTF">2023-02-13T11:36:19Z</dcterms:created>
  <dcterms:modified xsi:type="dcterms:W3CDTF">2023-02-20T16:43:41Z</dcterms:modified>
</cp:coreProperties>
</file>