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</p:sldMasterIdLst>
  <p:notesMasterIdLst>
    <p:notesMasterId r:id="rId27"/>
  </p:notesMasterIdLst>
  <p:sldIdLst>
    <p:sldId id="460" r:id="rId16"/>
    <p:sldId id="461" r:id="rId17"/>
    <p:sldId id="454" r:id="rId18"/>
    <p:sldId id="458" r:id="rId19"/>
    <p:sldId id="459" r:id="rId20"/>
    <p:sldId id="452" r:id="rId21"/>
    <p:sldId id="437" r:id="rId22"/>
    <p:sldId id="455" r:id="rId23"/>
    <p:sldId id="451" r:id="rId24"/>
    <p:sldId id="457" r:id="rId25"/>
    <p:sldId id="428" r:id="rId26"/>
  </p:sldIdLst>
  <p:sldSz cx="9144000" cy="5143500" type="screen16x9"/>
  <p:notesSz cx="6797675" cy="9926638"/>
  <p:defaultTextStyle>
    <a:defPPr>
      <a:defRPr lang="en-US"/>
    </a:defPPr>
    <a:lvl1pPr marL="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FFC5C5"/>
    <a:srgbClr val="FFFFFF"/>
    <a:srgbClr val="99CCFF"/>
    <a:srgbClr val="CCCCFF"/>
    <a:srgbClr val="99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86935" autoAdjust="0"/>
  </p:normalViewPr>
  <p:slideViewPr>
    <p:cSldViewPr snapToGrid="0" snapToObjects="1">
      <p:cViewPr>
        <p:scale>
          <a:sx n="150" d="100"/>
          <a:sy n="150" d="100"/>
        </p:scale>
        <p:origin x="-576" y="-108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477640391292792E-3"/>
          <c:y val="1.8938472307243291E-2"/>
          <c:w val="0.87432200882416522"/>
          <c:h val="0.853923406075509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1811079589803465E-2"/>
                  <c:y val="0.16344553444291118"/>
                </c:manualLayout>
              </c:layout>
              <c:tx>
                <c:rich>
                  <a:bodyPr/>
                  <a:lstStyle/>
                  <a:p>
                    <a:pPr>
                      <a:defRPr sz="2000" b="1" i="0" baseline="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pPr>
                    <a:r>
                      <a:rPr lang="ru-RU" sz="2000" baseline="0" dirty="0" smtClean="0">
                        <a:solidFill>
                          <a:srgbClr val="FF2D2D"/>
                        </a:solidFill>
                      </a:rPr>
                      <a:t>2</a:t>
                    </a:r>
                    <a:r>
                      <a:rPr lang="en-US" sz="2000" baseline="0" dirty="0" smtClean="0">
                        <a:solidFill>
                          <a:srgbClr val="FF2D2D"/>
                        </a:solidFill>
                      </a:rPr>
                      <a:t>5</a:t>
                    </a:r>
                    <a:r>
                      <a:rPr lang="ru-RU" sz="2000" baseline="0" dirty="0" smtClean="0">
                        <a:solidFill>
                          <a:srgbClr val="FF2D2D"/>
                        </a:solidFill>
                      </a:rPr>
                      <a:t>71</a:t>
                    </a:r>
                    <a:endParaRPr lang="en-US" sz="2000" baseline="0" dirty="0">
                      <a:solidFill>
                        <a:srgbClr val="FF2D2D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023764582996489E-3"/>
                  <c:y val="-3.43689768460175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539</a:t>
                    </a:r>
                    <a:endParaRPr lang="en-US" sz="1600" b="1" i="0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789457342671835E-3"/>
                  <c:y val="-5.2285645431395335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pPr>
                    <a:r>
                      <a:rPr lang="ru-RU" sz="1600" b="1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477</a:t>
                    </a:r>
                    <a:endParaRPr lang="en-US" sz="1600" b="1" i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279151478225035E-3"/>
                  <c:y val="-3.9119961400648884E-2"/>
                </c:manualLayout>
              </c:layout>
              <c:tx>
                <c:rich>
                  <a:bodyPr/>
                  <a:lstStyle/>
                  <a:p>
                    <a:pPr>
                      <a:defRPr sz="2000" b="1" i="0" baseline="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pPr>
                    <a:r>
                      <a:rPr lang="ru-RU" sz="1600" b="1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522</a:t>
                    </a:r>
                    <a:endParaRPr lang="en-US" sz="1600" b="1" i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62450874599692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rgbClr val="FF0000"/>
                        </a:solidFill>
                      </a:rPr>
                      <a:t>244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i="0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2571</c:v>
                </c:pt>
                <c:pt idx="1">
                  <c:v>539</c:v>
                </c:pt>
                <c:pt idx="2">
                  <c:v>477</c:v>
                </c:pt>
                <c:pt idx="3">
                  <c:v>522</c:v>
                </c:pt>
                <c:pt idx="4">
                  <c:v>244</c:v>
                </c:pt>
                <c:pt idx="5">
                  <c:v>839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03541376"/>
        <c:axId val="102846848"/>
        <c:axId val="0"/>
      </c:bar3DChart>
      <c:catAx>
        <c:axId val="10354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</a:defRPr>
            </a:pPr>
            <a:endParaRPr lang="ru-RU"/>
          </a:p>
        </c:txPr>
        <c:crossAx val="102846848"/>
        <c:crosses val="autoZero"/>
        <c:auto val="1"/>
        <c:lblAlgn val="ctr"/>
        <c:lblOffset val="100"/>
        <c:noMultiLvlLbl val="0"/>
      </c:catAx>
      <c:valAx>
        <c:axId val="10284684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one"/>
        <c:crossAx val="103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CD088-3897-4ED5-83B5-C0DDD5B44F1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</dgm:pt>
    <dgm:pt modelId="{D7E8A1F2-988A-430C-A044-499EDD4A0B1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 sz="1400" dirty="0" smtClean="0"/>
        </a:p>
        <a:p>
          <a:r>
            <a:rPr lang="ru-RU" sz="1800" b="1" dirty="0" smtClean="0">
              <a:solidFill>
                <a:schemeClr val="tx1"/>
              </a:solidFill>
            </a:rPr>
            <a:t>Применение ККТ, которая не соответствует установленным требованиям (ст. 4, 4.2 № 54-ФЗ от 22.05.2003) </a:t>
          </a:r>
        </a:p>
        <a:p>
          <a:endParaRPr lang="ru-RU" sz="1400" dirty="0" smtClean="0"/>
        </a:p>
      </dgm:t>
    </dgm:pt>
    <dgm:pt modelId="{C3079A98-A9A6-4840-9311-467C3A7031B5}" type="parTrans" cxnId="{C1154C2E-A5DF-490F-AD0F-AE7B6AF74B19}">
      <dgm:prSet/>
      <dgm:spPr/>
      <dgm:t>
        <a:bodyPr/>
        <a:lstStyle/>
        <a:p>
          <a:endParaRPr lang="ru-RU" sz="3200"/>
        </a:p>
      </dgm:t>
    </dgm:pt>
    <dgm:pt modelId="{C5720E27-4115-4406-A75A-18A450C967E3}" type="sibTrans" cxnId="{C1154C2E-A5DF-490F-AD0F-AE7B6AF74B19}">
      <dgm:prSet/>
      <dgm:spPr/>
      <dgm:t>
        <a:bodyPr/>
        <a:lstStyle/>
        <a:p>
          <a:endParaRPr lang="ru-RU" sz="3200"/>
        </a:p>
      </dgm:t>
    </dgm:pt>
    <dgm:pt modelId="{4BD02EBD-B5CB-4103-ADE5-53B3568C07D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400" dirty="0" smtClean="0"/>
        </a:p>
        <a:p>
          <a:r>
            <a:rPr lang="ru-RU" sz="2000" b="1" dirty="0" smtClean="0">
              <a:solidFill>
                <a:schemeClr val="tx1"/>
              </a:solidFill>
            </a:rPr>
            <a:t>Нарушение порядка работы с денежной наличностью (Указание Банка России от 11.03.2014 № 3210-У, от 09.12.2019 N 5348-У)</a:t>
          </a:r>
        </a:p>
        <a:p>
          <a:endParaRPr lang="ru-RU" sz="1400" dirty="0" smtClean="0"/>
        </a:p>
      </dgm:t>
    </dgm:pt>
    <dgm:pt modelId="{CC22D36F-519A-4647-80E2-2DC05E9E1327}" type="parTrans" cxnId="{7CCE3B3C-F3D7-46B3-9BB6-9FCD8E7E3839}">
      <dgm:prSet/>
      <dgm:spPr/>
      <dgm:t>
        <a:bodyPr/>
        <a:lstStyle/>
        <a:p>
          <a:endParaRPr lang="ru-RU" sz="3200"/>
        </a:p>
      </dgm:t>
    </dgm:pt>
    <dgm:pt modelId="{1AB23795-C726-4385-A843-0B9E0EA4A3D7}" type="sibTrans" cxnId="{7CCE3B3C-F3D7-46B3-9BB6-9FCD8E7E3839}">
      <dgm:prSet/>
      <dgm:spPr/>
      <dgm:t>
        <a:bodyPr/>
        <a:lstStyle/>
        <a:p>
          <a:endParaRPr lang="ru-RU" sz="3200"/>
        </a:p>
      </dgm:t>
    </dgm:pt>
    <dgm:pt modelId="{5E669FE5-0685-4662-9221-6FEFC422183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 sz="2000" b="1" dirty="0" smtClean="0">
            <a:solidFill>
              <a:schemeClr val="tx1"/>
            </a:solidFill>
          </a:endParaRPr>
        </a:p>
        <a:p>
          <a:r>
            <a:rPr lang="ru-RU" sz="2000" b="1" dirty="0" smtClean="0">
              <a:solidFill>
                <a:schemeClr val="tx1"/>
              </a:solidFill>
            </a:rPr>
            <a:t>Фактическое неприменение ККТ  (п. 1 ст. 1.2 № 54-ФЗ от 22.05.2003)</a:t>
          </a:r>
        </a:p>
        <a:p>
          <a:endParaRPr lang="ru-RU" sz="2000" b="1" dirty="0">
            <a:solidFill>
              <a:schemeClr val="tx1"/>
            </a:solidFill>
          </a:endParaRPr>
        </a:p>
      </dgm:t>
    </dgm:pt>
    <dgm:pt modelId="{08DDF3A7-E238-473E-AA69-A8182AADF911}" type="sibTrans" cxnId="{913CC601-F406-4E95-B45D-EB5F26494879}">
      <dgm:prSet/>
      <dgm:spPr/>
      <dgm:t>
        <a:bodyPr/>
        <a:lstStyle/>
        <a:p>
          <a:endParaRPr lang="ru-RU" sz="3200"/>
        </a:p>
      </dgm:t>
    </dgm:pt>
    <dgm:pt modelId="{C907CC28-7E9F-430B-AF06-63583D1647E8}" type="parTrans" cxnId="{913CC601-F406-4E95-B45D-EB5F26494879}">
      <dgm:prSet/>
      <dgm:spPr/>
      <dgm:t>
        <a:bodyPr/>
        <a:lstStyle/>
        <a:p>
          <a:endParaRPr lang="ru-RU" sz="3200"/>
        </a:p>
      </dgm:t>
    </dgm:pt>
    <dgm:pt modelId="{0AAD888C-B3D4-4CB8-AE77-54B9F1EA4CA3}" type="pres">
      <dgm:prSet presAssocID="{D5FCD088-3897-4ED5-83B5-C0DDD5B44F15}" presName="Name0" presStyleCnt="0">
        <dgm:presLayoutVars>
          <dgm:chMax val="7"/>
          <dgm:chPref val="7"/>
          <dgm:dir/>
        </dgm:presLayoutVars>
      </dgm:prSet>
      <dgm:spPr/>
    </dgm:pt>
    <dgm:pt modelId="{A40B8BD9-6DCB-4CA9-94BA-62BA1CFB9794}" type="pres">
      <dgm:prSet presAssocID="{D5FCD088-3897-4ED5-83B5-C0DDD5B44F15}" presName="Name1" presStyleCnt="0"/>
      <dgm:spPr/>
    </dgm:pt>
    <dgm:pt modelId="{B76B8CDD-D569-4840-B533-D819510CEBA4}" type="pres">
      <dgm:prSet presAssocID="{D5FCD088-3897-4ED5-83B5-C0DDD5B44F15}" presName="cycle" presStyleCnt="0"/>
      <dgm:spPr/>
    </dgm:pt>
    <dgm:pt modelId="{DCAA28C4-2801-4AAD-8829-595DD6EC4867}" type="pres">
      <dgm:prSet presAssocID="{D5FCD088-3897-4ED5-83B5-C0DDD5B44F15}" presName="srcNode" presStyleLbl="node1" presStyleIdx="0" presStyleCnt="3"/>
      <dgm:spPr/>
    </dgm:pt>
    <dgm:pt modelId="{F821D5E0-02DD-4ADD-9C27-5A7222699869}" type="pres">
      <dgm:prSet presAssocID="{D5FCD088-3897-4ED5-83B5-C0DDD5B44F15}" presName="conn" presStyleLbl="parChTrans1D2" presStyleIdx="0" presStyleCnt="1" custFlipVert="1" custFlipHor="1" custScaleX="2462" custScaleY="6071" custLinFactX="50517" custLinFactNeighborX="100000" custLinFactNeighborY="27384"/>
      <dgm:spPr/>
      <dgm:t>
        <a:bodyPr/>
        <a:lstStyle/>
        <a:p>
          <a:endParaRPr lang="ru-RU"/>
        </a:p>
      </dgm:t>
    </dgm:pt>
    <dgm:pt modelId="{2F137336-1794-4E36-BF0C-98367D4957BD}" type="pres">
      <dgm:prSet presAssocID="{D5FCD088-3897-4ED5-83B5-C0DDD5B44F15}" presName="extraNode" presStyleLbl="node1" presStyleIdx="0" presStyleCnt="3"/>
      <dgm:spPr/>
    </dgm:pt>
    <dgm:pt modelId="{474204D4-1AC1-426D-9416-211820B01536}" type="pres">
      <dgm:prSet presAssocID="{D5FCD088-3897-4ED5-83B5-C0DDD5B44F15}" presName="dstNode" presStyleLbl="node1" presStyleIdx="0" presStyleCnt="3"/>
      <dgm:spPr/>
    </dgm:pt>
    <dgm:pt modelId="{26C7E496-4FE0-43AA-81AE-E88E9BF93B82}" type="pres">
      <dgm:prSet presAssocID="{5E669FE5-0685-4662-9221-6FEFC4221832}" presName="text_1" presStyleLbl="node1" presStyleIdx="0" presStyleCnt="3" custScaleX="97991" custScaleY="154724" custLinFactNeighborX="2259" custLinFactNeighborY="-16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B922E-ABF9-4AD8-8DEB-AD515BD67684}" type="pres">
      <dgm:prSet presAssocID="{5E669FE5-0685-4662-9221-6FEFC4221832}" presName="accent_1" presStyleCnt="0"/>
      <dgm:spPr/>
    </dgm:pt>
    <dgm:pt modelId="{B8ACDBED-38A9-4E98-ADBE-0CF3DAC94166}" type="pres">
      <dgm:prSet presAssocID="{5E669FE5-0685-4662-9221-6FEFC4221832}" presName="accentRepeatNode" presStyleLbl="solidFgAcc1" presStyleIdx="0" presStyleCnt="3" custScaleX="105884" custScaleY="103482" custLinFactNeighborX="6298" custLinFactNeighborY="-13462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A59DDBA-6EF6-4243-8448-8A741E7762D1}" type="pres">
      <dgm:prSet presAssocID="{D7E8A1F2-988A-430C-A044-499EDD4A0B1C}" presName="text_2" presStyleLbl="node1" presStyleIdx="1" presStyleCnt="3" custScaleX="103077" custScaleY="160060" custLinFactNeighborX="-191" custLinFactNeighborY="1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5AFDD-826A-44AF-8D40-C941FDA6D8AE}" type="pres">
      <dgm:prSet presAssocID="{D7E8A1F2-988A-430C-A044-499EDD4A0B1C}" presName="accent_2" presStyleCnt="0"/>
      <dgm:spPr/>
    </dgm:pt>
    <dgm:pt modelId="{27F3F445-3AFF-4536-B04F-19729661F124}" type="pres">
      <dgm:prSet presAssocID="{D7E8A1F2-988A-430C-A044-499EDD4A0B1C}" presName="accentRepeatNode" presStyleLbl="solidFgAcc1" presStyleIdx="1" presStyleCnt="3" custScaleX="105884" custScaleY="103769" custLinFactNeighborX="-25085" custLinFactNeighborY="-1309"/>
      <dgm:spPr>
        <a:solidFill>
          <a:schemeClr val="accent1">
            <a:lumMod val="40000"/>
            <a:lumOff val="60000"/>
          </a:schemeClr>
        </a:solidFill>
      </dgm:spPr>
    </dgm:pt>
    <dgm:pt modelId="{16C6AA28-37B9-49CC-9A1B-D660433185B4}" type="pres">
      <dgm:prSet presAssocID="{4BD02EBD-B5CB-4103-ADE5-53B3568C07D8}" presName="text_3" presStyleLbl="node1" presStyleIdx="2" presStyleCnt="3" custScaleX="95558" custScaleY="146178" custLinFactNeighborX="103" custLinFactNeighborY="15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F04C4-7DAD-4EA3-83F1-DF49ED03E71F}" type="pres">
      <dgm:prSet presAssocID="{4BD02EBD-B5CB-4103-ADE5-53B3568C07D8}" presName="accent_3" presStyleCnt="0"/>
      <dgm:spPr/>
    </dgm:pt>
    <dgm:pt modelId="{537CE4D2-1255-49DA-A9E0-1F360C918EA1}" type="pres">
      <dgm:prSet presAssocID="{4BD02EBD-B5CB-4103-ADE5-53B3568C07D8}" presName="accentRepeatNode" presStyleLbl="solidFgAcc1" presStyleIdx="2" presStyleCnt="3" custScaleX="105370" custScaleY="95695" custLinFactNeighborX="0" custLinFactNeighborY="10203"/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EEA141ED-DFEA-4AB7-9AEA-797E25E09419}" type="presOf" srcId="{5E669FE5-0685-4662-9221-6FEFC4221832}" destId="{26C7E496-4FE0-43AA-81AE-E88E9BF93B82}" srcOrd="0" destOrd="0" presId="urn:microsoft.com/office/officeart/2008/layout/VerticalCurvedList"/>
    <dgm:cxn modelId="{913CC601-F406-4E95-B45D-EB5F26494879}" srcId="{D5FCD088-3897-4ED5-83B5-C0DDD5B44F15}" destId="{5E669FE5-0685-4662-9221-6FEFC4221832}" srcOrd="0" destOrd="0" parTransId="{C907CC28-7E9F-430B-AF06-63583D1647E8}" sibTransId="{08DDF3A7-E238-473E-AA69-A8182AADF911}"/>
    <dgm:cxn modelId="{60AFC865-E714-463F-9DF6-7A1F9C2DCEC1}" type="presOf" srcId="{D5FCD088-3897-4ED5-83B5-C0DDD5B44F15}" destId="{0AAD888C-B3D4-4CB8-AE77-54B9F1EA4CA3}" srcOrd="0" destOrd="0" presId="urn:microsoft.com/office/officeart/2008/layout/VerticalCurvedList"/>
    <dgm:cxn modelId="{890B1528-E003-45F5-8D9A-A4085F901FFC}" type="presOf" srcId="{4BD02EBD-B5CB-4103-ADE5-53B3568C07D8}" destId="{16C6AA28-37B9-49CC-9A1B-D660433185B4}" srcOrd="0" destOrd="0" presId="urn:microsoft.com/office/officeart/2008/layout/VerticalCurvedList"/>
    <dgm:cxn modelId="{C1154C2E-A5DF-490F-AD0F-AE7B6AF74B19}" srcId="{D5FCD088-3897-4ED5-83B5-C0DDD5B44F15}" destId="{D7E8A1F2-988A-430C-A044-499EDD4A0B1C}" srcOrd="1" destOrd="0" parTransId="{C3079A98-A9A6-4840-9311-467C3A7031B5}" sibTransId="{C5720E27-4115-4406-A75A-18A450C967E3}"/>
    <dgm:cxn modelId="{8F45CF3E-0B4B-4AC3-A04B-B75B1F65E21D}" type="presOf" srcId="{08DDF3A7-E238-473E-AA69-A8182AADF911}" destId="{F821D5E0-02DD-4ADD-9C27-5A7222699869}" srcOrd="0" destOrd="0" presId="urn:microsoft.com/office/officeart/2008/layout/VerticalCurvedList"/>
    <dgm:cxn modelId="{7CCE3B3C-F3D7-46B3-9BB6-9FCD8E7E3839}" srcId="{D5FCD088-3897-4ED5-83B5-C0DDD5B44F15}" destId="{4BD02EBD-B5CB-4103-ADE5-53B3568C07D8}" srcOrd="2" destOrd="0" parTransId="{CC22D36F-519A-4647-80E2-2DC05E9E1327}" sibTransId="{1AB23795-C726-4385-A843-0B9E0EA4A3D7}"/>
    <dgm:cxn modelId="{154B9620-66F8-49B3-A0B8-8942BD1ABF19}" type="presOf" srcId="{D7E8A1F2-988A-430C-A044-499EDD4A0B1C}" destId="{7A59DDBA-6EF6-4243-8448-8A741E7762D1}" srcOrd="0" destOrd="0" presId="urn:microsoft.com/office/officeart/2008/layout/VerticalCurvedList"/>
    <dgm:cxn modelId="{31B4458D-659A-4288-823E-C904A48E2C72}" type="presParOf" srcId="{0AAD888C-B3D4-4CB8-AE77-54B9F1EA4CA3}" destId="{A40B8BD9-6DCB-4CA9-94BA-62BA1CFB9794}" srcOrd="0" destOrd="0" presId="urn:microsoft.com/office/officeart/2008/layout/VerticalCurvedList"/>
    <dgm:cxn modelId="{C77AB492-8282-47B7-B1D8-292374182AEB}" type="presParOf" srcId="{A40B8BD9-6DCB-4CA9-94BA-62BA1CFB9794}" destId="{B76B8CDD-D569-4840-B533-D819510CEBA4}" srcOrd="0" destOrd="0" presId="urn:microsoft.com/office/officeart/2008/layout/VerticalCurvedList"/>
    <dgm:cxn modelId="{1AD40FBF-FE19-40A0-B717-468A6642253A}" type="presParOf" srcId="{B76B8CDD-D569-4840-B533-D819510CEBA4}" destId="{DCAA28C4-2801-4AAD-8829-595DD6EC4867}" srcOrd="0" destOrd="0" presId="urn:microsoft.com/office/officeart/2008/layout/VerticalCurvedList"/>
    <dgm:cxn modelId="{F0873532-6E30-49DA-83A2-35C5A34E20C5}" type="presParOf" srcId="{B76B8CDD-D569-4840-B533-D819510CEBA4}" destId="{F821D5E0-02DD-4ADD-9C27-5A7222699869}" srcOrd="1" destOrd="0" presId="urn:microsoft.com/office/officeart/2008/layout/VerticalCurvedList"/>
    <dgm:cxn modelId="{009AFAE1-87A3-46E3-8C8E-067D9C7EA235}" type="presParOf" srcId="{B76B8CDD-D569-4840-B533-D819510CEBA4}" destId="{2F137336-1794-4E36-BF0C-98367D4957BD}" srcOrd="2" destOrd="0" presId="urn:microsoft.com/office/officeart/2008/layout/VerticalCurvedList"/>
    <dgm:cxn modelId="{81E95771-3BBE-414E-B8DB-5FA1980BFFFF}" type="presParOf" srcId="{B76B8CDD-D569-4840-B533-D819510CEBA4}" destId="{474204D4-1AC1-426D-9416-211820B01536}" srcOrd="3" destOrd="0" presId="urn:microsoft.com/office/officeart/2008/layout/VerticalCurvedList"/>
    <dgm:cxn modelId="{F7213D5E-AAEC-4666-B127-05F1ABA0CE9F}" type="presParOf" srcId="{A40B8BD9-6DCB-4CA9-94BA-62BA1CFB9794}" destId="{26C7E496-4FE0-43AA-81AE-E88E9BF93B82}" srcOrd="1" destOrd="0" presId="urn:microsoft.com/office/officeart/2008/layout/VerticalCurvedList"/>
    <dgm:cxn modelId="{0EEB08BB-C748-48C6-84DA-2FA96F360111}" type="presParOf" srcId="{A40B8BD9-6DCB-4CA9-94BA-62BA1CFB9794}" destId="{00FB922E-ABF9-4AD8-8DEB-AD515BD67684}" srcOrd="2" destOrd="0" presId="urn:microsoft.com/office/officeart/2008/layout/VerticalCurvedList"/>
    <dgm:cxn modelId="{311F106D-FC6C-48C9-923F-9B8407DA6ACD}" type="presParOf" srcId="{00FB922E-ABF9-4AD8-8DEB-AD515BD67684}" destId="{B8ACDBED-38A9-4E98-ADBE-0CF3DAC94166}" srcOrd="0" destOrd="0" presId="urn:microsoft.com/office/officeart/2008/layout/VerticalCurvedList"/>
    <dgm:cxn modelId="{B61EFE59-F4E9-435B-80F6-86AA89846A32}" type="presParOf" srcId="{A40B8BD9-6DCB-4CA9-94BA-62BA1CFB9794}" destId="{7A59DDBA-6EF6-4243-8448-8A741E7762D1}" srcOrd="3" destOrd="0" presId="urn:microsoft.com/office/officeart/2008/layout/VerticalCurvedList"/>
    <dgm:cxn modelId="{AB06F5B1-07F2-4820-AC6A-036A503CB7C9}" type="presParOf" srcId="{A40B8BD9-6DCB-4CA9-94BA-62BA1CFB9794}" destId="{A745AFDD-826A-44AF-8D40-C941FDA6D8AE}" srcOrd="4" destOrd="0" presId="urn:microsoft.com/office/officeart/2008/layout/VerticalCurvedList"/>
    <dgm:cxn modelId="{34C69F71-10EF-406E-9D4E-403D20DDEF3A}" type="presParOf" srcId="{A745AFDD-826A-44AF-8D40-C941FDA6D8AE}" destId="{27F3F445-3AFF-4536-B04F-19729661F124}" srcOrd="0" destOrd="0" presId="urn:microsoft.com/office/officeart/2008/layout/VerticalCurvedList"/>
    <dgm:cxn modelId="{BBDEC917-28CD-479E-B522-3A499DEAE613}" type="presParOf" srcId="{A40B8BD9-6DCB-4CA9-94BA-62BA1CFB9794}" destId="{16C6AA28-37B9-49CC-9A1B-D660433185B4}" srcOrd="5" destOrd="0" presId="urn:microsoft.com/office/officeart/2008/layout/VerticalCurvedList"/>
    <dgm:cxn modelId="{2F676A94-EDCC-40C4-AD1A-E6CDEDB0723B}" type="presParOf" srcId="{A40B8BD9-6DCB-4CA9-94BA-62BA1CFB9794}" destId="{8DCF04C4-7DAD-4EA3-83F1-DF49ED03E71F}" srcOrd="6" destOrd="0" presId="urn:microsoft.com/office/officeart/2008/layout/VerticalCurvedList"/>
    <dgm:cxn modelId="{7FEF3BC7-78C3-4A95-844A-0C2170B2572C}" type="presParOf" srcId="{8DCF04C4-7DAD-4EA3-83F1-DF49ED03E71F}" destId="{537CE4D2-1255-49DA-A9E0-1F360C918E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1D5E0-02DD-4ADD-9C27-5A7222699869}">
      <dsp:nvSpPr>
        <dsp:cNvPr id="0" name=""/>
        <dsp:cNvSpPr/>
      </dsp:nvSpPr>
      <dsp:spPr>
        <a:xfrm flipH="1" flipV="1">
          <a:off x="6031428" y="3235481"/>
          <a:ext cx="129578" cy="319524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7E496-4FE0-43AA-81AE-E88E9BF93B82}">
      <dsp:nvSpPr>
        <dsp:cNvPr id="0" name=""/>
        <dsp:cNvSpPr/>
      </dsp:nvSpPr>
      <dsp:spPr>
        <a:xfrm>
          <a:off x="736582" y="45418"/>
          <a:ext cx="6977260" cy="120931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03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Фактическое неприменение ККТ  (п. 1 ст. 1.2 № 54-ФЗ от 22.05.2003)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</a:endParaRPr>
        </a:p>
      </dsp:txBody>
      <dsp:txXfrm>
        <a:off x="736582" y="45418"/>
        <a:ext cx="6977260" cy="1209316"/>
      </dsp:txXfrm>
    </dsp:sp>
    <dsp:sp modelId="{B8ACDBED-38A9-4E98-ADBE-0CF3DAC94166}">
      <dsp:nvSpPr>
        <dsp:cNvPr id="0" name=""/>
        <dsp:cNvSpPr/>
      </dsp:nvSpPr>
      <dsp:spPr>
        <a:xfrm>
          <a:off x="48502" y="144565"/>
          <a:ext cx="1034481" cy="101101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59DDBA-6EF6-4243-8448-8A741E7762D1}">
      <dsp:nvSpPr>
        <dsp:cNvPr id="0" name=""/>
        <dsp:cNvSpPr/>
      </dsp:nvSpPr>
      <dsp:spPr>
        <a:xfrm>
          <a:off x="670089" y="1336567"/>
          <a:ext cx="7046547" cy="125102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03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Применение ККТ, которая не соответствует установленным требованиям (ст. 4, 4.2 № 54-ФЗ от 22.05.2003)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>
        <a:off x="670089" y="1336567"/>
        <a:ext cx="7046547" cy="1251022"/>
      </dsp:txXfrm>
    </dsp:sp>
    <dsp:sp modelId="{27F3F445-3AFF-4536-B04F-19729661F124}">
      <dsp:nvSpPr>
        <dsp:cNvPr id="0" name=""/>
        <dsp:cNvSpPr/>
      </dsp:nvSpPr>
      <dsp:spPr>
        <a:xfrm>
          <a:off x="26002" y="1434291"/>
          <a:ext cx="1034481" cy="101381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C6AA28-37B9-49CC-9A1B-D660433185B4}">
      <dsp:nvSpPr>
        <dsp:cNvPr id="0" name=""/>
        <dsp:cNvSpPr/>
      </dsp:nvSpPr>
      <dsp:spPr>
        <a:xfrm>
          <a:off x="669687" y="2677184"/>
          <a:ext cx="6804023" cy="114252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03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Нарушение порядка работы с денежной наличностью (Указание Банка России от 11.03.2014 № 3210-У, от 09.12.2019 N 5348-У)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>
        <a:off x="669687" y="2677184"/>
        <a:ext cx="6804023" cy="1142521"/>
      </dsp:txXfrm>
    </dsp:sp>
    <dsp:sp modelId="{537CE4D2-1255-49DA-A9E0-1F360C918EA1}">
      <dsp:nvSpPr>
        <dsp:cNvPr id="0" name=""/>
        <dsp:cNvSpPr/>
      </dsp:nvSpPr>
      <dsp:spPr>
        <a:xfrm>
          <a:off x="-10518" y="2758598"/>
          <a:ext cx="1029459" cy="93493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0.50427</cdr:x>
      <cdr:y>0.31034</cdr:y>
    </cdr:from>
    <cdr:to>
      <cdr:x>0.59829</cdr:x>
      <cdr:y>0.35632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1944216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0.75506</cdr:x>
      <cdr:y>0.28331</cdr:y>
    </cdr:from>
    <cdr:to>
      <cdr:x>0.91619</cdr:x>
      <cdr:y>0.40859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83221" y="1107429"/>
          <a:ext cx="1212798" cy="489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rPr>
            <a:t>- 70%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7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62"/>
            <a:ext cx="5438140" cy="4466987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90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90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8951" indent="-28806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2233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3127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74019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34912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95806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56699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17593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981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49814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2305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3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261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4815025"/>
            <a:ext cx="3049347" cy="129957"/>
          </a:xfrm>
          <a:prstGeom prst="rect">
            <a:avLst/>
          </a:prstGeom>
          <a:noFill/>
        </p:spPr>
        <p:txBody>
          <a:bodyPr lIns="52501" tIns="26250" rIns="52501" bIns="2625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4815026"/>
            <a:ext cx="3049347" cy="116735"/>
          </a:xfrm>
          <a:prstGeom prst="rect">
            <a:avLst/>
          </a:prstGeom>
          <a:noFill/>
        </p:spPr>
        <p:txBody>
          <a:bodyPr lIns="39407" tIns="19703" rIns="39407" bIns="1970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4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99624" indent="-199624">
              <a:defRPr sz="1900"/>
            </a:lvl1pPr>
            <a:lvl2pPr marL="427492" indent="-163157">
              <a:defRPr sz="1900"/>
            </a:lvl2pPr>
            <a:lvl3pPr marL="656286" indent="-164983">
              <a:defRPr sz="1900"/>
            </a:lvl3pPr>
            <a:lvl4pPr marL="855912" indent="-133081">
              <a:defRPr sz="1900"/>
            </a:lvl4pPr>
            <a:lvl5pPr marL="1050065" indent="-128524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5010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5010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51"/>
            <a:ext cx="708025" cy="275035"/>
          </a:xfrm>
        </p:spPr>
        <p:txBody>
          <a:bodyPr lIns="59918" tIns="29959" rIns="59918" bIns="29959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67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784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46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64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2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8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28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97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39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32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79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72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73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  <p:sldLayoutId id="2147483866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  <p:sldLayoutId id="2147483867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868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  <p:sldLayoutId id="2147483865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  <p:sldLayoutId id="2147483869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  <p:sldLayoutId id="2147483870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871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32" y="3586304"/>
            <a:ext cx="485979" cy="14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10" y="184179"/>
            <a:ext cx="1096846" cy="9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685" y="162247"/>
            <a:ext cx="8785625" cy="491813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/>
          <a:p>
            <a:endParaRPr lang="ru-RU" sz="16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540279" y="4595997"/>
            <a:ext cx="6787114" cy="4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0" tIns="40815" rIns="81630" bIns="40815">
            <a:spAutoFit/>
          </a:bodyPr>
          <a:lstStyle/>
          <a:p>
            <a:pPr algn="ctr" defTabSz="816008">
              <a:defRPr/>
            </a:pPr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2022</a:t>
            </a:r>
            <a:endParaRPr lang="ru-RU" sz="21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1361031" y="1745464"/>
            <a:ext cx="6402931" cy="130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равоприменительная практика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2021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год.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Риск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– ориентированный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подход в организации контрольно-надзорной деятельности  в сфере применения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контрольно-кассовой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техники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 bwMode="auto">
          <a:xfrm>
            <a:off x="5660701" y="3543300"/>
            <a:ext cx="1470349" cy="1422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668870" y="318658"/>
            <a:ext cx="3738538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6903" tIns="23447" rIns="46903" bIns="23447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0950" fontAlgn="auto">
              <a:lnSpc>
                <a:spcPct val="100000"/>
              </a:lnSpc>
              <a:spcAft>
                <a:spcPts val="0"/>
              </a:spcAft>
            </a:pPr>
            <a:r>
              <a:rPr lang="ru-RU" sz="2200" dirty="0" smtClean="0"/>
              <a:t>Шаг 3. Получение и </a:t>
            </a:r>
            <a:br>
              <a:rPr lang="ru-RU" sz="2200" dirty="0" smtClean="0"/>
            </a:br>
            <a:r>
              <a:rPr lang="ru-RU" sz="2200" dirty="0" smtClean="0"/>
              <a:t>проверка чека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400" b="1" dirty="0" smtClean="0"/>
              <a:t>10</a:t>
            </a:r>
            <a:endParaRPr lang="en-US" sz="1400" b="1" dirty="0"/>
          </a:p>
        </p:txBody>
      </p:sp>
      <p:pic>
        <p:nvPicPr>
          <p:cNvPr id="4" name="Picture 3" descr="E:\Доклад Пидлисный Я.И\Screenshot_2022-05-23-11-56-39-42_715c6020535abd8f6ac24ee5c60b002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7" y="1120197"/>
            <a:ext cx="1534892" cy="341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Доклад Пидлисный Я.И\Screenshot_2022-05-23-11-57-48-05_715c6020535abd8f6ac24ee5c60b002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89" y="318659"/>
            <a:ext cx="1751061" cy="31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Доклад Пидлисный Я.И\Screenshot_2022-05-23-12-03-13-59_715c6020535abd8f6ac24ee5c60b002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02" y="1120197"/>
            <a:ext cx="1694345" cy="341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998513" y="4083050"/>
            <a:ext cx="431800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E:\Доклад Пидлисный Я.И\Screenshot_2022-05-23-14-19-28-17_715c6020535abd8f6ac24ee5c60b002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58" y="1120197"/>
            <a:ext cx="1508244" cy="341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Доклад Пидлисный Я.И\Без названи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000250"/>
            <a:ext cx="127635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490102" y="1120197"/>
            <a:ext cx="0" cy="3410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30400" y="1120197"/>
            <a:ext cx="51458" cy="3410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6967" y="1120197"/>
            <a:ext cx="4737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184447" y="1120197"/>
            <a:ext cx="0" cy="3410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6967" y="1120197"/>
            <a:ext cx="0" cy="3410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Доклад Пидлисный Я.И\Screenshot_2022-05-23-14-38-38-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18658"/>
            <a:ext cx="1682750" cy="320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278389" y="318658"/>
            <a:ext cx="17510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78389" y="318658"/>
            <a:ext cx="0" cy="3200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35799" y="318658"/>
            <a:ext cx="0" cy="3194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131050" y="318658"/>
            <a:ext cx="1682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>
            <a:off x="7131050" y="318658"/>
            <a:ext cx="0" cy="3194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единительная линия 1028"/>
          <p:cNvCxnSpPr/>
          <p:nvPr/>
        </p:nvCxnSpPr>
        <p:spPr>
          <a:xfrm>
            <a:off x="8813800" y="318658"/>
            <a:ext cx="0" cy="3194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4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44222" y="1741932"/>
            <a:ext cx="7337191" cy="82935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 smtClean="0">
                <a:latin typeface="Arial Narrow" pitchFamily="34" charset="0"/>
              </a:rPr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400" b="1" dirty="0" smtClean="0"/>
              <a:t>11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353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5826408"/>
              </p:ext>
            </p:extLst>
          </p:nvPr>
        </p:nvGraphicFramePr>
        <p:xfrm>
          <a:off x="377880" y="865464"/>
          <a:ext cx="7526831" cy="390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 rot="1151254">
            <a:off x="1210947" y="1045418"/>
            <a:ext cx="5570579" cy="11394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528664"/>
            <a:ext cx="2224980" cy="1419350"/>
          </a:xfrm>
          <a:prstGeom prst="rect">
            <a:avLst/>
          </a:prstGeom>
        </p:spPr>
      </p:pic>
      <p:sp>
        <p:nvSpPr>
          <p:cNvPr id="10" name="Номер слайда 4"/>
          <p:cNvSpPr txBox="1">
            <a:spLocks/>
          </p:cNvSpPr>
          <p:nvPr/>
        </p:nvSpPr>
        <p:spPr>
          <a:xfrm>
            <a:off x="8305800" y="4610100"/>
            <a:ext cx="708660" cy="337914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pPr marL="0" marR="0" lvl="0" indent="0" algn="ctr" defTabSz="356600" rtl="0" eaLnBrk="1" fontAlgn="auto" latinLnBrk="0" hangingPunct="1">
              <a:lnSpc>
                <a:spcPts val="10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53848" y="147234"/>
            <a:ext cx="8071698" cy="65092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</a:rPr>
              <a:t>Динамика количества проверок</a:t>
            </a:r>
            <a:endParaRPr 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5042854"/>
              </p:ext>
            </p:extLst>
          </p:nvPr>
        </p:nvGraphicFramePr>
        <p:xfrm>
          <a:off x="695814" y="837536"/>
          <a:ext cx="7716665" cy="390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1230" y="1276871"/>
            <a:ext cx="953524" cy="40165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70%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7610" y="2550794"/>
            <a:ext cx="951388" cy="40165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29%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230" y="3860426"/>
            <a:ext cx="822692" cy="40165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1%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585216" y="209228"/>
            <a:ext cx="7977598" cy="7051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Типовые</a:t>
            </a:r>
            <a:r>
              <a:rPr lang="ru-RU" sz="2400" dirty="0" smtClean="0">
                <a:latin typeface="Arial" panose="020B0604020202020204" pitchFamily="34" charset="0"/>
              </a:rPr>
              <a:t> нарушения за 2021 год</a:t>
            </a:r>
            <a:endParaRPr 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/>
          </p:cNvSpPr>
          <p:nvPr>
            <p:ph type="title" idx="4294967295"/>
          </p:nvPr>
        </p:nvSpPr>
        <p:spPr>
          <a:xfrm>
            <a:off x="446088" y="519460"/>
            <a:ext cx="8780462" cy="594066"/>
          </a:xfrm>
        </p:spPr>
        <p:txBody>
          <a:bodyPr>
            <a:normAutofit fontScale="90000"/>
          </a:bodyPr>
          <a:lstStyle/>
          <a:p>
            <a:pPr algn="ctr">
              <a:lnSpc>
                <a:spcPts val="2045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Применение ККТ, которая не соответствует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установленным требованиям (пример</a:t>
            </a:r>
            <a:r>
              <a:rPr lang="ru-RU" sz="2000" dirty="0">
                <a:solidFill>
                  <a:srgbClr val="0070C0"/>
                </a:solidFill>
              </a:rPr>
              <a:t>)</a:t>
            </a: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endParaRPr lang="ru-RU" altLang="ru-RU" sz="2000" dirty="0">
              <a:latin typeface="Tw Cen MT" pitchFamily="34" charset="0"/>
            </a:endParaRPr>
          </a:p>
        </p:txBody>
      </p:sp>
      <p:sp>
        <p:nvSpPr>
          <p:cNvPr id="207875" name="Номер слайда 1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57148">
              <a:defRPr sz="1600">
                <a:solidFill>
                  <a:srgbClr val="005AA9"/>
                </a:solidFill>
                <a:latin typeface="Tw Cen MT" pitchFamily="34" charset="0"/>
              </a:defRPr>
            </a:lvl1pPr>
            <a:lvl2pPr marL="742865" indent="-285717" defTabSz="357148">
              <a:defRPr sz="1100">
                <a:solidFill>
                  <a:srgbClr val="504F53"/>
                </a:solidFill>
                <a:latin typeface="Tw Cen MT" pitchFamily="34" charset="0"/>
              </a:defRPr>
            </a:lvl2pPr>
            <a:lvl3pPr marL="1142870" indent="-228574" defTabSz="357148">
              <a:defRPr sz="1100">
                <a:solidFill>
                  <a:srgbClr val="504F53"/>
                </a:solidFill>
                <a:latin typeface="Tw Cen MT" pitchFamily="34" charset="0"/>
              </a:defRPr>
            </a:lvl3pPr>
            <a:lvl4pPr indent="-228574" defTabSz="357148">
              <a:defRPr sz="700">
                <a:solidFill>
                  <a:srgbClr val="504F53"/>
                </a:solidFill>
                <a:latin typeface="Tw Cen MT" pitchFamily="34" charset="0"/>
              </a:defRPr>
            </a:lvl4pPr>
            <a:lvl5pPr marL="2057166" indent="-228574" defTabSz="357148">
              <a:defRPr sz="600">
                <a:solidFill>
                  <a:srgbClr val="8D8C90"/>
                </a:solidFill>
                <a:latin typeface="Tw Cen MT" pitchFamily="34" charset="0"/>
              </a:defRPr>
            </a:lvl5pPr>
            <a:lvl6pPr marL="2514314" indent="-228574" defTabSz="35714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6pPr>
            <a:lvl7pPr marL="2971462" indent="-228574" defTabSz="35714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7pPr>
            <a:lvl8pPr marL="3428610" indent="-228574" defTabSz="35714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8pPr>
            <a:lvl9pPr marL="3885758" indent="-228574" defTabSz="35714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9pPr>
          </a:lstStyle>
          <a:p>
            <a:r>
              <a:rPr lang="en-US" altLang="ru-R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A57049-0169-41E8-87FA-C7C5F6AE23EC}"/>
              </a:ext>
            </a:extLst>
          </p:cNvPr>
          <p:cNvSpPr txBox="1"/>
          <p:nvPr/>
        </p:nvSpPr>
        <p:spPr>
          <a:xfrm>
            <a:off x="2921453" y="2787774"/>
            <a:ext cx="4708118" cy="810090"/>
          </a:xfrm>
          <a:prstGeom prst="rect">
            <a:avLst/>
          </a:prstGeom>
        </p:spPr>
        <p:txBody>
          <a:bodyPr vert="horz" wrap="square" lIns="88890" tIns="44445" rIns="88890" bIns="44445" rtlCol="0" anchor="ctr">
            <a:normAutofit/>
          </a:bodyPr>
          <a:lstStyle/>
          <a:p>
            <a:pPr defTabSz="888892">
              <a:spcBef>
                <a:spcPct val="0"/>
              </a:spcBef>
            </a:pPr>
            <a:endParaRPr lang="ru-RU" sz="41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06BE10-44BB-4BC8-9BEF-96F880A9DF1F}"/>
              </a:ext>
            </a:extLst>
          </p:cNvPr>
          <p:cNvSpPr txBox="1"/>
          <p:nvPr/>
        </p:nvSpPr>
        <p:spPr>
          <a:xfrm>
            <a:off x="2843808" y="2787775"/>
            <a:ext cx="4852231" cy="810090"/>
          </a:xfrm>
          <a:prstGeom prst="rect">
            <a:avLst/>
          </a:prstGeom>
        </p:spPr>
        <p:txBody>
          <a:bodyPr vert="horz" wrap="square" lIns="88890" tIns="44445" rIns="88890" bIns="44445" rtlCol="0" anchor="ctr">
            <a:normAutofit/>
          </a:bodyPr>
          <a:lstStyle/>
          <a:p>
            <a:pPr defTabSz="888892">
              <a:spcBef>
                <a:spcPct val="0"/>
              </a:spcBef>
            </a:pPr>
            <a:endParaRPr lang="ru-RU" sz="41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FF0220-20B3-4E4F-A2E5-3912E625B420}"/>
              </a:ext>
            </a:extLst>
          </p:cNvPr>
          <p:cNvSpPr txBox="1"/>
          <p:nvPr/>
        </p:nvSpPr>
        <p:spPr>
          <a:xfrm>
            <a:off x="2976746" y="2733769"/>
            <a:ext cx="4708118" cy="864096"/>
          </a:xfrm>
          <a:prstGeom prst="rect">
            <a:avLst/>
          </a:prstGeom>
        </p:spPr>
        <p:txBody>
          <a:bodyPr vert="horz" wrap="square" lIns="88890" tIns="44445" rIns="88890" bIns="44445" rtlCol="0" anchor="ctr">
            <a:noAutofit/>
          </a:bodyPr>
          <a:lstStyle/>
          <a:p>
            <a:pPr algn="just" defTabSz="888892"/>
            <a:endParaRPr lang="ru-RU" sz="1700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5177A38-7837-4ADA-82C5-55E67F670DFD}"/>
              </a:ext>
            </a:extLst>
          </p:cNvPr>
          <p:cNvSpPr txBox="1"/>
          <p:nvPr/>
        </p:nvSpPr>
        <p:spPr>
          <a:xfrm>
            <a:off x="783272" y="3597865"/>
            <a:ext cx="5227998" cy="1512168"/>
          </a:xfrm>
          <a:prstGeom prst="rect">
            <a:avLst/>
          </a:prstGeom>
        </p:spPr>
        <p:txBody>
          <a:bodyPr vert="horz" wrap="square" lIns="88890" tIns="44445" rIns="88890" bIns="44445" rtlCol="0" anchor="ctr">
            <a:normAutofit/>
          </a:bodyPr>
          <a:lstStyle/>
          <a:p>
            <a:pPr defTabSz="888892">
              <a:spcBef>
                <a:spcPct val="0"/>
              </a:spcBef>
            </a:pPr>
            <a:endParaRPr lang="ru-RU" sz="41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FE929A2-FE18-402E-9B61-4A7D1D552D83}"/>
              </a:ext>
            </a:extLst>
          </p:cNvPr>
          <p:cNvSpPr txBox="1"/>
          <p:nvPr/>
        </p:nvSpPr>
        <p:spPr>
          <a:xfrm>
            <a:off x="655639" y="3994150"/>
            <a:ext cx="7668446" cy="953865"/>
          </a:xfrm>
          <a:prstGeom prst="rect">
            <a:avLst/>
          </a:prstGeom>
        </p:spPr>
        <p:txBody>
          <a:bodyPr vert="horz" wrap="square" lIns="88890" tIns="44445" rIns="88890" bIns="44445" rtlCol="0" anchor="ctr">
            <a:normAutofit/>
          </a:bodyPr>
          <a:lstStyle/>
          <a:p>
            <a:pPr algn="just" defTabSz="888892"/>
            <a: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  <a:t>Административный штраф в соответствии с </a:t>
            </a:r>
            <a:b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  <a:t>ч. </a:t>
            </a:r>
            <a:r>
              <a:rPr lang="ru-RU" sz="17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4 </a:t>
            </a:r>
            <a: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  <a:t>ст. </a:t>
            </a:r>
            <a:r>
              <a:rPr lang="ru-RU" sz="17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14.5 </a:t>
            </a:r>
            <a: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  <a:t>Кодекса РФ об административных правонарушениях в размере от </a:t>
            </a:r>
            <a:r>
              <a:rPr lang="ru-RU" sz="17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1 500 </a:t>
            </a:r>
            <a: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  <a:t>до </a:t>
            </a:r>
            <a:r>
              <a:rPr lang="ru-RU" sz="17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3 </a:t>
            </a:r>
            <a: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  <a:t>000 </a:t>
            </a:r>
            <a:r>
              <a:rPr lang="ru-RU" sz="17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рублей или предупреждение.</a:t>
            </a:r>
            <a:endParaRPr lang="ru-RU" sz="1700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0585" y="1187558"/>
            <a:ext cx="778491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latin typeface="Arial (Основной текст)"/>
              </a:rPr>
              <a:t>     Индивидуальный </a:t>
            </a:r>
            <a:r>
              <a:rPr lang="ru-RU" sz="1900" dirty="0">
                <a:latin typeface="Arial (Основной текст)"/>
              </a:rPr>
              <a:t>предприниматель зарегистрировал ККТ, по адресу фактического осуществления деятельности, но в последующем расторг договор аренды торговой площади и переехал в другой район города, где покупательная способность его товара увеличилась. При этом предприниматель забыл перерегистрировать ККТ на новый адрес осуществления </a:t>
            </a:r>
            <a:r>
              <a:rPr lang="ru-RU" sz="1900" dirty="0" smtClean="0">
                <a:latin typeface="Arial (Основной текст)"/>
              </a:rPr>
              <a:t>деятельности. На </a:t>
            </a:r>
            <a:r>
              <a:rPr lang="ru-RU" sz="1900" dirty="0">
                <a:latin typeface="Arial (Основной текст)"/>
              </a:rPr>
              <a:t>уведомление налогового органа о необходимости пройти процедуру перерегистрации ККТ не </a:t>
            </a:r>
            <a:r>
              <a:rPr lang="ru-RU" sz="1900" dirty="0" smtClean="0">
                <a:latin typeface="Arial (Основной текст)"/>
              </a:rPr>
              <a:t>прореагировал.</a:t>
            </a:r>
            <a:endParaRPr lang="ru-RU" sz="1900" dirty="0">
              <a:latin typeface="Arial (Основной текст)"/>
            </a:endParaRP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8324084" y="4553636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defPPr>
              <a:defRPr lang="en-US"/>
            </a:defPPr>
            <a:lvl1pPr marL="0" algn="ctr" defTabSz="356600" rtl="0" eaLnBrk="1" latinLnBrk="0" hangingPunct="1">
              <a:lnSpc>
                <a:spcPts val="1083"/>
              </a:lnSpc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00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06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31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41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7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6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64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86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/>
          </p:cNvSpPr>
          <p:nvPr>
            <p:ph type="title" idx="4294967295"/>
          </p:nvPr>
        </p:nvSpPr>
        <p:spPr>
          <a:xfrm>
            <a:off x="446088" y="519460"/>
            <a:ext cx="8780462" cy="594066"/>
          </a:xfrm>
        </p:spPr>
        <p:txBody>
          <a:bodyPr>
            <a:normAutofit/>
          </a:bodyPr>
          <a:lstStyle/>
          <a:p>
            <a:pPr algn="ctr">
              <a:lnSpc>
                <a:spcPts val="2045"/>
              </a:lnSpc>
            </a:pPr>
            <a:r>
              <a:rPr lang="ru-RU" sz="2000" dirty="0">
                <a:solidFill>
                  <a:srgbClr val="0070C0"/>
                </a:solidFill>
              </a:rPr>
              <a:t>Н</a:t>
            </a:r>
            <a:r>
              <a:rPr lang="ru-RU" sz="2000" dirty="0" smtClean="0">
                <a:solidFill>
                  <a:srgbClr val="0070C0"/>
                </a:solidFill>
              </a:rPr>
              <a:t>арушение порядка работы с денежной наличностью (пример</a:t>
            </a:r>
            <a:r>
              <a:rPr lang="ru-RU" sz="2000" dirty="0">
                <a:solidFill>
                  <a:srgbClr val="0070C0"/>
                </a:solidFill>
              </a:rPr>
              <a:t>)</a:t>
            </a: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endParaRPr lang="ru-RU" altLang="ru-RU" sz="2000" dirty="0">
              <a:latin typeface="Tw Cen MT" pitchFamily="34" charset="0"/>
            </a:endParaRPr>
          </a:p>
        </p:txBody>
      </p:sp>
      <p:sp>
        <p:nvSpPr>
          <p:cNvPr id="207875" name="Номер слайда 1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57148">
              <a:defRPr sz="1600">
                <a:solidFill>
                  <a:srgbClr val="005AA9"/>
                </a:solidFill>
                <a:latin typeface="Tw Cen MT" pitchFamily="34" charset="0"/>
              </a:defRPr>
            </a:lvl1pPr>
            <a:lvl2pPr marL="742865" indent="-285717" defTabSz="357148">
              <a:defRPr sz="1100">
                <a:solidFill>
                  <a:srgbClr val="504F53"/>
                </a:solidFill>
                <a:latin typeface="Tw Cen MT" pitchFamily="34" charset="0"/>
              </a:defRPr>
            </a:lvl2pPr>
            <a:lvl3pPr marL="1142870" indent="-228574" defTabSz="357148">
              <a:defRPr sz="1100">
                <a:solidFill>
                  <a:srgbClr val="504F53"/>
                </a:solidFill>
                <a:latin typeface="Tw Cen MT" pitchFamily="34" charset="0"/>
              </a:defRPr>
            </a:lvl3pPr>
            <a:lvl4pPr indent="-228574" defTabSz="357148">
              <a:defRPr sz="700">
                <a:solidFill>
                  <a:srgbClr val="504F53"/>
                </a:solidFill>
                <a:latin typeface="Tw Cen MT" pitchFamily="34" charset="0"/>
              </a:defRPr>
            </a:lvl4pPr>
            <a:lvl5pPr marL="2057166" indent="-228574" defTabSz="357148">
              <a:defRPr sz="600">
                <a:solidFill>
                  <a:srgbClr val="8D8C90"/>
                </a:solidFill>
                <a:latin typeface="Tw Cen MT" pitchFamily="34" charset="0"/>
              </a:defRPr>
            </a:lvl5pPr>
            <a:lvl6pPr marL="2514314" indent="-228574" defTabSz="35714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6pPr>
            <a:lvl7pPr marL="2971462" indent="-228574" defTabSz="35714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7pPr>
            <a:lvl8pPr marL="3428610" indent="-228574" defTabSz="35714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8pPr>
            <a:lvl9pPr marL="3885758" indent="-228574" defTabSz="357148" eaLnBrk="0" fontAlgn="base" hangingPunct="0">
              <a:lnSpc>
                <a:spcPts val="813"/>
              </a:lnSpc>
              <a:spcBef>
                <a:spcPts val="175"/>
              </a:spcBef>
              <a:spcAft>
                <a:spcPct val="0"/>
              </a:spcAft>
              <a:buChar char="»"/>
              <a:defRPr sz="600">
                <a:solidFill>
                  <a:srgbClr val="8D8C90"/>
                </a:solidFill>
                <a:latin typeface="Tw Cen MT" pitchFamily="34" charset="0"/>
              </a:defRPr>
            </a:lvl9pPr>
          </a:lstStyle>
          <a:p>
            <a:r>
              <a:rPr lang="en-US" altLang="ru-R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A57049-0169-41E8-87FA-C7C5F6AE23EC}"/>
              </a:ext>
            </a:extLst>
          </p:cNvPr>
          <p:cNvSpPr txBox="1"/>
          <p:nvPr/>
        </p:nvSpPr>
        <p:spPr>
          <a:xfrm>
            <a:off x="2921453" y="2787774"/>
            <a:ext cx="4708118" cy="810090"/>
          </a:xfrm>
          <a:prstGeom prst="rect">
            <a:avLst/>
          </a:prstGeom>
        </p:spPr>
        <p:txBody>
          <a:bodyPr vert="horz" wrap="square" lIns="88890" tIns="44445" rIns="88890" bIns="44445" rtlCol="0" anchor="ctr">
            <a:normAutofit/>
          </a:bodyPr>
          <a:lstStyle/>
          <a:p>
            <a:pPr defTabSz="888892">
              <a:spcBef>
                <a:spcPct val="0"/>
              </a:spcBef>
            </a:pPr>
            <a:endParaRPr lang="ru-RU" sz="41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06BE10-44BB-4BC8-9BEF-96F880A9DF1F}"/>
              </a:ext>
            </a:extLst>
          </p:cNvPr>
          <p:cNvSpPr txBox="1"/>
          <p:nvPr/>
        </p:nvSpPr>
        <p:spPr>
          <a:xfrm>
            <a:off x="2843808" y="2787775"/>
            <a:ext cx="4852231" cy="810090"/>
          </a:xfrm>
          <a:prstGeom prst="rect">
            <a:avLst/>
          </a:prstGeom>
        </p:spPr>
        <p:txBody>
          <a:bodyPr vert="horz" wrap="square" lIns="88890" tIns="44445" rIns="88890" bIns="44445" rtlCol="0" anchor="ctr">
            <a:normAutofit/>
          </a:bodyPr>
          <a:lstStyle/>
          <a:p>
            <a:pPr defTabSz="888892">
              <a:spcBef>
                <a:spcPct val="0"/>
              </a:spcBef>
            </a:pPr>
            <a:endParaRPr lang="ru-RU" sz="41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FF0220-20B3-4E4F-A2E5-3912E625B420}"/>
              </a:ext>
            </a:extLst>
          </p:cNvPr>
          <p:cNvSpPr txBox="1"/>
          <p:nvPr/>
        </p:nvSpPr>
        <p:spPr>
          <a:xfrm>
            <a:off x="2976746" y="2733769"/>
            <a:ext cx="4708118" cy="864096"/>
          </a:xfrm>
          <a:prstGeom prst="rect">
            <a:avLst/>
          </a:prstGeom>
        </p:spPr>
        <p:txBody>
          <a:bodyPr vert="horz" wrap="square" lIns="88890" tIns="44445" rIns="88890" bIns="44445" rtlCol="0" anchor="ctr">
            <a:noAutofit/>
          </a:bodyPr>
          <a:lstStyle/>
          <a:p>
            <a:pPr algn="just" defTabSz="888892"/>
            <a:endParaRPr lang="ru-RU" sz="1700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5177A38-7837-4ADA-82C5-55E67F670DFD}"/>
              </a:ext>
            </a:extLst>
          </p:cNvPr>
          <p:cNvSpPr txBox="1"/>
          <p:nvPr/>
        </p:nvSpPr>
        <p:spPr>
          <a:xfrm>
            <a:off x="783272" y="3597865"/>
            <a:ext cx="5227998" cy="1512168"/>
          </a:xfrm>
          <a:prstGeom prst="rect">
            <a:avLst/>
          </a:prstGeom>
        </p:spPr>
        <p:txBody>
          <a:bodyPr vert="horz" wrap="square" lIns="88890" tIns="44445" rIns="88890" bIns="44445" rtlCol="0" anchor="ctr">
            <a:normAutofit/>
          </a:bodyPr>
          <a:lstStyle/>
          <a:p>
            <a:pPr defTabSz="888892">
              <a:spcBef>
                <a:spcPct val="0"/>
              </a:spcBef>
            </a:pPr>
            <a:endParaRPr lang="ru-RU" sz="41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FE929A2-FE18-402E-9B61-4A7D1D552D83}"/>
              </a:ext>
            </a:extLst>
          </p:cNvPr>
          <p:cNvSpPr txBox="1"/>
          <p:nvPr/>
        </p:nvSpPr>
        <p:spPr>
          <a:xfrm>
            <a:off x="655638" y="2986477"/>
            <a:ext cx="7668446" cy="953865"/>
          </a:xfrm>
          <a:prstGeom prst="rect">
            <a:avLst/>
          </a:prstGeom>
        </p:spPr>
        <p:txBody>
          <a:bodyPr vert="horz" wrap="square" lIns="88890" tIns="44445" rIns="88890" bIns="44445" rtlCol="0" anchor="ctr">
            <a:normAutofit fontScale="92500"/>
          </a:bodyPr>
          <a:lstStyle/>
          <a:p>
            <a:pPr algn="just" defTabSz="888892"/>
            <a: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  <a:t>Административный штраф </a:t>
            </a:r>
            <a:r>
              <a:rPr lang="ru-RU" sz="17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на должностное лицо в </a:t>
            </a:r>
            <a: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  <a:t>соответствии с </a:t>
            </a:r>
            <a:b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  <a:t>ч. </a:t>
            </a:r>
            <a:r>
              <a:rPr lang="ru-RU" sz="17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1 </a:t>
            </a:r>
            <a: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  <a:t>ст. </a:t>
            </a:r>
            <a:r>
              <a:rPr lang="ru-RU" sz="17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15.1 </a:t>
            </a:r>
            <a: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  <a:t>Кодекса РФ об административных правонарушениях в размере от </a:t>
            </a:r>
            <a:r>
              <a:rPr lang="ru-RU" sz="17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4 000 </a:t>
            </a:r>
            <a: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  <a:t>до </a:t>
            </a:r>
            <a:r>
              <a:rPr lang="ru-RU" sz="17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5 </a:t>
            </a:r>
            <a:r>
              <a:rPr lang="ru-RU" sz="1700" dirty="0">
                <a:solidFill>
                  <a:srgbClr val="FF0000"/>
                </a:solidFill>
                <a:ea typeface="+mj-ea"/>
                <a:cs typeface="Arial" pitchFamily="34" charset="0"/>
              </a:rPr>
              <a:t>000 </a:t>
            </a:r>
            <a:r>
              <a:rPr lang="ru-RU" sz="1700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рублей и на юридическое лицо от 40 000 до 50 000 руб.</a:t>
            </a:r>
            <a:endParaRPr lang="ru-RU" sz="1700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639" y="1052077"/>
            <a:ext cx="7784915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Arial (Основной текст)"/>
              </a:rPr>
              <a:t>Организация </a:t>
            </a:r>
            <a:r>
              <a:rPr lang="ru-RU" sz="1700" dirty="0">
                <a:latin typeface="Arial (Основной текст)"/>
              </a:rPr>
              <a:t>осуществляет торговлю через магазин до 22 часов, в конце рабочего дня руководитель заехал в магазин и взял часть наличной выручки на нужды организации, при этом документально данная операция не была оформлена. На следующее утро старший продавец сдал наличную выручку в кассу организации вместе со сменным отчетом ККТ. Кассир оприходовал фактическую сданную выручку магазина, но не обратил внимание на </a:t>
            </a:r>
            <a:r>
              <a:rPr lang="ru-RU" sz="1700" dirty="0" smtClean="0">
                <a:latin typeface="Arial (Основной текст)"/>
              </a:rPr>
              <a:t>сумму, </a:t>
            </a:r>
            <a:r>
              <a:rPr lang="ru-RU" sz="1700" dirty="0">
                <a:latin typeface="Arial (Основной текст)"/>
              </a:rPr>
              <a:t>указанную в сменном отчете ККТ. </a:t>
            </a:r>
            <a:endParaRPr lang="ru-RU" sz="1700" dirty="0" smtClean="0">
              <a:latin typeface="Arial (Основной текст)"/>
            </a:endParaRPr>
          </a:p>
          <a:p>
            <a:pPr algn="just"/>
            <a:endParaRPr lang="ru-RU" sz="1800" dirty="0">
              <a:latin typeface="Arial (Основной текст)"/>
            </a:endParaRP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8324084" y="4553636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defPPr>
              <a:defRPr lang="en-US"/>
            </a:defPPr>
            <a:lvl1pPr marL="0" algn="ctr" defTabSz="356600" rtl="0" eaLnBrk="1" latinLnBrk="0" hangingPunct="1">
              <a:lnSpc>
                <a:spcPts val="1083"/>
              </a:lnSpc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00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06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31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41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7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6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64" algn="l" defTabSz="3566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FE929A2-FE18-402E-9B61-4A7D1D552D83}"/>
              </a:ext>
            </a:extLst>
          </p:cNvPr>
          <p:cNvSpPr txBox="1"/>
          <p:nvPr/>
        </p:nvSpPr>
        <p:spPr>
          <a:xfrm>
            <a:off x="655638" y="4016543"/>
            <a:ext cx="7668446" cy="889858"/>
          </a:xfrm>
          <a:prstGeom prst="rect">
            <a:avLst/>
          </a:prstGeom>
        </p:spPr>
        <p:txBody>
          <a:bodyPr vert="horz" wrap="square" lIns="88890" tIns="44445" rIns="88890" bIns="44445" rtlCol="0" anchor="ctr">
            <a:normAutofit/>
          </a:bodyPr>
          <a:lstStyle/>
          <a:p>
            <a:pPr algn="just" defTabSz="888892"/>
            <a:r>
              <a:rPr lang="ru-RU" sz="1700" dirty="0" smtClean="0">
                <a:solidFill>
                  <a:srgbClr val="0070C0"/>
                </a:solidFill>
                <a:latin typeface="Arial (Основной текст)"/>
              </a:rPr>
              <a:t>Кассир </a:t>
            </a:r>
            <a:r>
              <a:rPr lang="ru-RU" sz="1700" dirty="0">
                <a:solidFill>
                  <a:srgbClr val="0070C0"/>
                </a:solidFill>
                <a:latin typeface="Arial (Основной текст)"/>
              </a:rPr>
              <a:t>должен был оформить расходно-кассовый ордер о выдаче денежных средств в подотчет, согласно указаниям Банка России от 11.03.2014 </a:t>
            </a:r>
            <a:r>
              <a:rPr lang="ru-RU" sz="1700" dirty="0" smtClean="0">
                <a:solidFill>
                  <a:srgbClr val="0070C0"/>
                </a:solidFill>
                <a:latin typeface="Arial (Основной текст)"/>
              </a:rPr>
              <a:t>№ </a:t>
            </a:r>
            <a:r>
              <a:rPr lang="ru-RU" sz="1700" dirty="0">
                <a:solidFill>
                  <a:srgbClr val="0070C0"/>
                </a:solidFill>
                <a:latin typeface="Arial (Основной текст)"/>
              </a:rPr>
              <a:t>3210-У.</a:t>
            </a:r>
          </a:p>
          <a:p>
            <a:pPr algn="just" defTabSz="888892"/>
            <a:endParaRPr lang="ru-RU" sz="1700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2000"/>
                    </a14:imgEffect>
                  </a14:imgLayer>
                </a14:imgProps>
              </a:ext>
            </a:extLst>
          </a:blip>
          <a:srcRect l="21561" t="28262" r="57565" b="15213"/>
          <a:stretch>
            <a:fillRect/>
          </a:stretch>
        </p:blipFill>
        <p:spPr bwMode="auto">
          <a:xfrm>
            <a:off x="8246552" y="0"/>
            <a:ext cx="897448" cy="110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57002"/>
              </p:ext>
            </p:extLst>
          </p:nvPr>
        </p:nvGraphicFramePr>
        <p:xfrm>
          <a:off x="237744" y="381297"/>
          <a:ext cx="8060222" cy="4564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5635"/>
                <a:gridCol w="2061923"/>
                <a:gridCol w="1740353"/>
                <a:gridCol w="1812311"/>
              </a:tblGrid>
              <a:tr h="1871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Нарушения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допущенные 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организациями 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 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индивидуальными предпринимателями 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48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Ответственность за допущенные нарушения 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831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Для организаций 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Для должностных лиц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Для предпринимателей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3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Неприменение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ККТ (ч. 2 ст. 14.5 КоАП РФ)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штраф в сумме 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75 до 100% суммы расчета, но не менее 30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штраф в сумме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25 до 50% суммы расчета, но не менее 10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штраф в сумме 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25 до 50% суммы расчета, но не менее 10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Повторное не применение ККТ (если сумма расчетов без кассовых чеков составила 1 млн. руб. и более) (ч. 3 ст. 14.5 КоАП РФ)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Приостановка деятельности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на срок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до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90 суток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Дисквалификация </a:t>
                      </a: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на срок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1 до 2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лет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Приостановка </a:t>
                      </a: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деятельности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на срок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до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90 суток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0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Применение ККТ, не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отвечающей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требованиям Федерального закона №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54-ФЗ, или нарушение правил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регистрации (сроки, порядок) (ч. 4 ст. 14.5 КоАП РФ)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денежные санкции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5  до 10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</a:t>
                      </a: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или денежные санкции 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1,5 до 3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</a:t>
                      </a: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или денежные санкции 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1,5 до 3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0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Не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предоставление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 требованию инспекции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документов для проверки (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ч. 5 ст. 14.5 КоАП РФ)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</a:t>
                      </a: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или денежные санкции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5 до 10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штраф в размере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1,5 до 3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штраф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1,5 до 3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1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Не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выдача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покупателю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чека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или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бланка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строгой отчетности (ч. 6 ст. 14.5 КоАП РФ)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денежные санкции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сумме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10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денежные санкции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сумме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денежные санкции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сумме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400" b="1" dirty="0"/>
              <a:t>6</a:t>
            </a: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82883" y="207796"/>
            <a:ext cx="8821873" cy="20268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Narrow" pitchFamily="34" charset="0"/>
              </a:rPr>
              <a:t>Ответственность  за нарушения законодательства о применении ККТ</a:t>
            </a:r>
            <a:br>
              <a:rPr lang="ru-RU" sz="1800" dirty="0" smtClean="0">
                <a:latin typeface="Arial Narrow" pitchFamily="34" charset="0"/>
              </a:rPr>
            </a:br>
            <a:endParaRPr lang="ru-RU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8389621" y="3553932"/>
            <a:ext cx="492596" cy="389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8289754" y="3226922"/>
            <a:ext cx="498698" cy="19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434278" y="4156471"/>
            <a:ext cx="504825" cy="2766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none" lIns="81630" tIns="40815" rIns="81630" bIns="40815" rtlCol="0" anchor="ctr">
            <a:noAutofit/>
          </a:bodyPr>
          <a:lstStyle/>
          <a:p>
            <a:pPr defTabSz="816296">
              <a:spcBef>
                <a:spcPct val="0"/>
              </a:spcBef>
            </a:pPr>
            <a:endParaRPr lang="ru-RU" sz="1600" b="1" dirty="0">
              <a:solidFill>
                <a:srgbClr val="0070C0"/>
              </a:solidFill>
              <a:effectLst>
                <a:glow rad="152400">
                  <a:schemeClr val="bg1">
                    <a:lumMod val="95000"/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82686" y="4433102"/>
            <a:ext cx="781910" cy="622015"/>
          </a:xfrm>
          <a:prstGeom prst="rect">
            <a:avLst/>
          </a:prstGeom>
        </p:spPr>
        <p:txBody>
          <a:bodyPr vert="horz" wrap="none" lIns="81630" tIns="40815" rIns="81630" bIns="40815" rtlCol="0" anchor="ctr">
            <a:noAutofit/>
          </a:bodyPr>
          <a:lstStyle/>
          <a:p>
            <a:pPr defTabSz="816296">
              <a:spcBef>
                <a:spcPct val="0"/>
              </a:spcBef>
            </a:pPr>
            <a:endParaRPr lang="ru-RU" sz="1300" b="1" dirty="0">
              <a:solidFill>
                <a:srgbClr val="005AA9"/>
              </a:solidFill>
              <a:latin typeface="Trebuchet MS" pitchFamily="34" charset="0"/>
              <a:ea typeface="+mj-ea"/>
              <a:cs typeface="Tunga" pitchFamily="34" charset="0"/>
            </a:endParaRPr>
          </a:p>
        </p:txBody>
      </p:sp>
      <p:sp>
        <p:nvSpPr>
          <p:cNvPr id="6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10200" y="4524040"/>
            <a:ext cx="619711" cy="473875"/>
          </a:xfrm>
          <a:prstGeom prst="rect">
            <a:avLst/>
          </a:prstGeom>
        </p:spPr>
        <p:txBody>
          <a:bodyPr lIns="71561" tIns="35780" rIns="71561" bIns="35780"/>
          <a:lstStyle/>
          <a:p>
            <a:r>
              <a:rPr lang="en-US" dirty="0" smtClean="0"/>
              <a:t> </a:t>
            </a:r>
            <a:r>
              <a:rPr lang="ru-RU" sz="1400" b="1" dirty="0"/>
              <a:t>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33861" y="2540501"/>
            <a:ext cx="298056" cy="13728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АЗС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075833" y="2558914"/>
            <a:ext cx="298056" cy="13361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КАФЕ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685065" y="2129136"/>
            <a:ext cx="1013662" cy="3554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МАГАЗИНЫ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293511" y="1236476"/>
            <a:ext cx="298056" cy="7847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3000-0~1\AppData\Local\Temp\notesEE29AC\1696fd6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7" y="1051222"/>
            <a:ext cx="5600917" cy="370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21" y="451142"/>
            <a:ext cx="1534602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49" y="2514599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36" y="2781116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9" y="2819399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40" y="2945790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8" y="2403737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41" y="3276599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51" y="2476316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14" y="2620371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97" y="3767292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18" y="3417556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56" y="3611092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9" y="2819399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55" y="3136705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83" y="2941992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42" y="3174987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24" y="3856780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49" y="3581399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38" y="3991687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68" y="2956681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00" y="3709059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65" y="2738044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33" y="3403516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0" descr="C:\Program Files (x86)\Microsoft Office\MEDIA\OFFICE14\Bullets\BD15133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49" y="3124199"/>
            <a:ext cx="76565" cy="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>
            <a:stCxn id="118" idx="3"/>
          </p:cNvCxnSpPr>
          <p:nvPr/>
        </p:nvCxnSpPr>
        <p:spPr>
          <a:xfrm flipV="1">
            <a:off x="1812433" y="1558456"/>
            <a:ext cx="4906419" cy="14365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05" idx="3"/>
          </p:cNvCxnSpPr>
          <p:nvPr/>
        </p:nvCxnSpPr>
        <p:spPr>
          <a:xfrm flipV="1">
            <a:off x="2239720" y="1558456"/>
            <a:ext cx="4479132" cy="161653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3179" y="1592068"/>
            <a:ext cx="4868136" cy="184506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657902" y="1567880"/>
            <a:ext cx="4066231" cy="209091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678808" y="1567880"/>
            <a:ext cx="3989666" cy="244259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637575" y="1561683"/>
            <a:ext cx="5074722" cy="121787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196557" y="1578108"/>
            <a:ext cx="3533345" cy="229832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4724622" y="1582947"/>
            <a:ext cx="2006928" cy="171814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057337" y="1569522"/>
            <a:ext cx="1680927" cy="161653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519167" y="1572196"/>
            <a:ext cx="1224272" cy="220883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15" idx="3"/>
          </p:cNvCxnSpPr>
          <p:nvPr/>
        </p:nvCxnSpPr>
        <p:spPr>
          <a:xfrm flipV="1">
            <a:off x="5658214" y="1558456"/>
            <a:ext cx="1060638" cy="20612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875911" y="1622065"/>
            <a:ext cx="1751076" cy="12356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472516" y="1592068"/>
            <a:ext cx="1246336" cy="89253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6044860" y="1578108"/>
            <a:ext cx="679273" cy="109077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106" idx="3"/>
          </p:cNvCxnSpPr>
          <p:nvPr/>
        </p:nvCxnSpPr>
        <p:spPr>
          <a:xfrm flipV="1">
            <a:off x="3487148" y="1622066"/>
            <a:ext cx="3160142" cy="135820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stCxn id="81" idx="3"/>
          </p:cNvCxnSpPr>
          <p:nvPr/>
        </p:nvCxnSpPr>
        <p:spPr>
          <a:xfrm flipV="1">
            <a:off x="3576501" y="1622066"/>
            <a:ext cx="3070789" cy="119733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4889659" y="1572196"/>
            <a:ext cx="1822638" cy="84964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>
            <a:stCxn id="124" idx="3"/>
          </p:cNvCxnSpPr>
          <p:nvPr/>
        </p:nvCxnSpPr>
        <p:spPr>
          <a:xfrm flipV="1">
            <a:off x="5201014" y="1622066"/>
            <a:ext cx="1446276" cy="15404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/>
          <p:nvPr/>
        </p:nvCxnSpPr>
        <p:spPr>
          <a:xfrm flipV="1">
            <a:off x="4325660" y="1574755"/>
            <a:ext cx="2417779" cy="13819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/>
          <p:nvPr/>
        </p:nvCxnSpPr>
        <p:spPr>
          <a:xfrm flipV="1">
            <a:off x="1551198" y="1653439"/>
            <a:ext cx="5139191" cy="208699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Стрелка вверх 1044"/>
          <p:cNvSpPr/>
          <p:nvPr/>
        </p:nvSpPr>
        <p:spPr>
          <a:xfrm rot="11196786">
            <a:off x="6760885" y="1717143"/>
            <a:ext cx="79987" cy="7087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6" name="Прямоугольник 1045"/>
          <p:cNvSpPr/>
          <p:nvPr/>
        </p:nvSpPr>
        <p:spPr>
          <a:xfrm>
            <a:off x="6635877" y="1527367"/>
            <a:ext cx="94025" cy="10148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7" name="Овал 1046"/>
          <p:cNvSpPr/>
          <p:nvPr/>
        </p:nvSpPr>
        <p:spPr>
          <a:xfrm>
            <a:off x="6598445" y="1501948"/>
            <a:ext cx="183888" cy="1802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трелка вверх 155"/>
          <p:cNvSpPr/>
          <p:nvPr/>
        </p:nvSpPr>
        <p:spPr>
          <a:xfrm rot="10800000">
            <a:off x="7157172" y="1695484"/>
            <a:ext cx="90124" cy="7577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Стрелка вверх 157"/>
          <p:cNvSpPr/>
          <p:nvPr/>
        </p:nvSpPr>
        <p:spPr>
          <a:xfrm rot="5618755">
            <a:off x="7945112" y="1334016"/>
            <a:ext cx="86129" cy="4978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Стрелка вверх 158"/>
          <p:cNvSpPr/>
          <p:nvPr/>
        </p:nvSpPr>
        <p:spPr>
          <a:xfrm rot="8544175">
            <a:off x="7708612" y="1615037"/>
            <a:ext cx="96115" cy="4859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7400259" y="3209744"/>
            <a:ext cx="1053220" cy="4547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7409454" y="4095030"/>
            <a:ext cx="1020972" cy="4672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7400259" y="4562253"/>
            <a:ext cx="1020971" cy="3194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1" name="Стрелка вниз 1050"/>
          <p:cNvSpPr/>
          <p:nvPr/>
        </p:nvSpPr>
        <p:spPr>
          <a:xfrm>
            <a:off x="7749184" y="3033246"/>
            <a:ext cx="368557" cy="167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2" name="TextBox 1051"/>
          <p:cNvSpPr txBox="1"/>
          <p:nvPr/>
        </p:nvSpPr>
        <p:spPr>
          <a:xfrm>
            <a:off x="7605750" y="2676614"/>
            <a:ext cx="704450" cy="329847"/>
          </a:xfrm>
          <a:prstGeom prst="rect">
            <a:avLst/>
          </a:prstGeom>
          <a:ln w="31750" cmpd="sng">
            <a:solidFill>
              <a:schemeClr val="accent1"/>
            </a:solidFill>
          </a:ln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АНАЛИЗ</a:t>
            </a:r>
          </a:p>
        </p:txBody>
      </p:sp>
      <p:sp>
        <p:nvSpPr>
          <p:cNvPr id="1053" name="TextBox 1052"/>
          <p:cNvSpPr txBox="1"/>
          <p:nvPr/>
        </p:nvSpPr>
        <p:spPr>
          <a:xfrm>
            <a:off x="7457280" y="3313601"/>
            <a:ext cx="952363" cy="2844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региону</a:t>
            </a:r>
          </a:p>
        </p:txBody>
      </p:sp>
      <p:sp>
        <p:nvSpPr>
          <p:cNvPr id="1055" name="TextBox 1054"/>
          <p:cNvSpPr txBox="1"/>
          <p:nvPr/>
        </p:nvSpPr>
        <p:spPr>
          <a:xfrm>
            <a:off x="7436077" y="4156471"/>
            <a:ext cx="1097041" cy="27663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дневной   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выручке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582147" y="4694830"/>
            <a:ext cx="657196" cy="1657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…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409454" y="3687657"/>
            <a:ext cx="1034493" cy="407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7413624" y="3718464"/>
            <a:ext cx="1097041" cy="27663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виду деятельности</a:t>
            </a:r>
          </a:p>
        </p:txBody>
      </p:sp>
      <p:sp>
        <p:nvSpPr>
          <p:cNvPr id="79" name="Заголовок 2"/>
          <p:cNvSpPr>
            <a:spLocks noGrp="1"/>
          </p:cNvSpPr>
          <p:nvPr>
            <p:ph type="title"/>
          </p:nvPr>
        </p:nvSpPr>
        <p:spPr>
          <a:xfrm>
            <a:off x="677782" y="518690"/>
            <a:ext cx="7827263" cy="377687"/>
          </a:xfrm>
        </p:spPr>
        <p:txBody>
          <a:bodyPr>
            <a:normAutofit fontScale="90000"/>
          </a:bodyPr>
          <a:lstStyle/>
          <a:p>
            <a:r>
              <a:rPr lang="ru-RU" sz="2400" cap="none" dirty="0" smtClean="0">
                <a:latin typeface="Arial Narrow" pitchFamily="34" charset="0"/>
              </a:rPr>
              <a:t>Автоматизация процессов</a:t>
            </a:r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90424" y="287042"/>
            <a:ext cx="7758631" cy="37768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ШАГ 1.   Скачать бесплатное приложение </a:t>
            </a:r>
            <a:br>
              <a:rPr lang="ru-RU" sz="2400" dirty="0" smtClean="0">
                <a:latin typeface="Arial Narrow" pitchFamily="34" charset="0"/>
              </a:rPr>
            </a:b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8</a:t>
            </a:r>
            <a:endParaRPr lang="ru-RU" sz="1400" b="1" dirty="0" smtClean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90424" y="707401"/>
            <a:ext cx="7758631" cy="499607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>
            <a:lvl1pPr algn="l" defTabSz="469035" rtl="0" eaLnBrk="1" latinLnBrk="0" hangingPunct="1">
              <a:lnSpc>
                <a:spcPts val="2347"/>
              </a:lnSpc>
              <a:spcBef>
                <a:spcPct val="0"/>
              </a:spcBef>
              <a:buNone/>
              <a:defRPr sz="19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Приложение доступно в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Google play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и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App Store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для скачивания на мобильное устройство</a:t>
            </a: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endParaRPr lang="ru-RU" sz="1800" dirty="0">
              <a:latin typeface="Arial Narrow" pitchFamily="34" charset="0"/>
            </a:endParaRPr>
          </a:p>
        </p:txBody>
      </p:sp>
      <p:pic>
        <p:nvPicPr>
          <p:cNvPr id="2051" name="Picture 3" descr="E:\Screenshot_2022-05-24-09-32-46-67_40deb401b9ffe8e1df2f1cc5ba480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461004"/>
            <a:ext cx="2390831" cy="33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Screenshot_2022-05-24-10-07-01-94_40deb401b9ffe8e1df2f1cc5ba480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61006"/>
            <a:ext cx="2222500" cy="33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012950" y="3835400"/>
            <a:ext cx="89535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126622" y="3835400"/>
            <a:ext cx="887385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6903" tIns="23447" rIns="46903" bIns="23447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0950">
              <a:lnSpc>
                <a:spcPct val="100000"/>
              </a:lnSpc>
            </a:pPr>
            <a:r>
              <a:rPr lang="ru-RU" sz="2400" dirty="0">
                <a:latin typeface="Arial Narrow" pitchFamily="34" charset="0"/>
              </a:rPr>
              <a:t>ШАГ. 2 </a:t>
            </a:r>
            <a:r>
              <a:rPr lang="ru-RU" sz="2400" dirty="0" smtClean="0">
                <a:latin typeface="Arial Narrow" pitchFamily="34" charset="0"/>
              </a:rPr>
              <a:t>Авторизация в м</a:t>
            </a:r>
            <a:r>
              <a:rPr lang="ru-RU" sz="2200" dirty="0" smtClean="0">
                <a:latin typeface="Arial Narrow" pitchFamily="34" charset="0"/>
              </a:rPr>
              <a:t>обильном приложении ФНС России </a:t>
            </a:r>
            <a:r>
              <a:rPr lang="ru-RU" sz="2200" dirty="0">
                <a:latin typeface="Arial Narrow" pitchFamily="34" charset="0"/>
              </a:rPr>
              <a:t>для проверки чеков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400" b="1" dirty="0"/>
              <a:t>9</a:t>
            </a:r>
            <a:endParaRPr lang="en-US" sz="1400" b="1" dirty="0"/>
          </a:p>
        </p:txBody>
      </p:sp>
      <p:pic>
        <p:nvPicPr>
          <p:cNvPr id="1026" name="Picture 2" descr="E:\Screenshot_2022-05-23-15-48-58-72_715c6020535abd8f6ac24ee5c60b002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301749"/>
            <a:ext cx="1676398" cy="34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Screenshot_2022-05-23-15-49-39-34_715c6020535abd8f6ac24ee5c60b00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99" y="1314448"/>
            <a:ext cx="1549397" cy="34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Screenshot_2022-05-23-15-49-50-59_715c6020535abd8f6ac24ee5c60b002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3" y="1314448"/>
            <a:ext cx="1549397" cy="344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968374" y="2317750"/>
            <a:ext cx="1085850" cy="336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48300" y="1717675"/>
            <a:ext cx="292100" cy="1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E:\Screenshot_2022-05-24-09-36-37-96_715c6020535abd8f6ac24ee5c60b002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301750"/>
            <a:ext cx="1555111" cy="345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366000" y="4311650"/>
            <a:ext cx="335911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22609</TotalTime>
  <Words>616</Words>
  <Application>Microsoft Office PowerPoint</Application>
  <PresentationFormat>Экран (16:9)</PresentationFormat>
  <Paragraphs>82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2_Концепция АСК НДС2 Кас (1)</vt:lpstr>
      <vt:lpstr>Презентация PowerPoint</vt:lpstr>
      <vt:lpstr>Динамика количества проверок</vt:lpstr>
      <vt:lpstr>Типовые нарушения за 2021 год</vt:lpstr>
      <vt:lpstr>Применение ККТ, которая не соответствует  установленным требованиям (пример) </vt:lpstr>
      <vt:lpstr>Нарушение порядка работы с денежной наличностью (пример) </vt:lpstr>
      <vt:lpstr>Ответственность  за нарушения законодательства о применении ККТ </vt:lpstr>
      <vt:lpstr>Автоматизация процессов </vt:lpstr>
      <vt:lpstr> ШАГ 1.   Скачать бесплатное приложение  </vt:lpstr>
      <vt:lpstr>ШАГ. 2 Авторизация в мобильном приложении ФНС России для проверки чеков</vt:lpstr>
      <vt:lpstr>Шаг 3. Получение и  проверка чека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Крюков Максим Викторович</cp:lastModifiedBy>
  <cp:revision>954</cp:revision>
  <cp:lastPrinted>2017-12-06T13:18:59Z</cp:lastPrinted>
  <dcterms:created xsi:type="dcterms:W3CDTF">2014-02-04T14:06:09Z</dcterms:created>
  <dcterms:modified xsi:type="dcterms:W3CDTF">2022-08-25T11:27:49Z</dcterms:modified>
</cp:coreProperties>
</file>