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970" r:id="rId1"/>
    <p:sldMasterId id="2147483987" r:id="rId2"/>
    <p:sldMasterId id="2147484043" r:id="rId3"/>
  </p:sldMasterIdLst>
  <p:notesMasterIdLst>
    <p:notesMasterId r:id="rId13"/>
  </p:notesMasterIdLst>
  <p:sldIdLst>
    <p:sldId id="443" r:id="rId4"/>
    <p:sldId id="444" r:id="rId5"/>
    <p:sldId id="455" r:id="rId6"/>
    <p:sldId id="457" r:id="rId7"/>
    <p:sldId id="459" r:id="rId8"/>
    <p:sldId id="456" r:id="rId9"/>
    <p:sldId id="454" r:id="rId10"/>
    <p:sldId id="449" r:id="rId11"/>
    <p:sldId id="452" r:id="rId12"/>
  </p:sldIdLst>
  <p:sldSz cx="9906000" cy="6858000" type="A4"/>
  <p:notesSz cx="6797675" cy="9926638"/>
  <p:defaultTextStyle>
    <a:defPPr>
      <a:defRPr lang="ru-RU"/>
    </a:defPPr>
    <a:lvl1pPr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1pPr>
    <a:lvl2pPr marL="341313" indent="1127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2pPr>
    <a:lvl3pPr marL="684213" indent="2270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3pPr>
    <a:lvl4pPr marL="1027113" indent="3413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4pPr>
    <a:lvl5pPr marL="1370013" indent="455613" algn="l" defTabSz="582613" rtl="0" fontAlgn="base">
      <a:spcBef>
        <a:spcPct val="0"/>
      </a:spcBef>
      <a:spcAft>
        <a:spcPct val="0"/>
      </a:spcAft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5pPr>
    <a:lvl6pPr marL="22860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6pPr>
    <a:lvl7pPr marL="27432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7pPr>
    <a:lvl8pPr marL="32004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8pPr>
    <a:lvl9pPr marL="3657600" algn="l" defTabSz="914400" rtl="0" eaLnBrk="1" latinLnBrk="0" hangingPunct="1">
      <a:defRPr sz="27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A2A1"/>
    <a:srgbClr val="FFE5E5"/>
    <a:srgbClr val="FFBEBD"/>
    <a:srgbClr val="FFA2A1"/>
    <a:srgbClr val="FFBEC7"/>
    <a:srgbClr val="FFBEBE"/>
    <a:srgbClr val="FCA1A2"/>
    <a:srgbClr val="FFC7C7"/>
    <a:srgbClr val="FCC7C7"/>
    <a:srgbClr val="FCB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29" autoAdjust="0"/>
  </p:normalViewPr>
  <p:slideViewPr>
    <p:cSldViewPr>
      <p:cViewPr>
        <p:scale>
          <a:sx n="100" d="100"/>
          <a:sy n="100" d="100"/>
        </p:scale>
        <p:origin x="-1674" y="-46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711200" y="744538"/>
            <a:ext cx="5375275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0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06463" y="4715951"/>
            <a:ext cx="4984750" cy="4466987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>
                <a:sym typeface="Noteworthy Bold" charset="0"/>
              </a:rPr>
              <a:t>Click to edit Master text styles</a:t>
            </a:r>
          </a:p>
          <a:p>
            <a:pPr lvl="1"/>
            <a:r>
              <a:rPr lang="ru-RU" noProof="0" smtClean="0">
                <a:sym typeface="Noteworthy Bold" charset="0"/>
              </a:rPr>
              <a:t>Second level</a:t>
            </a:r>
          </a:p>
          <a:p>
            <a:pPr lvl="2"/>
            <a:r>
              <a:rPr lang="ru-RU" noProof="0" smtClean="0">
                <a:sym typeface="Noteworthy Bold" charset="0"/>
              </a:rPr>
              <a:t>Third level</a:t>
            </a:r>
          </a:p>
          <a:p>
            <a:pPr lvl="3"/>
            <a:r>
              <a:rPr lang="ru-RU" noProof="0" smtClean="0">
                <a:sym typeface="Noteworthy Bold" charset="0"/>
              </a:rPr>
              <a:t>Fourth level</a:t>
            </a:r>
          </a:p>
          <a:p>
            <a:pPr lvl="4"/>
            <a:r>
              <a:rPr lang="ru-RU" noProof="0" smtClean="0">
                <a:sym typeface="Noteworthy Bold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79146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1pPr>
    <a:lvl2pPr marL="3413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2pPr>
    <a:lvl3pPr marL="6842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3pPr>
    <a:lvl4pPr marL="10271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4pPr>
    <a:lvl5pPr marL="1370013" algn="l" defTabSz="455613" rtl="0" eaLnBrk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/>
      </a:defRPr>
    </a:lvl5pPr>
    <a:lvl6pPr marL="2285855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26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98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69" algn="l" defTabSz="9143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3726741"/>
            <a:ext cx="84201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85900" y="522879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78" b="0">
                <a:solidFill>
                  <a:schemeClr val="bg1"/>
                </a:solidFill>
                <a:latin typeface="+mj-lt"/>
              </a:defRPr>
            </a:lvl1pPr>
            <a:lvl2pPr marL="451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2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3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5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65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9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0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19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92" y="1037861"/>
            <a:ext cx="8193039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73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03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36" y="273109"/>
            <a:ext cx="3259006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3222"/>
            </a:lvl1pPr>
            <a:lvl2pPr>
              <a:defRPr sz="2778"/>
            </a:lvl2pPr>
            <a:lvl3pPr>
              <a:defRPr sz="2333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36" y="1435104"/>
            <a:ext cx="3259006" cy="4691063"/>
          </a:xfrm>
        </p:spPr>
        <p:txBody>
          <a:bodyPr/>
          <a:lstStyle>
            <a:lvl1pPr marL="0" indent="0">
              <a:buNone/>
              <a:defRPr sz="1444"/>
            </a:lvl1pPr>
            <a:lvl2pPr marL="451321" indent="0">
              <a:buNone/>
              <a:defRPr sz="1222"/>
            </a:lvl2pPr>
            <a:lvl3pPr marL="902637" indent="0">
              <a:buNone/>
              <a:defRPr sz="1000"/>
            </a:lvl3pPr>
            <a:lvl4pPr marL="1353949" indent="0">
              <a:buNone/>
              <a:defRPr sz="889"/>
            </a:lvl4pPr>
            <a:lvl5pPr marL="1805264" indent="0">
              <a:buNone/>
              <a:defRPr sz="889"/>
            </a:lvl5pPr>
            <a:lvl6pPr marL="2256586" indent="0">
              <a:buNone/>
              <a:defRPr sz="889"/>
            </a:lvl6pPr>
            <a:lvl7pPr marL="2707908" indent="0">
              <a:buNone/>
              <a:defRPr sz="889"/>
            </a:lvl7pPr>
            <a:lvl8pPr marL="3159223" indent="0">
              <a:buNone/>
              <a:defRPr sz="889"/>
            </a:lvl8pPr>
            <a:lvl9pPr marL="3610545" indent="0">
              <a:buNone/>
              <a:defRPr sz="88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569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22"/>
            </a:lvl1pPr>
            <a:lvl2pPr marL="451321" indent="0">
              <a:buNone/>
              <a:defRPr sz="2778"/>
            </a:lvl2pPr>
            <a:lvl3pPr marL="902637" indent="0">
              <a:buNone/>
              <a:defRPr sz="2333"/>
            </a:lvl3pPr>
            <a:lvl4pPr marL="1353949" indent="0">
              <a:buNone/>
              <a:defRPr sz="2000"/>
            </a:lvl4pPr>
            <a:lvl5pPr marL="1805264" indent="0">
              <a:buNone/>
              <a:defRPr sz="2000"/>
            </a:lvl5pPr>
            <a:lvl6pPr marL="2256586" indent="0">
              <a:buNone/>
              <a:defRPr sz="2000"/>
            </a:lvl6pPr>
            <a:lvl7pPr marL="2707908" indent="0">
              <a:buNone/>
              <a:defRPr sz="2000"/>
            </a:lvl7pPr>
            <a:lvl8pPr marL="3159223" indent="0">
              <a:buNone/>
              <a:defRPr sz="2000"/>
            </a:lvl8pPr>
            <a:lvl9pPr marL="3610545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87"/>
            <a:ext cx="5943600" cy="804863"/>
          </a:xfrm>
        </p:spPr>
        <p:txBody>
          <a:bodyPr/>
          <a:lstStyle>
            <a:lvl1pPr marL="0" indent="0">
              <a:buNone/>
              <a:defRPr sz="1444"/>
            </a:lvl1pPr>
            <a:lvl2pPr marL="451321" indent="0">
              <a:buNone/>
              <a:defRPr sz="1222"/>
            </a:lvl2pPr>
            <a:lvl3pPr marL="902637" indent="0">
              <a:buNone/>
              <a:defRPr sz="1000"/>
            </a:lvl3pPr>
            <a:lvl4pPr marL="1353949" indent="0">
              <a:buNone/>
              <a:defRPr sz="889"/>
            </a:lvl4pPr>
            <a:lvl5pPr marL="1805264" indent="0">
              <a:buNone/>
              <a:defRPr sz="889"/>
            </a:lvl5pPr>
            <a:lvl6pPr marL="2256586" indent="0">
              <a:buNone/>
              <a:defRPr sz="889"/>
            </a:lvl6pPr>
            <a:lvl7pPr marL="2707908" indent="0">
              <a:buNone/>
              <a:defRPr sz="889"/>
            </a:lvl7pPr>
            <a:lvl8pPr marL="3159223" indent="0">
              <a:buNone/>
              <a:defRPr sz="889"/>
            </a:lvl8pPr>
            <a:lvl9pPr marL="3610545" indent="0">
              <a:buNone/>
              <a:defRPr sz="88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530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594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83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5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794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849" y="489551"/>
            <a:ext cx="7955978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83849" y="1599675"/>
            <a:ext cx="7955978" cy="483645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754" y="6041605"/>
            <a:ext cx="672068" cy="63209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4C04AE3-E534-4CC9-9485-637EF95E0D1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72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7"/>
            <a:ext cx="9904280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718"/>
            <a:ext cx="84201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8338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994" y="5126357"/>
            <a:ext cx="1000918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15975" eaLnBrk="1" hangingPunct="1">
              <a:defRPr/>
            </a:pPr>
            <a:endParaRPr lang="ru-RU" smtClean="0">
              <a:solidFill>
                <a:prstClr val="black"/>
              </a:solidFill>
              <a:ea typeface="+mn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12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0664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12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2" y="501070"/>
            <a:ext cx="7949392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2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9906000" cy="685719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685044" y="1247808"/>
            <a:ext cx="6611456" cy="4773480"/>
          </a:xfrm>
        </p:spPr>
        <p:txBody>
          <a:bodyPr anchor="t">
            <a:normAutofit/>
          </a:bodyPr>
          <a:lstStyle>
            <a:lvl1pPr algn="l">
              <a:lnSpc>
                <a:spcPts val="5990"/>
              </a:lnSpc>
              <a:defRPr sz="5222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5184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12" y="1012536"/>
            <a:ext cx="7930747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12" y="3429723"/>
            <a:ext cx="7930747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319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94" y="1606873"/>
            <a:ext cx="392249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3"/>
            <a:ext cx="3948639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571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71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09" y="1606872"/>
            <a:ext cx="398098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209" y="2174876"/>
            <a:ext cx="398098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3" y="1606872"/>
            <a:ext cx="3886810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3" y="2188098"/>
            <a:ext cx="3886810" cy="42480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323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08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781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44" y="5873116"/>
            <a:ext cx="613966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518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5"/>
            <a:ext cx="3259006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4"/>
            <a:ext cx="3259006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80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67"/>
            <a:ext cx="59436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07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543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83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5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193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7"/>
            <a:ext cx="9904280" cy="685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705"/>
            <a:ext cx="84201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9067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1851" indent="2761">
              <a:defRPr>
                <a:latin typeface="+mj-lt"/>
              </a:defRPr>
            </a:lvl2pPr>
            <a:lvl3pPr marL="544017" indent="-225303">
              <a:tabLst/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9"/>
            <a:ext cx="1000586" cy="376853"/>
          </a:xfrm>
          <a:prstGeom prst="rect">
            <a:avLst/>
          </a:prstGeom>
          <a:noFill/>
        </p:spPr>
        <p:txBody>
          <a:bodyPr wrap="square" lIns="79126" tIns="39564" rIns="79126" bIns="39564" rtlCol="0">
            <a:noAutofit/>
          </a:bodyPr>
          <a:lstStyle/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sz="1778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21" y="745118"/>
            <a:ext cx="8177692" cy="1261535"/>
          </a:xfrm>
        </p:spPr>
        <p:txBody>
          <a:bodyPr/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4777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994" y="5126357"/>
            <a:ext cx="1000918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defTabSz="815975" eaLnBrk="1" hangingPunct="1">
              <a:defRPr/>
            </a:pPr>
            <a:endParaRPr lang="ru-RU" smtClean="0">
              <a:solidFill>
                <a:prstClr val="black"/>
              </a:solidFill>
              <a:ea typeface="+mn-e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01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4A33CF-D9D7-4F2E-AD83-2EC7DC59631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6128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201" y="1606871"/>
            <a:ext cx="7930747" cy="4829254"/>
          </a:xfrm>
        </p:spPr>
        <p:txBody>
          <a:bodyPr/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2" y="501070"/>
            <a:ext cx="7949392" cy="1105802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AEBCEB-D75C-40E5-A253-78A65996276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801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" y="5"/>
            <a:ext cx="9904281" cy="6856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201" y="1012522"/>
            <a:ext cx="7930747" cy="202462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201" y="3429723"/>
            <a:ext cx="7930747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0B97160-6F40-4BE7-9C8B-933A381BB4C5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669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94" y="1606873"/>
            <a:ext cx="3922494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3"/>
            <a:ext cx="3948639" cy="469579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AAB7E7-26ED-4DFA-88ED-7B2D1F15E612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5086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71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98" y="1606872"/>
            <a:ext cx="398098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98" y="2174876"/>
            <a:ext cx="398098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3" y="1606872"/>
            <a:ext cx="3886810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3" y="2188098"/>
            <a:ext cx="3886810" cy="42480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73D44E-3E06-4592-8895-DB33DFA9D36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7987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" y="1906"/>
            <a:ext cx="9904280" cy="6856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9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372986-2FCF-4468-95C0-344CE5DA7F9A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789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37" y="5873116"/>
            <a:ext cx="613966" cy="653414"/>
          </a:xfrm>
        </p:spPr>
        <p:txBody>
          <a:bodyPr/>
          <a:lstStyle>
            <a:lvl1pPr>
              <a:defRPr/>
            </a:lvl1pPr>
          </a:lstStyle>
          <a:p>
            <a:fld id="{5A7CCBB7-A070-4DE7-9380-EF039A908660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6831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5"/>
            <a:ext cx="3259006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4"/>
            <a:ext cx="3259006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72D7D-A989-47B1-9B52-C68366835C97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4480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53"/>
            <a:ext cx="59436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2044-EE63-44D6-8D51-8CB9252DB806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742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C9C67-DEB4-4E2A-9BCB-D6D47D71225B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95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1851" indent="2761">
              <a:defRPr>
                <a:latin typeface="+mj-lt"/>
              </a:defRPr>
            </a:lvl2pPr>
            <a:lvl3pPr marL="544017" indent="-225303">
              <a:tabLst/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420527" y="5127079"/>
            <a:ext cx="1000586" cy="376853"/>
          </a:xfrm>
          <a:prstGeom prst="rect">
            <a:avLst/>
          </a:prstGeom>
          <a:noFill/>
        </p:spPr>
        <p:txBody>
          <a:bodyPr wrap="square" lIns="79126" tIns="39564" rIns="79126" bIns="39564" rtlCol="0">
            <a:noAutofit/>
          </a:bodyPr>
          <a:lstStyle/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sz="1778" dirty="0">
              <a:solidFill>
                <a:prstClr val="black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0210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75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82" y="303215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6F62E-187A-4A5E-868C-B232F9467CDF}" type="slidenum">
              <a:rPr lang="ru-RU" altLang="ru-RU">
                <a:solidFill>
                  <a:prstClr val="white"/>
                </a:solidFill>
              </a:rPr>
              <a:pPr/>
              <a:t>‹#›</a:t>
            </a:fld>
            <a:endParaRPr lang="ru-RU" alt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3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559"/>
            <a:ext cx="9905998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4591" indent="0">
              <a:defRPr>
                <a:latin typeface="+mj-lt"/>
              </a:defRPr>
            </a:lvl2pPr>
            <a:lvl3pPr marL="544017" indent="-225303"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 marL="124189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52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559"/>
            <a:ext cx="9906000" cy="685719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0" y="2006659"/>
            <a:ext cx="8268759" cy="4275665"/>
          </a:xfrm>
        </p:spPr>
        <p:txBody>
          <a:bodyPr>
            <a:noAutofit/>
          </a:bodyPr>
          <a:lstStyle>
            <a:lvl1pPr marL="314591" indent="0">
              <a:buFontTx/>
              <a:buNone/>
              <a:defRPr b="1">
                <a:latin typeface="+mj-lt"/>
              </a:defRPr>
            </a:lvl1pPr>
            <a:lvl2pPr marL="314591" indent="0">
              <a:defRPr>
                <a:latin typeface="+mj-lt"/>
              </a:defRPr>
            </a:lvl2pPr>
            <a:lvl3pPr marL="544017" indent="-225303">
              <a:defRPr>
                <a:latin typeface="+mj-lt"/>
              </a:defRPr>
            </a:lvl3pPr>
            <a:lvl4pPr marL="0" indent="311851">
              <a:defRPr>
                <a:latin typeface="+mj-lt"/>
              </a:defRPr>
            </a:lvl4pPr>
            <a:lvl5pPr marL="124189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62173" y="745068"/>
            <a:ext cx="8268758" cy="1261534"/>
          </a:xfrm>
        </p:spPr>
        <p:txBody>
          <a:bodyPr>
            <a:noAutofit/>
          </a:bodyPr>
          <a:lstStyle>
            <a:lvl1pPr marL="0" marR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67"/>
            </a:lvl1pPr>
          </a:lstStyle>
          <a:p>
            <a:pPr marL="0" marR="0" lvl="0" indent="0" defTabSz="90263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22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4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741"/>
            <a:ext cx="9906000" cy="68571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967" y="1970917"/>
            <a:ext cx="6214912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15967" y="470730"/>
            <a:ext cx="621491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1321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2pPr>
            <a:lvl3pPr marL="902637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3pPr>
            <a:lvl4pPr marL="1353949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4pPr>
            <a:lvl5pPr marL="1805264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5pPr>
            <a:lvl6pPr marL="2256586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6pPr>
            <a:lvl7pPr marL="2707908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7pPr>
            <a:lvl8pPr marL="3159223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8pPr>
            <a:lvl9pPr marL="3610545" indent="0">
              <a:buNone/>
              <a:defRPr sz="14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087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32" y="745115"/>
            <a:ext cx="8748579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2123" y="2006604"/>
            <a:ext cx="3951540" cy="4275667"/>
          </a:xfrm>
        </p:spPr>
        <p:txBody>
          <a:bodyPr/>
          <a:lstStyle>
            <a:lvl1pPr>
              <a:defRPr sz="2778"/>
            </a:lvl1pPr>
            <a:lvl2pPr>
              <a:defRPr sz="2333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2006604"/>
            <a:ext cx="3977879" cy="4275667"/>
          </a:xfrm>
        </p:spPr>
        <p:txBody>
          <a:bodyPr/>
          <a:lstStyle>
            <a:lvl1pPr>
              <a:defRPr sz="2778"/>
            </a:lvl1pPr>
            <a:lvl2pPr>
              <a:defRPr sz="2333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32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4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11" y="1535167"/>
            <a:ext cx="4376871" cy="639761"/>
          </a:xfrm>
        </p:spPr>
        <p:txBody>
          <a:bodyPr anchor="b"/>
          <a:lstStyle>
            <a:lvl1pPr marL="0" indent="0">
              <a:buNone/>
              <a:defRPr sz="2333" b="1"/>
            </a:lvl1pPr>
            <a:lvl2pPr marL="451321" indent="0">
              <a:buNone/>
              <a:defRPr sz="2000" b="1"/>
            </a:lvl2pPr>
            <a:lvl3pPr marL="902637" indent="0">
              <a:buNone/>
              <a:defRPr sz="1778" b="1"/>
            </a:lvl3pPr>
            <a:lvl4pPr marL="1353949" indent="0">
              <a:buNone/>
              <a:defRPr sz="1556" b="1"/>
            </a:lvl4pPr>
            <a:lvl5pPr marL="1805264" indent="0">
              <a:buNone/>
              <a:defRPr sz="1556" b="1"/>
            </a:lvl5pPr>
            <a:lvl6pPr marL="2256586" indent="0">
              <a:buNone/>
              <a:defRPr sz="1556" b="1"/>
            </a:lvl6pPr>
            <a:lvl7pPr marL="2707908" indent="0">
              <a:buNone/>
              <a:defRPr sz="1556" b="1"/>
            </a:lvl7pPr>
            <a:lvl8pPr marL="3159223" indent="0">
              <a:buNone/>
              <a:defRPr sz="1556" b="1"/>
            </a:lvl8pPr>
            <a:lvl9pPr marL="3610545" indent="0">
              <a:buNone/>
              <a:defRPr sz="155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11" y="2174875"/>
            <a:ext cx="4376871" cy="3951288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778"/>
            </a:lvl3pPr>
            <a:lvl4pPr>
              <a:defRPr sz="1556"/>
            </a:lvl4pPr>
            <a:lvl5pPr>
              <a:defRPr sz="1556"/>
            </a:lvl5pPr>
            <a:lvl6pPr>
              <a:defRPr sz="1556"/>
            </a:lvl6pPr>
            <a:lvl7pPr>
              <a:defRPr sz="1556"/>
            </a:lvl7pPr>
            <a:lvl8pPr>
              <a:defRPr sz="1556"/>
            </a:lvl8pPr>
            <a:lvl9pPr>
              <a:defRPr sz="15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200" y="1535167"/>
            <a:ext cx="4378589" cy="639761"/>
          </a:xfrm>
        </p:spPr>
        <p:txBody>
          <a:bodyPr anchor="b"/>
          <a:lstStyle>
            <a:lvl1pPr marL="0" indent="0">
              <a:buNone/>
              <a:defRPr sz="2333" b="1"/>
            </a:lvl1pPr>
            <a:lvl2pPr marL="451321" indent="0">
              <a:buNone/>
              <a:defRPr sz="2000" b="1"/>
            </a:lvl2pPr>
            <a:lvl3pPr marL="902637" indent="0">
              <a:buNone/>
              <a:defRPr sz="1778" b="1"/>
            </a:lvl3pPr>
            <a:lvl4pPr marL="1353949" indent="0">
              <a:buNone/>
              <a:defRPr sz="1556" b="1"/>
            </a:lvl4pPr>
            <a:lvl5pPr marL="1805264" indent="0">
              <a:buNone/>
              <a:defRPr sz="1556" b="1"/>
            </a:lvl5pPr>
            <a:lvl6pPr marL="2256586" indent="0">
              <a:buNone/>
              <a:defRPr sz="1556" b="1"/>
            </a:lvl6pPr>
            <a:lvl7pPr marL="2707908" indent="0">
              <a:buNone/>
              <a:defRPr sz="1556" b="1"/>
            </a:lvl7pPr>
            <a:lvl8pPr marL="3159223" indent="0">
              <a:buNone/>
              <a:defRPr sz="1556" b="1"/>
            </a:lvl8pPr>
            <a:lvl9pPr marL="3610545" indent="0">
              <a:buNone/>
              <a:defRPr sz="155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200" y="2174875"/>
            <a:ext cx="4378589" cy="3951288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778"/>
            </a:lvl3pPr>
            <a:lvl4pPr>
              <a:defRPr sz="1556"/>
            </a:lvl4pPr>
            <a:lvl5pPr>
              <a:defRPr sz="1556"/>
            </a:lvl5pPr>
            <a:lvl6pPr>
              <a:defRPr sz="1556"/>
            </a:lvl6pPr>
            <a:lvl7pPr>
              <a:defRPr sz="1556"/>
            </a:lvl7pPr>
            <a:lvl8pPr>
              <a:defRPr sz="1556"/>
            </a:lvl8pPr>
            <a:lvl9pPr>
              <a:defRPr sz="15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14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563"/>
            <a:ext cx="9905998" cy="68571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0" y="745099"/>
            <a:ext cx="8268759" cy="1234645"/>
          </a:xfrm>
          <a:prstGeom prst="rect">
            <a:avLst/>
          </a:prstGeom>
        </p:spPr>
        <p:txBody>
          <a:bodyPr vert="horz" lIns="81245" tIns="40623" rIns="81245" bIns="40623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2173" y="1988839"/>
            <a:ext cx="8268758" cy="4293427"/>
          </a:xfrm>
          <a:prstGeom prst="rect">
            <a:avLst/>
          </a:prstGeom>
        </p:spPr>
        <p:txBody>
          <a:bodyPr vert="horz" lIns="81245" tIns="40623" rIns="81245" bIns="40623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384"/>
            <a:ext cx="23114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l">
              <a:defRPr sz="1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70" y="6356384"/>
            <a:ext cx="3136900" cy="365125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defRPr sz="122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3804" y="5864229"/>
            <a:ext cx="545551" cy="684776"/>
          </a:xfrm>
          <a:prstGeom prst="rect">
            <a:avLst/>
          </a:prstGeom>
        </p:spPr>
        <p:txBody>
          <a:bodyPr vert="horz" lIns="81245" tIns="40623" rIns="81245" bIns="40623" rtlCol="0" anchor="ctr"/>
          <a:lstStyle>
            <a:lvl1pPr algn="ctr">
              <a:lnSpc>
                <a:spcPts val="2086"/>
              </a:lnSpc>
              <a:defRPr sz="2333">
                <a:solidFill>
                  <a:schemeClr val="bg1"/>
                </a:solidFill>
                <a:latin typeface="+mn-lt"/>
              </a:defRPr>
            </a:lvl1pPr>
          </a:lstStyle>
          <a:p>
            <a:pPr defTabSz="902637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ea typeface="+mn-ea"/>
                <a:cs typeface="Arial" panose="020B0604020202020204" pitchFamily="34" charset="0"/>
              </a:rPr>
              <a:pPr defTabSz="902637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46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  <p:sldLayoutId id="2147483982" r:id="rId12"/>
    <p:sldLayoutId id="2147483983" r:id="rId13"/>
    <p:sldLayoutId id="2147483984" r:id="rId14"/>
    <p:sldLayoutId id="2147483985" r:id="rId15"/>
    <p:sldLayoutId id="2147483986" r:id="rId16"/>
  </p:sldLayoutIdLst>
  <p:hf hdr="0" dt="0"/>
  <p:txStyles>
    <p:titleStyle>
      <a:lvl1pPr algn="l" defTabSz="902637" rtl="0" eaLnBrk="1" latinLnBrk="0" hangingPunct="1">
        <a:spcBef>
          <a:spcPct val="0"/>
        </a:spcBef>
        <a:buNone/>
        <a:defRPr sz="4222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4591" indent="0" algn="l" defTabSz="902637" rtl="0" eaLnBrk="1" latinLnBrk="0" hangingPunct="1">
        <a:spcBef>
          <a:spcPct val="20000"/>
        </a:spcBef>
        <a:buFont typeface="+mj-lt"/>
        <a:buNone/>
        <a:defRPr sz="2667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4591" indent="0" algn="l" defTabSz="902637" rtl="0" eaLnBrk="1" latinLnBrk="0" hangingPunct="1">
        <a:spcBef>
          <a:spcPct val="20000"/>
        </a:spcBef>
        <a:buFont typeface="Arial" pitchFamily="34" charset="0"/>
        <a:buNone/>
        <a:defRPr sz="222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16835" indent="-225303" algn="l" defTabSz="902637" rtl="0" eaLnBrk="1" latinLnBrk="0" hangingPunct="1">
        <a:spcBef>
          <a:spcPct val="20000"/>
        </a:spcBef>
        <a:buFont typeface="Arial" pitchFamily="34" charset="0"/>
        <a:buChar char="•"/>
        <a:defRPr sz="222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1851" algn="just" defTabSz="902637" rtl="0" eaLnBrk="1" latinLnBrk="0" hangingPunct="1">
        <a:lnSpc>
          <a:spcPts val="2110"/>
        </a:lnSpc>
        <a:spcBef>
          <a:spcPts val="444"/>
        </a:spcBef>
        <a:buFont typeface="Arial" pitchFamily="34" charset="0"/>
        <a:buNone/>
        <a:tabLst/>
        <a:defRPr sz="177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41895" indent="0" algn="l" defTabSz="902637" rtl="0" eaLnBrk="1" latinLnBrk="0" hangingPunct="1">
        <a:lnSpc>
          <a:spcPts val="2000"/>
        </a:lnSpc>
        <a:spcBef>
          <a:spcPts val="444"/>
        </a:spcBef>
        <a:buFont typeface="Arial" pitchFamily="34" charset="0"/>
        <a:buNone/>
        <a:defRPr sz="1556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82249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3565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4883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6199" indent="-225661" algn="l" defTabSz="9026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1pPr>
      <a:lvl2pPr marL="451321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2pPr>
      <a:lvl3pPr marL="902637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353949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05264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56586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707908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159223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610545" algn="l" defTabSz="902637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973" y="489586"/>
            <a:ext cx="7955756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973" y="1600204"/>
            <a:ext cx="7955756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986"/>
            <a:ext cx="23114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70" y="6356986"/>
            <a:ext cx="31369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8611" y="6040756"/>
            <a:ext cx="670719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5975"/>
            <a:fld id="{4013B3F9-4A5B-420F-BFD2-4FE8E87344A7}" type="slidenum">
              <a:rPr lang="ru-RU" altLang="ru-RU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defTabSz="815975"/>
              <a:t>‹#›</a:t>
            </a:fld>
            <a:endParaRPr lang="ru-RU" altLang="ru-RU">
              <a:solidFill>
                <a:prstClr val="white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3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973" y="489586"/>
            <a:ext cx="7955756" cy="111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973" y="1600204"/>
            <a:ext cx="7955756" cy="483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7" y="6356986"/>
            <a:ext cx="23114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62" y="6356986"/>
            <a:ext cx="3136900" cy="36385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  <a:ea typeface="+mn-ea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8600" y="6040756"/>
            <a:ext cx="670719" cy="632460"/>
          </a:xfrm>
          <a:prstGeom prst="rect">
            <a:avLst/>
          </a:prstGeom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1875"/>
              </a:lnSpc>
              <a:defRPr sz="2100">
                <a:solidFill>
                  <a:schemeClr val="bg1"/>
                </a:solidFill>
              </a:defRPr>
            </a:lvl1pPr>
          </a:lstStyle>
          <a:p>
            <a:pPr defTabSz="815975"/>
            <a:fld id="{4013B3F9-4A5B-420F-BFD2-4FE8E87344A7}" type="slidenum">
              <a:rPr lang="ru-RU" altLang="ru-RU">
                <a:solidFill>
                  <a:prstClr val="white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defTabSz="815975"/>
              <a:t>‹#›</a:t>
            </a:fld>
            <a:endParaRPr lang="ru-RU" altLang="ru-RU">
              <a:solidFill>
                <a:prstClr val="white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42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  <p:sldLayoutId id="2147484055" r:id="rId12"/>
  </p:sldLayoutIdLst>
  <p:hf hdr="0" ftr="0" dt="0"/>
  <p:txStyles>
    <p:titleStyle>
      <a:lvl1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lnSpc>
          <a:spcPts val="4075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anose="020F0502020204030204" pitchFamily="34" charset="0"/>
        <a:buChar char="•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413"/>
        </a:lnSpc>
        <a:spcBef>
          <a:spcPts val="313"/>
        </a:spcBef>
        <a:spcAft>
          <a:spcPct val="0"/>
        </a:spcAft>
        <a:buFont typeface="Arial" panose="020B0604020202020204" pitchFamily="34" charset="0"/>
        <a:buChar char="»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5" cy="76769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уведомлений и сроки уплаты НДФЛ в 2024 году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1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0953998"/>
              </p:ext>
            </p:extLst>
          </p:nvPr>
        </p:nvGraphicFramePr>
        <p:xfrm>
          <a:off x="625760" y="1700808"/>
          <a:ext cx="8661204" cy="3617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165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520987967"/>
                    </a:ext>
                  </a:extLst>
                </a:gridCol>
                <a:gridCol w="2948727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117652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 удержания НДФЛ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перечисления НДФЛ </a:t>
                      </a: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уведомления </a:t>
                      </a: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1 по 22 число</a:t>
                      </a:r>
                      <a:endParaRPr lang="ru-RU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96" marR="82296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</a:t>
                      </a:r>
                      <a:r>
                        <a:rPr lang="ru-RU" sz="17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28-го числа</a:t>
                      </a:r>
                      <a:endParaRPr lang="ru-RU" sz="1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96" marR="82296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1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25-го числа</a:t>
                      </a:r>
                    </a:p>
                  </a:txBody>
                  <a:tcPr marL="82296" marR="82296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  <a:tr h="886968"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23 числа по последний день месяца</a:t>
                      </a:r>
                      <a:endParaRPr lang="ru-RU" sz="17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96" marR="82296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1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5-го числа </a:t>
                      </a:r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следующего месяца</a:t>
                      </a:r>
                      <a:endParaRPr lang="ru-RU" sz="1700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296" marR="82296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1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3-го числа </a:t>
                      </a:r>
                      <a:r>
                        <a:rPr lang="ru-RU" sz="17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следующего месяца</a:t>
                      </a:r>
                    </a:p>
                  </a:txBody>
                  <a:tcPr marL="82296" marR="82296" marT="54864" marB="54864" anchor="ctr"/>
                </a:tc>
              </a:tr>
              <a:tr h="666886">
                <a:tc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23 по 31 декабря</a:t>
                      </a:r>
                      <a:endParaRPr lang="ru-RU" sz="1700" b="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2296" marR="82296" marT="54864" marB="54864" anchor="ctr"/>
                </a:tc>
                <a:tc gridSpan="2">
                  <a:txBody>
                    <a:bodyPr/>
                    <a:lstStyle/>
                    <a:p>
                      <a:pPr marL="0" algn="ctr" defTabSz="902637" rtl="0" eaLnBrk="1" latinLnBrk="0" hangingPunct="1"/>
                      <a:r>
                        <a:rPr lang="ru-RU" sz="17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позднее </a:t>
                      </a:r>
                      <a:r>
                        <a:rPr lang="ru-RU" sz="1700" b="1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последнего рабочего дня календарного года</a:t>
                      </a:r>
                    </a:p>
                  </a:txBody>
                  <a:tcPr marL="82296" marR="82296" marT="54864" marB="5486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2520" y="5445224"/>
            <a:ext cx="835292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043056" fontAlgn="auto">
              <a:spcAft>
                <a:spcPts val="0"/>
              </a:spcAft>
            </a:pPr>
            <a:r>
              <a:rPr lang="ru-RU" sz="15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2024 году два расчетных периода для НДФЛ - с 1 по 22-ое числа  и - с 23-го по последний месяц месяца</a:t>
            </a:r>
          </a:p>
          <a:p>
            <a:pPr algn="just" defTabSz="1043056" fontAlgn="auto">
              <a:spcAft>
                <a:spcPts val="0"/>
              </a:spcAft>
            </a:pPr>
            <a:endParaRPr lang="ru-RU" sz="1500" b="1" i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 defTabSz="1043056" fontAlgn="auto">
              <a:spcAft>
                <a:spcPts val="0"/>
              </a:spcAft>
            </a:pPr>
            <a:r>
              <a:rPr lang="ru-RU" sz="1400" b="1" i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Порядок </a:t>
            </a:r>
            <a:r>
              <a:rPr lang="ru-RU" sz="1400" b="1" i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заполнения Уведомления утвержден Приказом ФНС России от 02.11.2023 № ЕД-7-8/10447</a:t>
            </a:r>
          </a:p>
          <a:p>
            <a:pPr algn="ctr" defTabSz="1043056" fontAlgn="auto">
              <a:spcAft>
                <a:spcPts val="0"/>
              </a:spcAft>
            </a:pPr>
            <a:endParaRPr lang="ru-RU" sz="1500" b="1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45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5" cy="508462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представления расчета 6-НДФЛ в 2024 году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2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8655773"/>
              </p:ext>
            </p:extLst>
          </p:nvPr>
        </p:nvGraphicFramePr>
        <p:xfrm>
          <a:off x="1788713" y="1294731"/>
          <a:ext cx="5919799" cy="2380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008">
                  <a:extLst>
                    <a:ext uri="{9D8B030D-6E8A-4147-A177-3AD203B41FA5}">
                      <a16:colId xmlns:a16="http://schemas.microsoft.com/office/drawing/2014/main" xmlns="" val="3628266500"/>
                    </a:ext>
                  </a:extLst>
                </a:gridCol>
                <a:gridCol w="3719791">
                  <a:extLst>
                    <a:ext uri="{9D8B030D-6E8A-4147-A177-3AD203B41FA5}">
                      <a16:colId xmlns:a16="http://schemas.microsoft.com/office/drawing/2014/main" xmlns="" val="585538658"/>
                    </a:ext>
                  </a:extLst>
                </a:gridCol>
              </a:tblGrid>
              <a:tr h="5626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представления </a:t>
                      </a:r>
                      <a:endParaRPr lang="en-US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:a16="http://schemas.microsoft.com/office/drawing/2014/main" xmlns="" val="2587723348"/>
                  </a:ext>
                </a:extLst>
              </a:tr>
              <a:tr h="792318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1 квартал, полугодие,</a:t>
                      </a:r>
                      <a:b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месяцев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 25-го числа месяца, следующего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отчетным периодом 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(25.04.2024</a:t>
                      </a:r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25.07.2024, 25.10.2024)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2014601227"/>
                  </a:ext>
                </a:extLst>
              </a:tr>
              <a:tr h="97704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Годовой 6-НДФЛ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25.02.2025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:a16="http://schemas.microsoft.com/office/drawing/2014/main" xmlns="" val="369840097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8512" y="3573016"/>
            <a:ext cx="9361039" cy="187977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05328" y="1135063"/>
            <a:ext cx="1872208" cy="165618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05328" y="1196752"/>
            <a:ext cx="14401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r>
              <a:rPr lang="ru-RU" sz="1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Форма, утверждена приказом ФНС России от 09.01.2024 № ЕД-7-11/1@, который зарегистрирован Минюстом России, вступает в силу с 09.04.2024</a:t>
            </a:r>
            <a:endParaRPr lang="ru-RU" sz="13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36576" y="3833758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внесенными изменениями в расчете 6-НДФЛ 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1 квартал 2024 год </a:t>
            </a:r>
          </a:p>
          <a:p>
            <a:pPr algn="just"/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Строке 020 Раздела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удержанная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налога в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 1 января по 31 марта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включительно</a:t>
            </a:r>
            <a:endParaRPr lang="en-US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021 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с 1 января по 22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января;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 23 января по 31 января;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 1 февраля по 22 февраля;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 23 февраля по последнее число февраля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с 1 марта по 22 марта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с 23 марта по 31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020 = </a:t>
            </a:r>
            <a:r>
              <a:rPr lang="ru-RU" sz="16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умме строк с 021 по 026</a:t>
            </a:r>
            <a:endParaRPr lang="ru-RU" sz="1600" u="sng" dirty="0"/>
          </a:p>
          <a:p>
            <a:endParaRPr lang="ru-RU" sz="1600" dirty="0"/>
          </a:p>
          <a:p>
            <a:pPr lvl="0" algn="just"/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36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528" y="332656"/>
            <a:ext cx="8856984" cy="432048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уведомлениях в части НДФЛ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3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600" y="1021760"/>
            <a:ext cx="749910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15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КБК 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учета обязательств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НДФЛ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4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687590"/>
              </p:ext>
            </p:extLst>
          </p:nvPr>
        </p:nvGraphicFramePr>
        <p:xfrm>
          <a:off x="890588" y="1196752"/>
          <a:ext cx="8166868" cy="50604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98516"/>
                <a:gridCol w="3168352"/>
              </a:tblGrid>
              <a:tr h="79208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выплат,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источником которых является налоговый агент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182 1 01 02010 01 1000 110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4401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отношении доходов в виде процента (купона, дисконта) от обращающихся облигаций российских организаций,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182 1 01 02070 01 1000 110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1620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налоговой базы, превышающей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000 000 рублей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182 1 01 02080 01 1000 110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348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доходов в виде дивидендов 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5 000 000 рублей)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182 1 01 02130 01 1000 110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771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 с доходов в виде дивидендов (свыше 5 000 000 рублей)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7681" marR="57681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182 1 01 02140 01 1000 110</a:t>
                      </a:r>
                    </a:p>
                  </a:txBody>
                  <a:tcPr marL="57681" marR="57681" marT="0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618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1368152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уведомлениях в части НДФЛ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физическими лицами, зарегистрированными в качестве индивидуальных предпринимателей, нотариусов, занимающихся частной практикой, адвокатов, учредивших адвокатские кабинеты, и других лиц, занимающихся частной практикой в соответствии со статьей 227 Налогового кодекса Российской Федерации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5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5257734"/>
              </p:ext>
            </p:extLst>
          </p:nvPr>
        </p:nvGraphicFramePr>
        <p:xfrm>
          <a:off x="704528" y="2204864"/>
          <a:ext cx="8568952" cy="3496411"/>
        </p:xfrm>
        <a:graphic>
          <a:graphicData uri="http://schemas.openxmlformats.org/drawingml/2006/table">
            <a:tbl>
              <a:tblPr/>
              <a:tblGrid>
                <a:gridCol w="1713790"/>
                <a:gridCol w="2565426"/>
                <a:gridCol w="1719050"/>
                <a:gridCol w="2570686"/>
              </a:tblGrid>
              <a:tr h="893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тчетный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рок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представления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периода/номер месяца (квартала) 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уплаты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НДФЛ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3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1 квартал            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</a:t>
                      </a:r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позднее </a:t>
                      </a:r>
                      <a:r>
                        <a:rPr lang="ru-RU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25.04.2024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25.04.2024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1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 квартал                                                  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25.07.2024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25.07.2024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81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квартал                                        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33/04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25.10.2024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35013" y="5661248"/>
            <a:ext cx="8280919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КБК 182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02020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01 1000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182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1 01 02080 01 1000 110</a:t>
            </a:r>
          </a:p>
        </p:txBody>
      </p:sp>
    </p:spTree>
    <p:extLst>
      <p:ext uri="{BB962C8B-B14F-4D97-AF65-F5344CB8AC3E}">
        <p14:creationId xmlns:p14="http://schemas.microsoft.com/office/powerpoint/2010/main" val="1683780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404664"/>
            <a:ext cx="7948625" cy="854100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и коды, указываемые в платежных поручениях и уведомлениях в части </a:t>
            </a:r>
            <a: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страховых взносов</a:t>
            </a:r>
            <a:br>
              <a:rPr lang="ru-RU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6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5063149"/>
              </p:ext>
            </p:extLst>
          </p:nvPr>
        </p:nvGraphicFramePr>
        <p:xfrm>
          <a:off x="776536" y="1052736"/>
          <a:ext cx="8640960" cy="3524697"/>
        </p:xfrm>
        <a:graphic>
          <a:graphicData uri="http://schemas.openxmlformats.org/drawingml/2006/table">
            <a:tbl>
              <a:tblPr/>
              <a:tblGrid>
                <a:gridCol w="1410769"/>
                <a:gridCol w="2111824"/>
                <a:gridCol w="1415099"/>
                <a:gridCol w="2116153"/>
                <a:gridCol w="1587115"/>
              </a:tblGrid>
              <a:tr h="51441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 уведомления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Период, указываемый в </a:t>
                      </a:r>
                      <a:r>
                        <a:rPr lang="ru-RU" sz="1600" b="1" i="0" u="sng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уведомлении 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уплаты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0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срок представления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отчетный период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отчетного периода/номер месяца (квартала) </a:t>
                      </a: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февраль                           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26.02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25.03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февраль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21/01 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21/02                  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28.02.2024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28.03.2024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0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27.05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25.06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      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май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31/01                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31/02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28.05.2024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28.06.2024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август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26.08  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25.09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июль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август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33/01             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33/02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28.08.2024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30.09.2024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7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25.11   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позднее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25.12  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                           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34/01                    </a:t>
                      </a: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34/02                    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     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28.11.2024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28.12.2024</a:t>
                      </a:r>
                    </a:p>
                  </a:txBody>
                  <a:tcPr marL="8578" marR="8578" marT="857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4488" y="4716363"/>
            <a:ext cx="8928992" cy="151216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7200" b="1" dirty="0">
                <a:solidFill>
                  <a:srgbClr val="FF0000"/>
                </a:solidFill>
              </a:rPr>
              <a:t>Уведомление не представляется в месяцы, на которые выпадает срок представления Расчета по страховым </a:t>
            </a:r>
            <a:r>
              <a:rPr lang="ru-RU" sz="7200" b="1" dirty="0" smtClean="0">
                <a:solidFill>
                  <a:srgbClr val="FF0000"/>
                </a:solidFill>
              </a:rPr>
              <a:t>взносам (апрель, июль, октябрь)</a:t>
            </a:r>
            <a:endParaRPr lang="ru-RU" sz="7200" b="1" dirty="0">
              <a:solidFill>
                <a:srgbClr val="FF0000"/>
              </a:solidFill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7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РСВ за 1 квартал 2024 года -</a:t>
            </a:r>
            <a:r>
              <a:rPr kumimoji="0" lang="ru-RU" sz="7200" b="1" i="0" u="sng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7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25.04.2024, срок уплаты 02.05.2024</a:t>
            </a:r>
          </a:p>
          <a:p>
            <a:pPr defTabSz="1043056" fontAlgn="auto">
              <a:spcAft>
                <a:spcPts val="0"/>
              </a:spcAft>
            </a:pP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РСВ за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6 месяцев 2024 года - 25.07.2024</a:t>
            </a: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, срок уплаты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29.07.2024</a:t>
            </a:r>
          </a:p>
          <a:p>
            <a:pPr defTabSz="1043056" fontAlgn="auto">
              <a:spcAft>
                <a:spcPts val="0"/>
              </a:spcAft>
            </a:pP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РСВ за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9 месяцев 2024 года - 25.10.2024</a:t>
            </a: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, срок уплаты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28.10.2024</a:t>
            </a:r>
            <a:endParaRPr lang="ru-RU" sz="7200" b="1" dirty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043056" fontAlgn="auto">
              <a:spcAft>
                <a:spcPts val="0"/>
              </a:spcAft>
            </a:pP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РСВ </a:t>
            </a: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2024 год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- 25.01.2025, </a:t>
            </a:r>
            <a:r>
              <a:rPr lang="ru-RU" sz="7200" b="1" dirty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срок уплаты </a:t>
            </a:r>
            <a:r>
              <a:rPr lang="ru-RU" sz="7200" b="1" dirty="0" smtClean="0">
                <a:solidFill>
                  <a:srgbClr val="005AA9"/>
                </a:solidFill>
                <a:latin typeface="Times New Roman" pitchFamily="18" charset="0"/>
                <a:cs typeface="Times New Roman" pitchFamily="18" charset="0"/>
              </a:rPr>
              <a:t>28.01.2025</a:t>
            </a:r>
            <a:endParaRPr lang="ru-RU" sz="7200" b="1" dirty="0">
              <a:solidFill>
                <a:srgbClr val="005AA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94543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552" y="260648"/>
            <a:ext cx="7948625" cy="504056"/>
          </a:xfrm>
        </p:spPr>
        <p:txBody>
          <a:bodyPr/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КБК для учета обязательств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СВ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7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2122722"/>
              </p:ext>
            </p:extLst>
          </p:nvPr>
        </p:nvGraphicFramePr>
        <p:xfrm>
          <a:off x="488504" y="836712"/>
          <a:ext cx="8928992" cy="5598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4736"/>
                <a:gridCol w="2304256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взносы, исчисленные с сумм выплат и иных вознаграждений в пользу физических лиц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182 1 02 01000 01 1000 160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703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Взносы, уплачиваемые организациями угольной промышленности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182 1 02 09000 06 1000 160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407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Взносы, уплачиваемые организациями, использующими труд членов летных экипажей воздушных судов гражданской авиации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182 1 02 08000 06 1000 160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 1 части 1 статьи 30 Федерального закона от 28 декабря 2013 года № 400-ФЗ "О страховых пенсиях")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182 1 02 04010 01 1010 160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зависимости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 1 части 1 статьи 30 Федерального закона от 28 декабря 2013 года № 400-ФЗ "О страховых пенсиях")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182 1 02 04010 01 1020 160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(пункты 2 - 18 части 1 статьи 30 </a:t>
                      </a: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Федерального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закона от 28 декабря 2013 года № 400-ФЗ «О страховых пенсиях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182 1 02 04020 01 1010 160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по дополнительным тарифам за вредность </a:t>
                      </a:r>
                      <a:r>
                        <a:rPr lang="ru-RU" sz="14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зависимости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результатов специальной оценки условий труда (пункты 2 - 18 части 1 статьи 30 Федерального закона от 28 декабря 2013 года № 400-ФЗ «О страховых пенсиях»)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182 1 02 04020 01 1020 160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815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на обязательное социальное страхование на случай временной нетрудоспособности и в связи с материнством с выплат в пользу прокуроров, сотрудников Следственного комитета Российской Федерации, судей федеральных судов, мировых судей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182 1 02 10000 01 1000 160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511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Страховые взносы на обязательное медицинское страхование с выплат в пользу прокуроров, сотрудников Следственного комитета Российской Федерации, судей федеральных судов, мировых судей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182 1 02 11000 01 1000 160</a:t>
                      </a:r>
                    </a:p>
                  </a:txBody>
                  <a:tcPr marL="44786" marR="44786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484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0326" y="501073"/>
            <a:ext cx="8565350" cy="695679"/>
          </a:xfrm>
        </p:spPr>
        <p:txBody>
          <a:bodyPr/>
          <a:lstStyle/>
          <a:p>
            <a:pPr algn="ctr"/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взносы в фиксированном размере 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ИП (лиц, осуществляющих частную практику) и КФХ за 2024 год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u="sng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8</a:t>
            </a:fld>
            <a:endParaRPr lang="ru-RU" altLang="ru-RU">
              <a:solidFill>
                <a:prstClr val="white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851140"/>
              </p:ext>
            </p:extLst>
          </p:nvPr>
        </p:nvGraphicFramePr>
        <p:xfrm>
          <a:off x="704528" y="2132856"/>
          <a:ext cx="8856984" cy="3054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="" xmlns:a16="http://schemas.microsoft.com/office/drawing/2014/main" val="3628266500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520987967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585538658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платежа</a:t>
                      </a:r>
                      <a:r>
                        <a:rPr lang="ru-RU" sz="19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r>
                        <a:rPr lang="ru-RU" sz="19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 уплате за 2024 год 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уплаты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/>
                </a:tc>
                <a:extLst>
                  <a:ext uri="{0D108BD9-81ED-4DB2-BD59-A6C34878D82A}">
                    <a16:rowId xmlns="" xmlns:a16="http://schemas.microsoft.com/office/drawing/2014/main" val="2587723348"/>
                  </a:ext>
                </a:extLst>
              </a:tr>
              <a:tr h="777686">
                <a:tc>
                  <a:txBody>
                    <a:bodyPr/>
                    <a:lstStyle/>
                    <a:p>
                      <a:pPr 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Фиксированный взнос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marL="0" marR="0" indent="0" algn="ctr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49 500</a:t>
                      </a:r>
                      <a:r>
                        <a:rPr lang="ru-RU" sz="1800" b="1" kern="1200" baseline="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руб.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позднее </a:t>
                      </a:r>
                    </a:p>
                    <a:p>
                      <a:pPr algn="ctr"/>
                      <a:r>
                        <a:rPr lang="ru-RU" sz="1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декабря текущего года</a:t>
                      </a:r>
                      <a:endParaRPr lang="ru-RU" sz="1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="" xmlns:a16="http://schemas.microsoft.com/office/drawing/2014/main" val="2014601227"/>
                  </a:ext>
                </a:extLst>
              </a:tr>
              <a:tr h="73881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 на ОПС за 2023 год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дохода более 300 000 руб.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1 % с суммы превышения (</a:t>
                      </a:r>
                      <a:r>
                        <a:rPr lang="en-US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max </a:t>
                      </a:r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сумма 257 061 руб. на 2023 год)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01.07.2024</a:t>
                      </a:r>
                    </a:p>
                  </a:txBody>
                  <a:tcPr marL="89154" marR="89154" marT="54864" marB="54864" anchor="ctr"/>
                </a:tc>
                <a:extLst>
                  <a:ext uri="{0D108BD9-81ED-4DB2-BD59-A6C34878D82A}">
                    <a16:rowId xmlns="" xmlns:a16="http://schemas.microsoft.com/office/drawing/2014/main" val="3698400979"/>
                  </a:ext>
                </a:extLst>
              </a:tr>
              <a:tr h="73881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 на ОПС за 2024 год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дохода более 300 000 руб.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1 % с суммы превышения (</a:t>
                      </a:r>
                      <a:r>
                        <a:rPr lang="en-US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max </a:t>
                      </a:r>
                      <a:r>
                        <a:rPr lang="ru-RU" sz="1400" b="1" kern="1200" dirty="0" smtClean="0">
                          <a:solidFill>
                            <a:srgbClr val="005AA9"/>
                          </a:solidFill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сумма 277 571 руб. на 2024 год)</a:t>
                      </a:r>
                    </a:p>
                  </a:txBody>
                  <a:tcPr marL="89154" marR="89154" marT="54864" marB="5486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позднее</a:t>
                      </a:r>
                      <a:b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01.07.2025</a:t>
                      </a:r>
                    </a:p>
                  </a:txBody>
                  <a:tcPr marL="89154" marR="89154" marT="54864" marB="54864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70267" y="1268760"/>
            <a:ext cx="87057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Введен единый фиксированный тариф по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взносам на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ОПС и ОМС для плательщиков,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815975"/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производящих выплаты и иные вознаграждения физическим лицам: </a:t>
            </a:r>
            <a:b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2024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 он определен в размере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49 500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рублей</a:t>
            </a:r>
            <a:r>
              <a:rPr lang="ru-RU" sz="1400" dirty="0">
                <a:solidFill>
                  <a:srgbClr val="405965"/>
                </a:solidFill>
                <a:latin typeface="Open Sans"/>
                <a:ea typeface="+mn-ea"/>
                <a:cs typeface="Arial" panose="020B0604020202020204" pitchFamily="34" charset="0"/>
              </a:rPr>
              <a:t>. 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6496" y="5703904"/>
            <a:ext cx="381208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15975"/>
            <a:r>
              <a:rPr lang="ru-RU" sz="1400" b="1" u="sng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Уведомления </a:t>
            </a:r>
            <a:r>
              <a:rPr lang="ru-RU" sz="1400" b="1" u="sng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 исчисленных суммах </a:t>
            </a:r>
          </a:p>
          <a:p>
            <a:pPr algn="ctr" defTabSz="815975"/>
            <a:r>
              <a:rPr lang="ru-RU" sz="1400" b="1" u="sng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фиксированных взносов </a:t>
            </a:r>
          </a:p>
          <a:p>
            <a:pPr algn="ctr" defTabSz="815975"/>
            <a:r>
              <a:rPr lang="ru-RU" sz="1400" b="1" u="sng" dirty="0" smtClean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представляются</a:t>
            </a:r>
            <a:r>
              <a:rPr lang="ru-RU" sz="1400" b="1" u="sng" dirty="0">
                <a:solidFill>
                  <a:srgbClr val="C0504D">
                    <a:lumMod val="75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endParaRPr lang="ru-RU" sz="1400" b="1" dirty="0">
              <a:solidFill>
                <a:srgbClr val="C0504D">
                  <a:lumMod val="75000"/>
                </a:srgb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16896" y="5680907"/>
            <a:ext cx="4968552" cy="79208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3056" fontAlgn="auto">
              <a:spcAft>
                <a:spcPts val="0"/>
              </a:spcAft>
            </a:pPr>
            <a:r>
              <a:rPr lang="ru-RU" sz="10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официальном сайте ФНС России в сервисе </a:t>
            </a:r>
            <a:endParaRPr lang="ru-RU" sz="1000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000" b="1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0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Уплата налогов и пошлин» </a:t>
            </a:r>
            <a:endParaRPr lang="ru-RU" sz="1000" b="1" dirty="0" smtClean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 fontAlgn="auto">
              <a:spcAft>
                <a:spcPts val="0"/>
              </a:spcAft>
            </a:pPr>
            <a:r>
              <a:rPr lang="ru-RU" sz="10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</a:t>
            </a:r>
            <a:r>
              <a:rPr lang="ru-RU" sz="10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уплачивать фиксированные страховые </a:t>
            </a:r>
            <a:r>
              <a:rPr lang="ru-RU" sz="10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взносы. </a:t>
            </a:r>
          </a:p>
          <a:p>
            <a:pPr algn="ctr" defTabSz="1043056" fontAlgn="auto">
              <a:spcAft>
                <a:spcPts val="0"/>
              </a:spcAft>
            </a:pPr>
            <a:r>
              <a:rPr lang="ru-RU" sz="1000" dirty="0" smtClean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«Жизненные ситуации» – вкладка «Уплата фиксированных страховых взносов»</a:t>
            </a:r>
            <a:endParaRPr lang="ru-RU" sz="1000" dirty="0">
              <a:solidFill>
                <a:srgbClr val="1F497D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7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501070"/>
            <a:ext cx="8598316" cy="854100"/>
          </a:xfrm>
        </p:spPr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представления уведомлений и сроки уплаты имущественных налогов юридических лиц в 2023-2024 году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018616" y="6040756"/>
            <a:ext cx="670719" cy="632460"/>
          </a:xfrm>
          <a:prstGeom prst="rect">
            <a:avLst/>
          </a:prstGeom>
        </p:spPr>
        <p:txBody>
          <a:bodyPr/>
          <a:lstStyle/>
          <a:p>
            <a:fld id="{264A33CF-D9D7-4F2E-AD83-2EC7DC596315}" type="slidenum">
              <a:rPr lang="ru-RU" altLang="ru-RU" smtClean="0">
                <a:solidFill>
                  <a:prstClr val="white"/>
                </a:solidFill>
              </a:rPr>
              <a:pPr/>
              <a:t>9</a:t>
            </a:fld>
            <a:endParaRPr lang="ru-RU" alt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3649" y="5762059"/>
            <a:ext cx="891540" cy="10972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150566"/>
              </p:ext>
            </p:extLst>
          </p:nvPr>
        </p:nvGraphicFramePr>
        <p:xfrm>
          <a:off x="560509" y="1628799"/>
          <a:ext cx="8496949" cy="4380310"/>
        </p:xfrm>
        <a:graphic>
          <a:graphicData uri="http://schemas.openxmlformats.org/drawingml/2006/table">
            <a:tbl>
              <a:tblPr firstRow="1" bandRow="1"/>
              <a:tblGrid>
                <a:gridCol w="1986849"/>
                <a:gridCol w="1986849"/>
                <a:gridCol w="2232034"/>
                <a:gridCol w="2291217"/>
              </a:tblGrid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предоставления декларации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уплаты 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FFFFFF"/>
                          </a:solidFill>
                          <a:effectLst/>
                          <a:latin typeface="Times New Roman"/>
                        </a:rPr>
                        <a:t>Срок подачи уведомления 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имущество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организаций*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25.02.2024</a:t>
                      </a:r>
                    </a:p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декларация предоставляется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816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только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 среднегодовой стоимости)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год - 28 февраля,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       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 - 28 апреля,     2 квартал - 28 июля,         3 квартал - 28 октября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DF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 - 25 февраля (уведомление по НИО по</a:t>
                      </a:r>
                      <a:r>
                        <a:rPr lang="ru-RU" sz="1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кадастровой стоимости)</a:t>
                      </a:r>
                      <a:r>
                        <a:rPr lang="ru-RU" sz="17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</a:p>
                    <a:p>
                      <a:pPr algn="ctr" rtl="0" fontAlgn="ctr"/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квартал - 25 апреля,      2 квартал - 25 июля,         3</a:t>
                      </a:r>
                      <a:r>
                        <a:rPr lang="ru-RU" sz="1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квартал</a:t>
                      </a:r>
                      <a:r>
                        <a:rPr lang="ru-RU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-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  <a:r>
                        <a:rPr lang="ru-RU" sz="1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октября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DF4"/>
                    </a:solidFill>
                  </a:tcPr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011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предоставляется</a:t>
                      </a:r>
                    </a:p>
                  </a:txBody>
                  <a:tcPr marL="7900" marR="7900" marT="79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2"/>
          <p:cNvSpPr txBox="1">
            <a:spLocks/>
          </p:cNvSpPr>
          <p:nvPr/>
        </p:nvSpPr>
        <p:spPr bwMode="auto">
          <a:xfrm>
            <a:off x="1568624" y="6088298"/>
            <a:ext cx="7372561" cy="4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815975" rtl="0" eaLnBrk="0" fontAlgn="base" hangingPunct="0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815975" rtl="0" fontAlgn="base">
              <a:lnSpc>
                <a:spcPts val="4075"/>
              </a:lnSpc>
              <a:spcBef>
                <a:spcPct val="0"/>
              </a:spcBef>
              <a:spcAft>
                <a:spcPct val="0"/>
              </a:spcAft>
              <a:defRPr sz="33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декларация по налогу на имущество организаций  представляется только при определении налоговой базы исходя из среднегодовой стоимости имущества</a:t>
            </a:r>
            <a:b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88709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23694</TotalTime>
  <Words>1064</Words>
  <Application>Microsoft Office PowerPoint</Application>
  <PresentationFormat>Лист A4 (210x297 мм)</PresentationFormat>
  <Paragraphs>177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Present_FNS2012_16-9</vt:lpstr>
      <vt:lpstr>1_Present_FNS2012_A4</vt:lpstr>
      <vt:lpstr>4_Present_FNS2012_A4</vt:lpstr>
      <vt:lpstr> Порядок представления уведомлений и сроки уплаты НДФЛ в 2024 году  </vt:lpstr>
      <vt:lpstr> Сроки представления расчета 6-НДФЛ в 2024 году  </vt:lpstr>
      <vt:lpstr> Периоды и коды, указываемые в уведомлениях в части НДФЛ </vt:lpstr>
      <vt:lpstr> Перечень КБК для учета обязательств по НДФЛ </vt:lpstr>
      <vt:lpstr> Периоды и коды, указываемые в уведомлениях в части НДФЛ физическими лицами, зарегистрированными в качестве индивидуальных предпринимателей, нотариусов, занимающихся частной практикой, адвокатов, учредивших адвокатские кабинеты, и других лиц, занимающихся частной практикой в соответствии со статьей 227 Налогового кодекса Российской Федерации </vt:lpstr>
      <vt:lpstr> Периоды и коды, указываемые в платежных поручениях и уведомлениях в части страховых взносов  </vt:lpstr>
      <vt:lpstr> Перечень КБК для учета обязательств по СВ </vt:lpstr>
      <vt:lpstr> Страховые взносы в фиксированном размере  для ИП (лиц, осуществляющих частную практику) и КФХ за 2024 год </vt:lpstr>
      <vt:lpstr> Порядок представления уведомлений и сроки уплаты имущественных налогов юридических лиц в 2023-2024 году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Факторный анализ причин снижения доначислений по выездным налоговым проверкам</dc:title>
  <dc:creator>Калугин Андрей Александрович</dc:creator>
  <cp:lastModifiedBy>Куклина Ксения Александровна</cp:lastModifiedBy>
  <cp:revision>621</cp:revision>
  <cp:lastPrinted>2024-01-23T07:22:02Z</cp:lastPrinted>
  <dcterms:modified xsi:type="dcterms:W3CDTF">2024-04-10T09:24:08Z</dcterms:modified>
</cp:coreProperties>
</file>