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732" r:id="rId3"/>
  </p:sldMasterIdLst>
  <p:notesMasterIdLst>
    <p:notesMasterId r:id="rId13"/>
  </p:notesMasterIdLst>
  <p:handoutMasterIdLst>
    <p:handoutMasterId r:id="rId14"/>
  </p:handoutMasterIdLst>
  <p:sldIdLst>
    <p:sldId id="372" r:id="rId4"/>
    <p:sldId id="555" r:id="rId5"/>
    <p:sldId id="554" r:id="rId6"/>
    <p:sldId id="373" r:id="rId7"/>
    <p:sldId id="552" r:id="rId8"/>
    <p:sldId id="377" r:id="rId9"/>
    <p:sldId id="376" r:id="rId10"/>
    <p:sldId id="378" r:id="rId11"/>
    <p:sldId id="551" r:id="rId12"/>
  </p:sldIdLst>
  <p:sldSz cx="12190413" cy="6859588"/>
  <p:notesSz cx="6808788" cy="9940925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  <p15:guide id="4" pos="7422">
          <p15:clr>
            <a:srgbClr val="A4A3A4"/>
          </p15:clr>
        </p15:guide>
        <p15:guide id="5" pos="210">
          <p15:clr>
            <a:srgbClr val="A4A3A4"/>
          </p15:clr>
        </p15:guide>
        <p15:guide id="6" pos="347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0B050"/>
    <a:srgbClr val="D0D8E8"/>
    <a:srgbClr val="D2DCE8"/>
    <a:srgbClr val="578BC9"/>
    <a:srgbClr val="9BBB59"/>
    <a:srgbClr val="E46C0A"/>
    <a:srgbClr val="B0C8F5"/>
    <a:srgbClr val="F5801F"/>
    <a:srgbClr val="FFB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8627" autoAdjust="0"/>
  </p:normalViewPr>
  <p:slideViewPr>
    <p:cSldViewPr>
      <p:cViewPr varScale="1">
        <p:scale>
          <a:sx n="113" d="100"/>
          <a:sy n="113" d="100"/>
        </p:scale>
        <p:origin x="-870" y="-108"/>
      </p:cViewPr>
      <p:guideLst>
        <p:guide orient="horz" pos="2160"/>
        <p:guide orient="horz" pos="2161"/>
        <p:guide pos="3840"/>
        <p:guide pos="7422"/>
        <p:guide pos="210"/>
        <p:guide pos="3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0" dirty="0">
                <a:solidFill>
                  <a:schemeClr val="tx1"/>
                </a:solidFill>
              </a:rPr>
              <a:t>Личный</a:t>
            </a:r>
            <a:r>
              <a:rPr lang="ru-RU" b="0" baseline="0" dirty="0">
                <a:solidFill>
                  <a:schemeClr val="tx1"/>
                </a:solidFill>
              </a:rPr>
              <a:t> кабинет</a:t>
            </a:r>
            <a:r>
              <a:rPr lang="ru-RU" b="0" dirty="0">
                <a:solidFill>
                  <a:schemeClr val="tx1"/>
                </a:solidFill>
              </a:rPr>
              <a:t> ИП, </a:t>
            </a:r>
            <a:r>
              <a:rPr lang="ru-RU" b="0" dirty="0" err="1">
                <a:solidFill>
                  <a:schemeClr val="tx1"/>
                </a:solidFill>
              </a:rPr>
              <a:t>тыс</a:t>
            </a:r>
            <a:r>
              <a:rPr lang="en-US" b="0" dirty="0">
                <a:solidFill>
                  <a:schemeClr val="tx1"/>
                </a:solidFill>
              </a:rPr>
              <a:t>.</a:t>
            </a:r>
            <a:r>
              <a:rPr lang="ru-RU" b="0" dirty="0">
                <a:solidFill>
                  <a:schemeClr val="tx1"/>
                </a:solidFill>
              </a:rPr>
              <a:t> чел.</a:t>
            </a:r>
          </a:p>
        </c:rich>
      </c:tx>
      <c:layout>
        <c:manualLayout>
          <c:xMode val="edge"/>
          <c:yMode val="edge"/>
          <c:x val="0.20929549334793673"/>
          <c:y val="3.517067013656519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2284255903555705"/>
          <c:y val="0.15784158284939612"/>
          <c:w val="0.74664061857188535"/>
          <c:h val="0.7547172232467247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учете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18605612926239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908-414B-B2A3-568C0F12EE9C}"/>
                </c:ext>
              </c:extLst>
            </c:dLbl>
            <c:dLbl>
              <c:idx val="1"/>
              <c:layout>
                <c:manualLayout>
                  <c:x val="-1.2186056129262502E-2"/>
                  <c:y val="-4.288615010355148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08-414B-B2A3-568C0F12EE9C}"/>
                </c:ext>
              </c:extLst>
            </c:dLbl>
            <c:dLbl>
              <c:idx val="2"/>
              <c:layout>
                <c:manualLayout>
                  <c:x val="0"/>
                  <c:y val="1.28658450310654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908-414B-B2A3-568C0F12EE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m/d/yyyy</c:formatCode>
                <c:ptCount val="3"/>
                <c:pt idx="0">
                  <c:v>44562</c:v>
                </c:pt>
                <c:pt idx="1">
                  <c:v>44927</c:v>
                </c:pt>
                <c:pt idx="2">
                  <c:v>45292</c:v>
                </c:pt>
              </c:numCache>
            </c:num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42.2</c:v>
                </c:pt>
                <c:pt idx="1">
                  <c:v>43.3</c:v>
                </c:pt>
                <c:pt idx="2">
                  <c:v>46.6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EFA-4211-94BA-C889A40C5BD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Пользователи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0465140323155978E-3"/>
                  <c:y val="-4.288615010355148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08-414B-B2A3-568C0F12EE9C}"/>
                </c:ext>
              </c:extLst>
            </c:dLbl>
            <c:dLbl>
              <c:idx val="2"/>
              <c:layout>
                <c:manualLayout>
                  <c:x val="-1.5232570161578101E-2"/>
                  <c:y val="-2.144307505177573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908-414B-B2A3-568C0F12EE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m/d/yyyy</c:formatCode>
                <c:ptCount val="3"/>
                <c:pt idx="0">
                  <c:v>44562</c:v>
                </c:pt>
                <c:pt idx="1">
                  <c:v>44927</c:v>
                </c:pt>
                <c:pt idx="2">
                  <c:v>45292</c:v>
                </c:pt>
              </c:numCache>
            </c:num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29.4</c:v>
                </c:pt>
                <c:pt idx="1">
                  <c:v>35</c:v>
                </c:pt>
                <c:pt idx="2">
                  <c:v>43.4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FA-4211-94BA-C889A40C5BD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41278976"/>
        <c:axId val="241280512"/>
      </c:barChart>
      <c:dateAx>
        <c:axId val="241278976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1280512"/>
        <c:crosses val="autoZero"/>
        <c:auto val="1"/>
        <c:lblOffset val="100"/>
        <c:baseTimeUnit val="years"/>
      </c:dateAx>
      <c:valAx>
        <c:axId val="241280512"/>
        <c:scaling>
          <c:orientation val="minMax"/>
        </c:scaling>
        <c:delete val="1"/>
        <c:axPos val="b"/>
        <c:numFmt formatCode="#\ ##0.0" sourceLinked="1"/>
        <c:majorTickMark val="none"/>
        <c:minorTickMark val="none"/>
        <c:tickLblPos val="nextTo"/>
        <c:crossAx val="241278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1690F-F914-41DB-8828-D2E6AC7543F6}" type="doc">
      <dgm:prSet loTypeId="urn:microsoft.com/office/officeart/2008/layout/VerticalCurvedList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95A5FA8-AD8F-4D00-92E8-D0A826A8640E}">
      <dgm:prSet phldrT="[Текст]" custT="1"/>
      <dgm:spPr>
        <a:solidFill>
          <a:schemeClr val="bg2">
            <a:alpha val="15000"/>
          </a:schemeClr>
        </a:solidFill>
      </dgm:spPr>
      <dgm:t>
        <a:bodyPr/>
        <a:lstStyle/>
        <a:p>
          <a:pPr algn="l"/>
          <a:endParaRPr lang="ru-RU" sz="1600" b="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algn="l"/>
          <a:endParaRPr lang="ru-RU" sz="1600" b="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algn="l"/>
          <a:r>
            <a:rPr lang="ru-RU" sz="1600" b="0" dirty="0" smtClean="0">
              <a:latin typeface="Arial Narrow" panose="020B0606020202030204" pitchFamily="34" charset="0"/>
              <a:cs typeface="Calibri" panose="020F0502020204030204" pitchFamily="34" charset="0"/>
            </a:rPr>
            <a:t>СВЕДЕНИЯ О НАЛИЧИИ (ОТСУТСТВИИ) ЗАДОЛЖЕННОСТИ В РАЗМЕРЕ ОТРИЦАТЕЛЬНОГО САЛЬДО ЕНС (</a:t>
          </a:r>
          <a:r>
            <a:rPr lang="ru-RU" sz="1600" dirty="0" smtClean="0">
              <a:latin typeface="Arial Narrow" panose="020B0606020202030204" pitchFamily="34" charset="0"/>
            </a:rPr>
            <a:t>КНД 1120518) – </a:t>
          </a:r>
        </a:p>
        <a:p>
          <a:pPr algn="l"/>
          <a:r>
            <a:rPr lang="ru-RU" sz="1600" dirty="0" smtClean="0">
              <a:latin typeface="Arial Narrow" panose="020B0606020202030204" pitchFamily="34" charset="0"/>
            </a:rPr>
            <a:t>(5 РАБОЧИХ ДНЕЙ) </a:t>
          </a:r>
        </a:p>
        <a:p>
          <a:pPr algn="l"/>
          <a:r>
            <a:rPr lang="ru-RU" sz="1600" dirty="0" smtClean="0">
              <a:solidFill>
                <a:srgbClr val="0070C0"/>
              </a:solidFill>
              <a:latin typeface="Arial Narrow" panose="020B0606020202030204" pitchFamily="34" charset="0"/>
            </a:rPr>
            <a:t>С СЕНТЯБРЯ 2023 ГОДА </a:t>
          </a:r>
        </a:p>
        <a:p>
          <a:pPr algn="l"/>
          <a:endParaRPr lang="ru-RU" sz="1600" b="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algn="l"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cs typeface="Calibri" panose="020F0502020204030204" pitchFamily="34" charset="0"/>
            </a:rPr>
            <a:t> </a:t>
          </a:r>
          <a:endParaRPr lang="ru-RU" sz="1600" b="0" dirty="0">
            <a:latin typeface="Arial Narrow" panose="020B0606020202030204" pitchFamily="34" charset="0"/>
            <a:cs typeface="Calibri" panose="020F0502020204030204" pitchFamily="34" charset="0"/>
          </a:endParaRPr>
        </a:p>
      </dgm:t>
    </dgm:pt>
    <dgm:pt modelId="{D61FF9AD-3B6C-4261-A58C-007FBD62AD75}" type="parTrans" cxnId="{9D87393E-6FF5-4952-81FC-DFABB8D91F6B}">
      <dgm:prSet/>
      <dgm:spPr/>
      <dgm:t>
        <a:bodyPr/>
        <a:lstStyle/>
        <a:p>
          <a:endParaRPr lang="ru-RU" sz="2400"/>
        </a:p>
      </dgm:t>
    </dgm:pt>
    <dgm:pt modelId="{E80D8187-3049-4993-B75E-E7581C1D91B0}" type="sibTrans" cxnId="{9D87393E-6FF5-4952-81FC-DFABB8D91F6B}">
      <dgm:prSet/>
      <dgm:spPr/>
      <dgm:t>
        <a:bodyPr/>
        <a:lstStyle/>
        <a:p>
          <a:endParaRPr lang="ru-RU" sz="2400"/>
        </a:p>
      </dgm:t>
    </dgm:pt>
    <dgm:pt modelId="{EEC0CE99-FF8C-420B-9B8A-24C76544177E}">
      <dgm:prSet phldrT="[Текст]" custT="1"/>
      <dgm:spPr>
        <a:solidFill>
          <a:schemeClr val="bg2">
            <a:alpha val="15000"/>
          </a:schemeClr>
        </a:solidFill>
      </dgm:spPr>
      <dgm:t>
        <a:bodyPr/>
        <a:lstStyle/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ПРИНАДЛЕЖНОСТИ СУММ ДЕНЕЖНЫХ СРЕДСТВ ЕНС, ПЕРЕЧИСЛЕННЫХ В КАЧЕСТВЕ ЕНП (5 РАБОЧИХ ДНЕЙ)  КНД 1120502                               </a:t>
          </a:r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КНД</a:t>
          </a:r>
          <a:r>
            <a:rPr lang="ru-RU" sz="1600" b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ru-RU" sz="1600" b="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Calibri" panose="020F0502020204030204" pitchFamily="34" charset="0"/>
            </a:rPr>
            <a:t>1120525 </a:t>
          </a:r>
        </a:p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АГРЕГИРОВАННАЯ </a:t>
          </a:r>
          <a:r>
            <a:rPr lang="ru-RU" sz="1600" dirty="0" smtClean="0">
              <a:solidFill>
                <a:srgbClr val="0070C0"/>
              </a:solidFill>
              <a:latin typeface="Arial Narrow" panose="020B0606020202030204" pitchFamily="34" charset="0"/>
            </a:rPr>
            <a:t>С СЕНТЯБРЯ 2023 ГОДА </a:t>
          </a:r>
          <a:endParaRPr lang="ru-RU" sz="1600" b="0" dirty="0">
            <a:solidFill>
              <a:srgbClr val="F68D36"/>
            </a:solidFill>
            <a:latin typeface="Arial Narrow" panose="020B0606020202030204" pitchFamily="34" charset="0"/>
            <a:cs typeface="Calibri" panose="020F0502020204030204" pitchFamily="34" charset="0"/>
          </a:endParaRPr>
        </a:p>
      </dgm:t>
    </dgm:pt>
    <dgm:pt modelId="{12F766D5-4C53-492E-A713-39440C42C030}" type="parTrans" cxnId="{B45B773D-CA3F-470F-AA0F-C9FA36C53FFD}">
      <dgm:prSet/>
      <dgm:spPr/>
      <dgm:t>
        <a:bodyPr/>
        <a:lstStyle/>
        <a:p>
          <a:endParaRPr lang="ru-RU" sz="2400"/>
        </a:p>
      </dgm:t>
    </dgm:pt>
    <dgm:pt modelId="{1944AF95-8295-43E1-A978-5868D4E36BE0}" type="sibTrans" cxnId="{B45B773D-CA3F-470F-AA0F-C9FA36C53FFD}">
      <dgm:prSet/>
      <dgm:spPr/>
      <dgm:t>
        <a:bodyPr/>
        <a:lstStyle/>
        <a:p>
          <a:endParaRPr lang="ru-RU" sz="2400"/>
        </a:p>
      </dgm:t>
    </dgm:pt>
    <dgm:pt modelId="{0297FBEC-ABB4-44B7-85BB-526B84A46BE1}">
      <dgm:prSet custT="1"/>
      <dgm:spPr>
        <a:solidFill>
          <a:schemeClr val="bg2">
            <a:alpha val="15000"/>
          </a:schemeClr>
        </a:solidFill>
      </dgm:spPr>
      <dgm:t>
        <a:bodyPr/>
        <a:lstStyle/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НАЛИЧИИ ПО СОСТОЯНИЮ НА ДАТУ ФОРМИРОВАНИЯ +/- ИЛИ «0» САЛЬДО </a:t>
          </a:r>
        </a:p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</a:t>
          </a:r>
          <a:endParaRPr lang="ru-RU" sz="1600" b="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1E3944E-718F-431B-8723-8EE729ED31BD}" type="parTrans" cxnId="{1887F6CB-CC1A-499B-BFBD-FB364CF57C14}">
      <dgm:prSet/>
      <dgm:spPr/>
      <dgm:t>
        <a:bodyPr/>
        <a:lstStyle/>
        <a:p>
          <a:endParaRPr lang="ru-RU" sz="2400"/>
        </a:p>
      </dgm:t>
    </dgm:pt>
    <dgm:pt modelId="{26B92418-187B-4A2C-A8BA-3B58513E02AA}" type="sibTrans" cxnId="{1887F6CB-CC1A-499B-BFBD-FB364CF57C14}">
      <dgm:prSet/>
      <dgm:spPr/>
      <dgm:t>
        <a:bodyPr/>
        <a:lstStyle/>
        <a:p>
          <a:endParaRPr lang="ru-RU" sz="2400"/>
        </a:p>
      </dgm:t>
    </dgm:pt>
    <dgm:pt modelId="{C8AFA537-5A56-420D-B4DC-080BF97D4363}">
      <dgm:prSet phldrT="[Текст]" custT="1"/>
      <dgm:spPr>
        <a:solidFill>
          <a:schemeClr val="bg2">
            <a:alpha val="15000"/>
          </a:schemeClr>
        </a:solidFill>
      </dgm:spPr>
      <dgm:t>
        <a:bodyPr/>
        <a:lstStyle/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ОБ ИСПОЛНЕНИИ ОБЯЗАННОСТИ ПО УПЛАТЕ НАЛОГОВ </a:t>
          </a:r>
        </a:p>
        <a:p>
          <a:pPr>
            <a:buFont typeface="Symbol" panose="05050102010706020507" pitchFamily="18" charset="2"/>
            <a:buNone/>
          </a:pPr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(10 РАБОЧИХ ДНЕЙ)</a:t>
          </a:r>
          <a:endParaRPr lang="ru-RU" sz="1600" b="0" dirty="0">
            <a:latin typeface="Arial Narrow" panose="020B0606020202030204" pitchFamily="34" charset="0"/>
            <a:cs typeface="Calibri" panose="020F0502020204030204" pitchFamily="34" charset="0"/>
          </a:endParaRPr>
        </a:p>
      </dgm:t>
    </dgm:pt>
    <dgm:pt modelId="{A9B02BAB-4CF9-440F-8E36-30D55FAEF3C6}" type="sibTrans" cxnId="{869B53FE-45D6-4EF5-A6FE-B797645122AE}">
      <dgm:prSet/>
      <dgm:spPr/>
      <dgm:t>
        <a:bodyPr/>
        <a:lstStyle/>
        <a:p>
          <a:endParaRPr lang="ru-RU" sz="2400"/>
        </a:p>
      </dgm:t>
    </dgm:pt>
    <dgm:pt modelId="{475D0F42-C5CF-45A1-9E8B-D719A15C4C30}" type="parTrans" cxnId="{869B53FE-45D6-4EF5-A6FE-B797645122AE}">
      <dgm:prSet/>
      <dgm:spPr/>
      <dgm:t>
        <a:bodyPr/>
        <a:lstStyle/>
        <a:p>
          <a:endParaRPr lang="ru-RU" sz="2400"/>
        </a:p>
      </dgm:t>
    </dgm:pt>
    <dgm:pt modelId="{6037882F-D337-4598-AEEA-9BE8FD9FFBC1}">
      <dgm:prSet custT="1"/>
      <dgm:spPr>
        <a:solidFill>
          <a:schemeClr val="bg2">
            <a:alpha val="15000"/>
          </a:schemeClr>
        </a:solidFill>
      </dgm:spPr>
      <dgm:t>
        <a:bodyPr/>
        <a:lstStyle/>
        <a:p>
          <a:r>
            <a:rPr lang="ru-RU" sz="12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</a:p>
        <a:p>
          <a:endParaRPr lang="ru-RU" sz="1600" b="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АКТ ПРИНАДЛЕЖНОСТИ СУММ ДЕНЕЖНЫХ СРЕДСТВ ЕНС – </a:t>
          </a:r>
        </a:p>
        <a:p>
          <a:r>
            <a:rPr lang="ru-RU" sz="1600" b="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 </a:t>
          </a:r>
          <a:r>
            <a:rPr lang="ru-RU" sz="1600" b="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ВОЗМОЖНОСТЬ ПОЛУЧЕНИЯ ЗА РАННИЙ ПЕРИОД</a:t>
          </a:r>
        </a:p>
        <a:p>
          <a:endParaRPr lang="ru-RU" sz="1200" b="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endParaRPr lang="ru-RU" sz="1200" b="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F34DE474-512E-4C2F-8EBE-5585DC51733F}" type="parTrans" cxnId="{A12482B4-F132-4AA3-AA99-6338C72F16BA}">
      <dgm:prSet/>
      <dgm:spPr/>
      <dgm:t>
        <a:bodyPr/>
        <a:lstStyle/>
        <a:p>
          <a:endParaRPr lang="ru-RU"/>
        </a:p>
      </dgm:t>
    </dgm:pt>
    <dgm:pt modelId="{5CA35B49-5D5F-4A26-8282-07FD6E544F1B}" type="sibTrans" cxnId="{A12482B4-F132-4AA3-AA99-6338C72F16BA}">
      <dgm:prSet/>
      <dgm:spPr/>
      <dgm:t>
        <a:bodyPr/>
        <a:lstStyle/>
        <a:p>
          <a:endParaRPr lang="ru-RU"/>
        </a:p>
      </dgm:t>
    </dgm:pt>
    <dgm:pt modelId="{AFB3770A-E358-4020-884C-01DECBDDFBB3}" type="pres">
      <dgm:prSet presAssocID="{0611690F-F914-41DB-8828-D2E6AC7543F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1D86919-5D7D-4F59-80B0-B43BA97A52CC}" type="pres">
      <dgm:prSet presAssocID="{0611690F-F914-41DB-8828-D2E6AC7543F6}" presName="Name1" presStyleCnt="0"/>
      <dgm:spPr/>
    </dgm:pt>
    <dgm:pt modelId="{6227010C-3A9A-408A-B963-04660CF2D182}" type="pres">
      <dgm:prSet presAssocID="{0611690F-F914-41DB-8828-D2E6AC7543F6}" presName="cycle" presStyleCnt="0"/>
      <dgm:spPr/>
    </dgm:pt>
    <dgm:pt modelId="{13B0BDF2-C47E-4C43-BF34-366E85269848}" type="pres">
      <dgm:prSet presAssocID="{0611690F-F914-41DB-8828-D2E6AC7543F6}" presName="srcNode" presStyleLbl="node1" presStyleIdx="0" presStyleCnt="5"/>
      <dgm:spPr/>
    </dgm:pt>
    <dgm:pt modelId="{24827409-67BB-4498-95F7-F9905A5E6781}" type="pres">
      <dgm:prSet presAssocID="{0611690F-F914-41DB-8828-D2E6AC7543F6}" presName="conn" presStyleLbl="parChTrans1D2" presStyleIdx="0" presStyleCnt="1" custScaleX="105163" custScaleY="122305" custLinFactNeighborX="-721" custLinFactNeighborY="827"/>
      <dgm:spPr/>
      <dgm:t>
        <a:bodyPr/>
        <a:lstStyle/>
        <a:p>
          <a:endParaRPr lang="ru-RU"/>
        </a:p>
      </dgm:t>
    </dgm:pt>
    <dgm:pt modelId="{7E75387A-D47D-4838-9ED1-AC42764772D5}" type="pres">
      <dgm:prSet presAssocID="{0611690F-F914-41DB-8828-D2E6AC7543F6}" presName="extraNode" presStyleLbl="node1" presStyleIdx="0" presStyleCnt="5"/>
      <dgm:spPr/>
    </dgm:pt>
    <dgm:pt modelId="{E299F5D3-ADB3-4275-94AE-878CF6CA92FA}" type="pres">
      <dgm:prSet presAssocID="{0611690F-F914-41DB-8828-D2E6AC7543F6}" presName="dstNode" presStyleLbl="node1" presStyleIdx="0" presStyleCnt="5"/>
      <dgm:spPr/>
    </dgm:pt>
    <dgm:pt modelId="{B0206BBC-E2F0-4D7C-862E-523C51A0E17B}" type="pres">
      <dgm:prSet presAssocID="{C8AFA537-5A56-420D-B4DC-080BF97D4363}" presName="text_1" presStyleLbl="node1" presStyleIdx="0" presStyleCnt="5" custScaleY="135113" custLinFactNeighborX="140" custLinFactNeighborY="-7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C7C3B-EC2B-46E5-9637-BDF58192647E}" type="pres">
      <dgm:prSet presAssocID="{C8AFA537-5A56-420D-B4DC-080BF97D4363}" presName="accent_1" presStyleCnt="0"/>
      <dgm:spPr/>
    </dgm:pt>
    <dgm:pt modelId="{186632D7-976D-4CF3-BB95-07A17971E8DD}" type="pres">
      <dgm:prSet presAssocID="{C8AFA537-5A56-420D-B4DC-080BF97D4363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F0B2EF44-5F27-4FBB-B905-382986EC37EA}" type="pres">
      <dgm:prSet presAssocID="{F95A5FA8-AD8F-4D00-92E8-D0A826A8640E}" presName="text_2" presStyleLbl="node1" presStyleIdx="1" presStyleCnt="5" custScaleY="163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2E87E-1E0B-4BF4-9688-9AB27920347D}" type="pres">
      <dgm:prSet presAssocID="{F95A5FA8-AD8F-4D00-92E8-D0A826A8640E}" presName="accent_2" presStyleCnt="0"/>
      <dgm:spPr/>
    </dgm:pt>
    <dgm:pt modelId="{5C57E3E7-050B-4AB8-928C-A22BF6ADCFFD}" type="pres">
      <dgm:prSet presAssocID="{F95A5FA8-AD8F-4D00-92E8-D0A826A8640E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49A507EB-923D-4AD6-8B3C-AE5200657BA8}" type="pres">
      <dgm:prSet presAssocID="{EEC0CE99-FF8C-420B-9B8A-24C76544177E}" presName="text_3" presStyleLbl="node1" presStyleIdx="2" presStyleCnt="5" custScaleY="170147" custLinFactNeighborX="-576" custLinFactNeighborY="21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2D9C98-8D24-40C7-83A3-B7F7FF4D503A}" type="pres">
      <dgm:prSet presAssocID="{EEC0CE99-FF8C-420B-9B8A-24C76544177E}" presName="accent_3" presStyleCnt="0"/>
      <dgm:spPr/>
    </dgm:pt>
    <dgm:pt modelId="{521EEF24-124D-4757-B517-677A32090FD5}" type="pres">
      <dgm:prSet presAssocID="{EEC0CE99-FF8C-420B-9B8A-24C76544177E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15A53A9A-8D0D-4BCC-809B-C5D64778B0CD}" type="pres">
      <dgm:prSet presAssocID="{0297FBEC-ABB4-44B7-85BB-526B84A46BE1}" presName="text_4" presStyleLbl="node1" presStyleIdx="3" presStyleCnt="5" custScaleX="98098" custScaleY="129874" custLinFactNeighborX="256" custLinFactNeighborY="31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B0860-3204-4B20-AFD2-4CD67C9F6734}" type="pres">
      <dgm:prSet presAssocID="{0297FBEC-ABB4-44B7-85BB-526B84A46BE1}" presName="accent_4" presStyleCnt="0"/>
      <dgm:spPr/>
    </dgm:pt>
    <dgm:pt modelId="{27923BDC-D79D-44E9-ADED-43F50D3E131F}" type="pres">
      <dgm:prSet presAssocID="{0297FBEC-ABB4-44B7-85BB-526B84A46BE1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C46EF1CD-B138-40D1-A1F1-75AB0737ADAB}" type="pres">
      <dgm:prSet presAssocID="{6037882F-D337-4598-AEEA-9BE8FD9FFBC1}" presName="text_5" presStyleLbl="node1" presStyleIdx="4" presStyleCnt="5" custScaleY="144639" custLinFactNeighborX="-91" custLinFactNeighborY="23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DFAC2A-312A-4E81-B5C2-872C9B79F0E9}" type="pres">
      <dgm:prSet presAssocID="{6037882F-D337-4598-AEEA-9BE8FD9FFBC1}" presName="accent_5" presStyleCnt="0"/>
      <dgm:spPr/>
    </dgm:pt>
    <dgm:pt modelId="{4803CC1B-07D3-4926-BD61-6B3240448128}" type="pres">
      <dgm:prSet presAssocID="{6037882F-D337-4598-AEEA-9BE8FD9FFBC1}" presName="accentRepeatNode" presStyleLbl="solidFgAcc1" presStyleIdx="4" presStyleCnt="5"/>
      <dgm:spPr/>
    </dgm:pt>
  </dgm:ptLst>
  <dgm:cxnLst>
    <dgm:cxn modelId="{9F4D1D25-2651-483C-9E1A-2C74226ADF14}" type="presOf" srcId="{0611690F-F914-41DB-8828-D2E6AC7543F6}" destId="{AFB3770A-E358-4020-884C-01DECBDDFBB3}" srcOrd="0" destOrd="0" presId="urn:microsoft.com/office/officeart/2008/layout/VerticalCurvedList"/>
    <dgm:cxn modelId="{21381BE4-CD26-486A-ABA3-BB4867D6899B}" type="presOf" srcId="{C8AFA537-5A56-420D-B4DC-080BF97D4363}" destId="{B0206BBC-E2F0-4D7C-862E-523C51A0E17B}" srcOrd="0" destOrd="0" presId="urn:microsoft.com/office/officeart/2008/layout/VerticalCurvedList"/>
    <dgm:cxn modelId="{9D87393E-6FF5-4952-81FC-DFABB8D91F6B}" srcId="{0611690F-F914-41DB-8828-D2E6AC7543F6}" destId="{F95A5FA8-AD8F-4D00-92E8-D0A826A8640E}" srcOrd="1" destOrd="0" parTransId="{D61FF9AD-3B6C-4261-A58C-007FBD62AD75}" sibTransId="{E80D8187-3049-4993-B75E-E7581C1D91B0}"/>
    <dgm:cxn modelId="{1887F6CB-CC1A-499B-BFBD-FB364CF57C14}" srcId="{0611690F-F914-41DB-8828-D2E6AC7543F6}" destId="{0297FBEC-ABB4-44B7-85BB-526B84A46BE1}" srcOrd="3" destOrd="0" parTransId="{01E3944E-718F-431B-8723-8EE729ED31BD}" sibTransId="{26B92418-187B-4A2C-A8BA-3B58513E02AA}"/>
    <dgm:cxn modelId="{760FAD2A-9E11-48AE-8B45-5B5E031B1835}" type="presOf" srcId="{EEC0CE99-FF8C-420B-9B8A-24C76544177E}" destId="{49A507EB-923D-4AD6-8B3C-AE5200657BA8}" srcOrd="0" destOrd="0" presId="urn:microsoft.com/office/officeart/2008/layout/VerticalCurvedList"/>
    <dgm:cxn modelId="{419F5BAC-C016-4E5A-A4A7-B4D746C56975}" type="presOf" srcId="{6037882F-D337-4598-AEEA-9BE8FD9FFBC1}" destId="{C46EF1CD-B138-40D1-A1F1-75AB0737ADAB}" srcOrd="0" destOrd="0" presId="urn:microsoft.com/office/officeart/2008/layout/VerticalCurvedList"/>
    <dgm:cxn modelId="{869B53FE-45D6-4EF5-A6FE-B797645122AE}" srcId="{0611690F-F914-41DB-8828-D2E6AC7543F6}" destId="{C8AFA537-5A56-420D-B4DC-080BF97D4363}" srcOrd="0" destOrd="0" parTransId="{475D0F42-C5CF-45A1-9E8B-D719A15C4C30}" sibTransId="{A9B02BAB-4CF9-440F-8E36-30D55FAEF3C6}"/>
    <dgm:cxn modelId="{A12482B4-F132-4AA3-AA99-6338C72F16BA}" srcId="{0611690F-F914-41DB-8828-D2E6AC7543F6}" destId="{6037882F-D337-4598-AEEA-9BE8FD9FFBC1}" srcOrd="4" destOrd="0" parTransId="{F34DE474-512E-4C2F-8EBE-5585DC51733F}" sibTransId="{5CA35B49-5D5F-4A26-8282-07FD6E544F1B}"/>
    <dgm:cxn modelId="{B45B773D-CA3F-470F-AA0F-C9FA36C53FFD}" srcId="{0611690F-F914-41DB-8828-D2E6AC7543F6}" destId="{EEC0CE99-FF8C-420B-9B8A-24C76544177E}" srcOrd="2" destOrd="0" parTransId="{12F766D5-4C53-492E-A713-39440C42C030}" sibTransId="{1944AF95-8295-43E1-A978-5868D4E36BE0}"/>
    <dgm:cxn modelId="{71E4AF7B-1FD8-4991-A162-D8674A3ABC40}" type="presOf" srcId="{F95A5FA8-AD8F-4D00-92E8-D0A826A8640E}" destId="{F0B2EF44-5F27-4FBB-B905-382986EC37EA}" srcOrd="0" destOrd="0" presId="urn:microsoft.com/office/officeart/2008/layout/VerticalCurvedList"/>
    <dgm:cxn modelId="{ECE83E86-17BE-48B0-BD3C-5FB17738944D}" type="presOf" srcId="{0297FBEC-ABB4-44B7-85BB-526B84A46BE1}" destId="{15A53A9A-8D0D-4BCC-809B-C5D64778B0CD}" srcOrd="0" destOrd="0" presId="urn:microsoft.com/office/officeart/2008/layout/VerticalCurvedList"/>
    <dgm:cxn modelId="{0E54F405-68EA-49C7-8A18-C45809937327}" type="presOf" srcId="{A9B02BAB-4CF9-440F-8E36-30D55FAEF3C6}" destId="{24827409-67BB-4498-95F7-F9905A5E6781}" srcOrd="0" destOrd="0" presId="urn:microsoft.com/office/officeart/2008/layout/VerticalCurvedList"/>
    <dgm:cxn modelId="{4619F7D0-4768-4F40-B3BE-694204DC8C5A}" type="presParOf" srcId="{AFB3770A-E358-4020-884C-01DECBDDFBB3}" destId="{E1D86919-5D7D-4F59-80B0-B43BA97A52CC}" srcOrd="0" destOrd="0" presId="urn:microsoft.com/office/officeart/2008/layout/VerticalCurvedList"/>
    <dgm:cxn modelId="{6AB4AD03-6A7B-44C4-836A-0B9F1AE8E2D1}" type="presParOf" srcId="{E1D86919-5D7D-4F59-80B0-B43BA97A52CC}" destId="{6227010C-3A9A-408A-B963-04660CF2D182}" srcOrd="0" destOrd="0" presId="urn:microsoft.com/office/officeart/2008/layout/VerticalCurvedList"/>
    <dgm:cxn modelId="{A5B28599-2C63-40DD-BAEF-ABEF0C81CE7B}" type="presParOf" srcId="{6227010C-3A9A-408A-B963-04660CF2D182}" destId="{13B0BDF2-C47E-4C43-BF34-366E85269848}" srcOrd="0" destOrd="0" presId="urn:microsoft.com/office/officeart/2008/layout/VerticalCurvedList"/>
    <dgm:cxn modelId="{BDF2426A-5D61-4183-BB5F-EDBEB26AE8B6}" type="presParOf" srcId="{6227010C-3A9A-408A-B963-04660CF2D182}" destId="{24827409-67BB-4498-95F7-F9905A5E6781}" srcOrd="1" destOrd="0" presId="urn:microsoft.com/office/officeart/2008/layout/VerticalCurvedList"/>
    <dgm:cxn modelId="{B6462DAC-D38B-471C-BC4F-E057DDB963FF}" type="presParOf" srcId="{6227010C-3A9A-408A-B963-04660CF2D182}" destId="{7E75387A-D47D-4838-9ED1-AC42764772D5}" srcOrd="2" destOrd="0" presId="urn:microsoft.com/office/officeart/2008/layout/VerticalCurvedList"/>
    <dgm:cxn modelId="{BFD9A1C0-9348-4DC1-B1F7-B2D96A904EAF}" type="presParOf" srcId="{6227010C-3A9A-408A-B963-04660CF2D182}" destId="{E299F5D3-ADB3-4275-94AE-878CF6CA92FA}" srcOrd="3" destOrd="0" presId="urn:microsoft.com/office/officeart/2008/layout/VerticalCurvedList"/>
    <dgm:cxn modelId="{AF023283-DD9A-4FE2-ABCF-DE0ABD6DEF5E}" type="presParOf" srcId="{E1D86919-5D7D-4F59-80B0-B43BA97A52CC}" destId="{B0206BBC-E2F0-4D7C-862E-523C51A0E17B}" srcOrd="1" destOrd="0" presId="urn:microsoft.com/office/officeart/2008/layout/VerticalCurvedList"/>
    <dgm:cxn modelId="{3E1F26C3-3D11-4706-AED1-EB2CEB7F6EEF}" type="presParOf" srcId="{E1D86919-5D7D-4F59-80B0-B43BA97A52CC}" destId="{F07C7C3B-EC2B-46E5-9637-BDF58192647E}" srcOrd="2" destOrd="0" presId="urn:microsoft.com/office/officeart/2008/layout/VerticalCurvedList"/>
    <dgm:cxn modelId="{746DDF86-A133-416A-AA06-A47A3A536EDA}" type="presParOf" srcId="{F07C7C3B-EC2B-46E5-9637-BDF58192647E}" destId="{186632D7-976D-4CF3-BB95-07A17971E8DD}" srcOrd="0" destOrd="0" presId="urn:microsoft.com/office/officeart/2008/layout/VerticalCurvedList"/>
    <dgm:cxn modelId="{92D49FA3-AE51-48EC-89F5-915F2E2C6486}" type="presParOf" srcId="{E1D86919-5D7D-4F59-80B0-B43BA97A52CC}" destId="{F0B2EF44-5F27-4FBB-B905-382986EC37EA}" srcOrd="3" destOrd="0" presId="urn:microsoft.com/office/officeart/2008/layout/VerticalCurvedList"/>
    <dgm:cxn modelId="{ACB9237F-6E72-4BDD-867D-EFF9DBD2BF7B}" type="presParOf" srcId="{E1D86919-5D7D-4F59-80B0-B43BA97A52CC}" destId="{7182E87E-1E0B-4BF4-9688-9AB27920347D}" srcOrd="4" destOrd="0" presId="urn:microsoft.com/office/officeart/2008/layout/VerticalCurvedList"/>
    <dgm:cxn modelId="{61B6EF95-FEC7-41AD-B65A-EF564789F8B3}" type="presParOf" srcId="{7182E87E-1E0B-4BF4-9688-9AB27920347D}" destId="{5C57E3E7-050B-4AB8-928C-A22BF6ADCFFD}" srcOrd="0" destOrd="0" presId="urn:microsoft.com/office/officeart/2008/layout/VerticalCurvedList"/>
    <dgm:cxn modelId="{AA478C27-5F21-47AF-88BC-79A7FFBAD9CF}" type="presParOf" srcId="{E1D86919-5D7D-4F59-80B0-B43BA97A52CC}" destId="{49A507EB-923D-4AD6-8B3C-AE5200657BA8}" srcOrd="5" destOrd="0" presId="urn:microsoft.com/office/officeart/2008/layout/VerticalCurvedList"/>
    <dgm:cxn modelId="{EAFA6BD4-E64C-4C36-82C2-7E71E05E3251}" type="presParOf" srcId="{E1D86919-5D7D-4F59-80B0-B43BA97A52CC}" destId="{5F2D9C98-8D24-40C7-83A3-B7F7FF4D503A}" srcOrd="6" destOrd="0" presId="urn:microsoft.com/office/officeart/2008/layout/VerticalCurvedList"/>
    <dgm:cxn modelId="{60FE5084-2AA3-4D6D-A899-FE2877D0DB92}" type="presParOf" srcId="{5F2D9C98-8D24-40C7-83A3-B7F7FF4D503A}" destId="{521EEF24-124D-4757-B517-677A32090FD5}" srcOrd="0" destOrd="0" presId="urn:microsoft.com/office/officeart/2008/layout/VerticalCurvedList"/>
    <dgm:cxn modelId="{717422DB-6833-4EB4-84FC-AD5A7CF376B4}" type="presParOf" srcId="{E1D86919-5D7D-4F59-80B0-B43BA97A52CC}" destId="{15A53A9A-8D0D-4BCC-809B-C5D64778B0CD}" srcOrd="7" destOrd="0" presId="urn:microsoft.com/office/officeart/2008/layout/VerticalCurvedList"/>
    <dgm:cxn modelId="{193E4205-6C5D-443B-BC84-97CD8CC6375C}" type="presParOf" srcId="{E1D86919-5D7D-4F59-80B0-B43BA97A52CC}" destId="{AEFB0860-3204-4B20-AFD2-4CD67C9F6734}" srcOrd="8" destOrd="0" presId="urn:microsoft.com/office/officeart/2008/layout/VerticalCurvedList"/>
    <dgm:cxn modelId="{A288F7B6-4178-44DA-B883-E63252F1AC2E}" type="presParOf" srcId="{AEFB0860-3204-4B20-AFD2-4CD67C9F6734}" destId="{27923BDC-D79D-44E9-ADED-43F50D3E131F}" srcOrd="0" destOrd="0" presId="urn:microsoft.com/office/officeart/2008/layout/VerticalCurvedList"/>
    <dgm:cxn modelId="{68DCE556-F59D-4860-83D5-C975BFA3D7BE}" type="presParOf" srcId="{E1D86919-5D7D-4F59-80B0-B43BA97A52CC}" destId="{C46EF1CD-B138-40D1-A1F1-75AB0737ADAB}" srcOrd="9" destOrd="0" presId="urn:microsoft.com/office/officeart/2008/layout/VerticalCurvedList"/>
    <dgm:cxn modelId="{F7058C97-131E-4ABD-81F3-20642F56C0D1}" type="presParOf" srcId="{E1D86919-5D7D-4F59-80B0-B43BA97A52CC}" destId="{1CDFAC2A-312A-4E81-B5C2-872C9B79F0E9}" srcOrd="10" destOrd="0" presId="urn:microsoft.com/office/officeart/2008/layout/VerticalCurvedList"/>
    <dgm:cxn modelId="{7BF3484A-9180-4E84-AEF0-6C4DF94DFC0E}" type="presParOf" srcId="{1CDFAC2A-312A-4E81-B5C2-872C9B79F0E9}" destId="{4803CC1B-07D3-4926-BD61-6B3240448128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27409-67BB-4498-95F7-F9905A5E6781}">
      <dsp:nvSpPr>
        <dsp:cNvPr id="0" name=""/>
        <dsp:cNvSpPr/>
      </dsp:nvSpPr>
      <dsp:spPr>
        <a:xfrm>
          <a:off x="-6376439" y="-1706804"/>
          <a:ext cx="7744203" cy="9006540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206BBC-E2F0-4D7C-862E-523C51A0E17B}">
      <dsp:nvSpPr>
        <dsp:cNvPr id="0" name=""/>
        <dsp:cNvSpPr/>
      </dsp:nvSpPr>
      <dsp:spPr>
        <a:xfrm>
          <a:off x="523534" y="167740"/>
          <a:ext cx="6406486" cy="924321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ОБ ИСПОЛНЕНИИ ОБЯЗАННОСТИ ПО УПЛАТЕ НАЛОГОВ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(10 РАБОЧИХ ДНЕЙ)</a:t>
          </a:r>
          <a:endParaRPr lang="ru-RU" sz="1600" b="0" kern="1200" dirty="0">
            <a:latin typeface="Arial Narrow" panose="020B0606020202030204" pitchFamily="34" charset="0"/>
            <a:cs typeface="Calibri" panose="020F0502020204030204" pitchFamily="34" charset="0"/>
          </a:endParaRPr>
        </a:p>
      </dsp:txBody>
      <dsp:txXfrm>
        <a:off x="523534" y="167740"/>
        <a:ext cx="6406486" cy="924321"/>
      </dsp:txXfrm>
    </dsp:sp>
    <dsp:sp modelId="{186632D7-976D-4CF3-BB95-07A17971E8DD}">
      <dsp:nvSpPr>
        <dsp:cNvPr id="0" name=""/>
        <dsp:cNvSpPr/>
      </dsp:nvSpPr>
      <dsp:spPr>
        <a:xfrm>
          <a:off x="86996" y="256322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0B2EF44-5F27-4FBB-B905-382986EC37EA}">
      <dsp:nvSpPr>
        <dsp:cNvPr id="0" name=""/>
        <dsp:cNvSpPr/>
      </dsp:nvSpPr>
      <dsp:spPr>
        <a:xfrm>
          <a:off x="1004779" y="1151809"/>
          <a:ext cx="5916273" cy="1115838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cs typeface="Calibri" panose="020F0502020204030204" pitchFamily="34" charset="0"/>
            </a:rPr>
            <a:t>СВЕДЕНИЯ О НАЛИЧИИ (ОТСУТСТВИИ) ЗАДОЛЖЕННОСТИ В РАЗМЕРЕ ОТРИЦАТЕЛЬНОГО САЛЬДО ЕНС (</a:t>
          </a:r>
          <a:r>
            <a:rPr lang="ru-RU" sz="1600" kern="1200" dirty="0" smtClean="0">
              <a:latin typeface="Arial Narrow" panose="020B0606020202030204" pitchFamily="34" charset="0"/>
            </a:rPr>
            <a:t>КНД 1120518) –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Arial Narrow" panose="020B0606020202030204" pitchFamily="34" charset="0"/>
            </a:rPr>
            <a:t>(5 РАБОЧИХ ДНЕЙ)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70C0"/>
              </a:solidFill>
              <a:latin typeface="Arial Narrow" panose="020B0606020202030204" pitchFamily="34" charset="0"/>
            </a:rPr>
            <a:t>С СЕНТЯБРЯ 2023 ГОДА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cs typeface="Calibri" panose="020F0502020204030204" pitchFamily="34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cs typeface="Calibri" panose="020F0502020204030204" pitchFamily="34" charset="0"/>
            </a:rPr>
            <a:t> </a:t>
          </a:r>
          <a:endParaRPr lang="ru-RU" sz="1600" b="0" kern="1200" dirty="0">
            <a:latin typeface="Arial Narrow" panose="020B0606020202030204" pitchFamily="34" charset="0"/>
            <a:cs typeface="Calibri" panose="020F0502020204030204" pitchFamily="34" charset="0"/>
          </a:endParaRPr>
        </a:p>
      </dsp:txBody>
      <dsp:txXfrm>
        <a:off x="1004779" y="1151809"/>
        <a:ext cx="5916273" cy="1115838"/>
      </dsp:txXfrm>
    </dsp:sp>
    <dsp:sp modelId="{5C57E3E7-050B-4AB8-928C-A22BF6ADCFFD}">
      <dsp:nvSpPr>
        <dsp:cNvPr id="0" name=""/>
        <dsp:cNvSpPr/>
      </dsp:nvSpPr>
      <dsp:spPr>
        <a:xfrm>
          <a:off x="577210" y="1282159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9A507EB-923D-4AD6-8B3C-AE5200657BA8}">
      <dsp:nvSpPr>
        <dsp:cNvPr id="0" name=""/>
        <dsp:cNvSpPr/>
      </dsp:nvSpPr>
      <dsp:spPr>
        <a:xfrm>
          <a:off x="1122023" y="2302274"/>
          <a:ext cx="5765817" cy="1163993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ПРИНАДЛЕЖНОСТИ СУММ ДЕНЕЖНЫХ СРЕДСТВ ЕНС, ПЕРЕЧИСЛЕННЫХ В КАЧЕСТВЕ ЕНП (5 РАБОЧИХ ДНЕЙ)  КНД 1120502                               </a:t>
          </a: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КНД</a:t>
          </a:r>
          <a:r>
            <a:rPr lang="ru-RU" sz="1600" b="0" kern="120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ru-RU" sz="1600" b="0" kern="1200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Calibri" panose="020F0502020204030204" pitchFamily="34" charset="0"/>
            </a:rPr>
            <a:t>1120525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АГРЕГИРОВАННАЯ </a:t>
          </a:r>
          <a:r>
            <a:rPr lang="ru-RU" sz="1600" kern="1200" dirty="0" smtClean="0">
              <a:solidFill>
                <a:srgbClr val="0070C0"/>
              </a:solidFill>
              <a:latin typeface="Arial Narrow" panose="020B0606020202030204" pitchFamily="34" charset="0"/>
            </a:rPr>
            <a:t>С СЕНТЯБРЯ 2023 ГОДА </a:t>
          </a:r>
          <a:endParaRPr lang="ru-RU" sz="1600" b="0" kern="1200" dirty="0">
            <a:solidFill>
              <a:srgbClr val="F68D36"/>
            </a:solidFill>
            <a:latin typeface="Arial Narrow" panose="020B0606020202030204" pitchFamily="34" charset="0"/>
            <a:cs typeface="Calibri" panose="020F0502020204030204" pitchFamily="34" charset="0"/>
          </a:endParaRPr>
        </a:p>
      </dsp:txBody>
      <dsp:txXfrm>
        <a:off x="1122023" y="2302274"/>
        <a:ext cx="5765817" cy="1163993"/>
      </dsp:txXfrm>
    </dsp:sp>
    <dsp:sp modelId="{521EEF24-124D-4757-B517-677A32090FD5}">
      <dsp:nvSpPr>
        <dsp:cNvPr id="0" name=""/>
        <dsp:cNvSpPr/>
      </dsp:nvSpPr>
      <dsp:spPr>
        <a:xfrm>
          <a:off x="727666" y="2307996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5A53A9A-8D0D-4BCC-809B-C5D64778B0CD}">
      <dsp:nvSpPr>
        <dsp:cNvPr id="0" name=""/>
        <dsp:cNvSpPr/>
      </dsp:nvSpPr>
      <dsp:spPr>
        <a:xfrm>
          <a:off x="1076188" y="3533723"/>
          <a:ext cx="5803745" cy="888481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СПРАВКА О НАЛИЧИИ ПО СОСТОЯНИЮ НА ДАТУ ФОРМИРОВАНИЯ +/- ИЛИ «0» САЛЬДО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</a:t>
          </a:r>
          <a:endParaRPr lang="ru-RU" sz="1600" b="0" kern="120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1076188" y="3533723"/>
        <a:ext cx="5803745" cy="888481"/>
      </dsp:txXfrm>
    </dsp:sp>
    <dsp:sp modelId="{27923BDC-D79D-44E9-ADED-43F50D3E131F}">
      <dsp:nvSpPr>
        <dsp:cNvPr id="0" name=""/>
        <dsp:cNvSpPr/>
      </dsp:nvSpPr>
      <dsp:spPr>
        <a:xfrm>
          <a:off x="577210" y="3333833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46EF1CD-B138-40D1-A1F1-75AB0737ADAB}">
      <dsp:nvSpPr>
        <dsp:cNvPr id="0" name=""/>
        <dsp:cNvSpPr/>
      </dsp:nvSpPr>
      <dsp:spPr>
        <a:xfrm>
          <a:off x="508735" y="4452665"/>
          <a:ext cx="6406486" cy="989490"/>
        </a:xfrm>
        <a:prstGeom prst="rect">
          <a:avLst/>
        </a:prstGeom>
        <a:solidFill>
          <a:schemeClr val="bg2">
            <a:alpha val="1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43012" tIns="30480" rIns="30480" bIns="3048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.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АКТ ПРИНАДЛЕЖНОСТИ СУММ ДЕНЕЖНЫХ СРЕДСТВ ЕНС –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(5 РАБОЧИХ ДНЕЙ) </a:t>
          </a:r>
          <a:r>
            <a:rPr lang="ru-RU" sz="1600" b="0" kern="1200" dirty="0" smtClean="0">
              <a:solidFill>
                <a:srgbClr val="0070C0"/>
              </a:solidFill>
              <a:latin typeface="Arial Narrow" panose="020B0606020202030204" pitchFamily="34" charset="0"/>
              <a:ea typeface="Calibri" panose="020F0502020204030204" pitchFamily="34" charset="0"/>
              <a:cs typeface="Calibri" panose="020F0502020204030204" pitchFamily="34" charset="0"/>
            </a:rPr>
            <a:t>ВОЗМОЖНОСТЬ ПОЛУЧЕНИЯ ЗА РАННИЙ ПЕРИОД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 smtClean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>
            <a:latin typeface="Arial Narrow" panose="020B0606020202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508735" y="4452665"/>
        <a:ext cx="6406486" cy="989490"/>
      </dsp:txXfrm>
    </dsp:sp>
    <dsp:sp modelId="{4803CC1B-07D3-4926-BD61-6B3240448128}">
      <dsp:nvSpPr>
        <dsp:cNvPr id="0" name=""/>
        <dsp:cNvSpPr/>
      </dsp:nvSpPr>
      <dsp:spPr>
        <a:xfrm>
          <a:off x="86996" y="4359670"/>
          <a:ext cx="855137" cy="855137"/>
        </a:xfrm>
        <a:prstGeom prst="ellipse">
          <a:avLst/>
        </a:prstGeom>
        <a:gradFill rotWithShape="0">
          <a:gsLst>
            <a:gs pos="0">
              <a:schemeClr val="l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0.40674</cdr:x>
      <cdr:y>0.71393</cdr:y>
    </cdr:from>
    <cdr:to>
      <cdr:x>0.51644</cdr:x>
      <cdr:y>0.8363</cdr:y>
    </cdr:to>
    <cdr:sp macro="" textlink="">
      <cdr:nvSpPr>
        <cdr:cNvPr id="2" name="Rectangle: Rounded Corners 19">
          <a:extLst xmlns:a="http://schemas.openxmlformats.org/drawingml/2006/main">
            <a:ext uri="{FF2B5EF4-FFF2-40B4-BE49-F238E27FC236}">
              <a16:creationId xmlns="" xmlns:a16="http://schemas.microsoft.com/office/drawing/2014/main" id="{2E92BECF-16CC-44AF-B92A-C09BC41CBD09}"/>
            </a:ext>
          </a:extLst>
        </cdr:cNvPr>
        <cdr:cNvSpPr/>
      </cdr:nvSpPr>
      <cdr:spPr>
        <a:xfrm xmlns:a="http://schemas.openxmlformats.org/drawingml/2006/main">
          <a:off x="1695595" y="2114169"/>
          <a:ext cx="457306" cy="362377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3">
                <a:lumMod val="40000"/>
                <a:lumOff val="6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</a:gradFill>
        <a:ln xmlns:a="http://schemas.openxmlformats.org/drawingml/2006/main"/>
      </cdr:spPr>
      <cdr:style>
        <a:lnRef xmlns:a="http://schemas.openxmlformats.org/drawingml/2006/main" idx="1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rtlCol="0" anchor="ctr"/>
        <a:lstStyle xmlns:a="http://schemas.openxmlformats.org/drawingml/2006/main">
          <a:defPPr>
            <a:defRPr lang="ru-RU"/>
          </a:defPPr>
          <a:lvl1pPr marL="0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63028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26056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89084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52111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315140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78169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41196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704225" algn="l" defTabSz="926056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69</a:t>
          </a:r>
          <a:r>
            <a:rPr lang="en-US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,</a:t>
          </a:r>
          <a:r>
            <a:rPr lang="ru-RU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6%</a:t>
          </a:r>
        </a:p>
      </cdr:txBody>
    </cdr:sp>
  </cdr:relSizeAnchor>
  <cdr:relSizeAnchor xmlns:cdr="http://schemas.openxmlformats.org/drawingml/2006/chartDrawing">
    <cdr:from>
      <cdr:x>0.40674</cdr:x>
      <cdr:y>0.46201</cdr:y>
    </cdr:from>
    <cdr:to>
      <cdr:x>0.51644</cdr:x>
      <cdr:y>0.58438</cdr:y>
    </cdr:to>
    <cdr:sp macro="" textlink="">
      <cdr:nvSpPr>
        <cdr:cNvPr id="3" name="Rectangle: Rounded Corners 19">
          <a:extLst xmlns:a="http://schemas.openxmlformats.org/drawingml/2006/main">
            <a:ext uri="{FF2B5EF4-FFF2-40B4-BE49-F238E27FC236}">
              <a16:creationId xmlns="" xmlns:a16="http://schemas.microsoft.com/office/drawing/2014/main" id="{78C3BF12-E96A-4BD3-98D2-2F3368703878}"/>
            </a:ext>
          </a:extLst>
        </cdr:cNvPr>
        <cdr:cNvSpPr/>
      </cdr:nvSpPr>
      <cdr:spPr>
        <a:xfrm xmlns:a="http://schemas.openxmlformats.org/drawingml/2006/main">
          <a:off x="1695594" y="1368152"/>
          <a:ext cx="457307" cy="362377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3">
                <a:lumMod val="40000"/>
                <a:lumOff val="6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</a:gradFill>
        <a:ln xmlns:a="http://schemas.openxmlformats.org/drawingml/2006/main"/>
      </cdr:spPr>
      <cdr:style>
        <a:lnRef xmlns:a="http://schemas.openxmlformats.org/drawingml/2006/main" idx="1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80,8</a:t>
          </a:r>
          <a:r>
            <a:rPr lang="ru-RU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0.40674</cdr:x>
      <cdr:y>0.21212</cdr:y>
    </cdr:from>
    <cdr:to>
      <cdr:x>0.51644</cdr:x>
      <cdr:y>0.33449</cdr:y>
    </cdr:to>
    <cdr:sp macro="" textlink="">
      <cdr:nvSpPr>
        <cdr:cNvPr id="4" name="Rectangle: Rounded Corners 19">
          <a:extLst xmlns:a="http://schemas.openxmlformats.org/drawingml/2006/main">
            <a:ext uri="{FF2B5EF4-FFF2-40B4-BE49-F238E27FC236}">
              <a16:creationId xmlns="" xmlns:a16="http://schemas.microsoft.com/office/drawing/2014/main" id="{78C3BF12-E96A-4BD3-98D2-2F3368703878}"/>
            </a:ext>
          </a:extLst>
        </cdr:cNvPr>
        <cdr:cNvSpPr/>
      </cdr:nvSpPr>
      <cdr:spPr>
        <a:xfrm xmlns:a="http://schemas.openxmlformats.org/drawingml/2006/main">
          <a:off x="1695595" y="628154"/>
          <a:ext cx="457306" cy="362377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3">
                <a:lumMod val="40000"/>
                <a:lumOff val="6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</a:gradFill>
        <a:ln xmlns:a="http://schemas.openxmlformats.org/drawingml/2006/main"/>
      </cdr:spPr>
      <cdr:style>
        <a:lnRef xmlns:a="http://schemas.openxmlformats.org/drawingml/2006/main" idx="1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93,2</a:t>
          </a:r>
          <a:r>
            <a:rPr lang="ru-RU" sz="1400" b="1" dirty="0">
              <a:solidFill>
                <a:schemeClr val="tx1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rPr>
            <a:t>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41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41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3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97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1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608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97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896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3" y="2130948"/>
            <a:ext cx="10361852" cy="14703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70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82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712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34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16401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76148" indent="-247597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973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57101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978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2340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23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219555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560650"/>
            <a:ext cx="5081454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555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650"/>
            <a:ext cx="5083570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802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462696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803798"/>
            <a:ext cx="5081454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696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798"/>
            <a:ext cx="5083570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7295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200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294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5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6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5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1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6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5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1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39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10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2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5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2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5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2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5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2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5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35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0854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789059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5275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67096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2717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93635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877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7370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8150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8396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768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087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39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82880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1821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591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96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35806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346714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2453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668148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60932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0022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437332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7923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77736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24755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1119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45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380546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85615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856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815154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4122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25398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25573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5077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7192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07956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7987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2772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18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9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5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1747"/>
            <a:ext cx="5032464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6" y="4981747"/>
            <a:ext cx="5018977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954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6005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024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5286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1495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2695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44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0652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94503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27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765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51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3" y="1219489"/>
            <a:ext cx="10361852" cy="4628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80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</p:sldLayoutIdLst>
  <p:hf hdr="0" ftr="0" dt="0"/>
  <p:txStyles>
    <p:titleStyle>
      <a:lvl1pPr algn="ctr" defTabSz="1218936" rtl="0" eaLnBrk="1" latinLnBrk="0" hangingPunct="1">
        <a:lnSpc>
          <a:spcPct val="86000"/>
        </a:lnSpc>
        <a:spcBef>
          <a:spcPct val="0"/>
        </a:spcBef>
        <a:buNone/>
        <a:defRPr sz="2900" kern="800" spc="-54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0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18" indent="-230667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2pPr>
      <a:lvl3pPr marL="6877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>
          <a:solidFill>
            <a:schemeClr val="tx1"/>
          </a:solidFill>
          <a:latin typeface="+mn-lt"/>
          <a:ea typeface="+mn-ea"/>
          <a:cs typeface="+mn-cs"/>
        </a:defRPr>
      </a:lvl3pPr>
      <a:lvl4pPr marL="91631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4pPr>
      <a:lvl5pPr marL="11448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500" kern="800">
          <a:solidFill>
            <a:schemeClr val="tx1"/>
          </a:solidFill>
          <a:latin typeface="+mn-lt"/>
          <a:ea typeface="+mn-ea"/>
          <a:cs typeface="+mn-cs"/>
        </a:defRPr>
      </a:lvl5pPr>
      <a:lvl6pPr marL="3352072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0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9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1871" y="6208574"/>
            <a:ext cx="4345170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24 апреля 2024 года</a:t>
            </a:r>
            <a:endParaRPr lang="ru-RU" b="1" dirty="0">
              <a:solidFill>
                <a:srgbClr val="485068">
                  <a:lumMod val="75000"/>
                </a:srgb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641871" y="3258980"/>
            <a:ext cx="8594895" cy="8617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sz="2800" b="1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ОБ АКТУАЛЬНЫХ ВОПРОСАХ </a:t>
            </a:r>
            <a:r>
              <a:rPr lang="ru-RU" sz="2800" b="1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ВЗАИМОДЕЙСТВИЯ С </a:t>
            </a:r>
            <a:r>
              <a:rPr lang="ru-RU" sz="2800" b="1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НАЛОГОПЛАТЕЛЬЩИКАМИ</a:t>
            </a:r>
            <a:endParaRPr lang="ru-RU" sz="2800" b="1" dirty="0">
              <a:solidFill>
                <a:srgbClr val="485068">
                  <a:lumMod val="75000"/>
                </a:srgb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5" name="Рисунок 4" descr="Изображение выглядит как игрушка, смотрит, день рождения, т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3E9FCAF-1E2B-4013-BEA3-4C253B2AB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7454" y="2130641"/>
            <a:ext cx="4809840" cy="280675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53033" y="2987626"/>
            <a:ext cx="683987" cy="70224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577" y="196529"/>
            <a:ext cx="1872208" cy="194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478716" y="708966"/>
            <a:ext cx="7648938" cy="9233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Главный специалист – эксперт ОТДЕЛА </a:t>
            </a:r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РАБОТЫ С НАЛОГОПЛАТЕЛЬЩИКАМИ</a:t>
            </a:r>
          </a:p>
          <a:p>
            <a:pPr defTabSz="1218936"/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УФНС РОССИИ ПО ХАНТЫ-МАНСИЙСКОМУ АВТОНОМНОМУ ОКРУГУ – ЮГРЕ </a:t>
            </a:r>
          </a:p>
          <a:p>
            <a:pPr defTabSz="1218936"/>
            <a:r>
              <a:rPr lang="ru-RU" sz="2400" b="1" dirty="0" smtClean="0">
                <a:solidFill>
                  <a:srgbClr val="485068">
                    <a:lumMod val="75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Н.А. Балуева</a:t>
            </a:r>
            <a:endParaRPr lang="ru-RU" sz="2400" b="1" dirty="0">
              <a:solidFill>
                <a:srgbClr val="485068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349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49000">
              <a:schemeClr val="bg1">
                <a:lumMod val="95000"/>
              </a:schemeClr>
            </a:gs>
            <a:gs pos="8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78981" y="-21906"/>
            <a:ext cx="2537005" cy="7858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>
              <a:buClr>
                <a:srgbClr val="4F81BD"/>
              </a:buClr>
            </a:pPr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ОСОБЕННОСТИ ПРЕДОСТАВЛЕНИЯ УСЛУГ </a:t>
            </a:r>
          </a:p>
          <a:p>
            <a:pPr algn="ctr" defTabSz="1218936">
              <a:buClr>
                <a:srgbClr val="4F81BD"/>
              </a:buClr>
            </a:pPr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ПО БЕСПЛАТНОМУ ИНФОРМИРОВАНИЮ</a:t>
            </a:r>
          </a:p>
          <a:p>
            <a:pPr algn="ctr" defTabSz="1218936">
              <a:buClr>
                <a:srgbClr val="4F81BD"/>
              </a:buClr>
            </a:pPr>
            <a:endParaRPr lang="ru-RU" sz="1050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="" xmlns:a16="http://schemas.microsoft.com/office/drawing/2014/main" id="{F02B7901-3870-49DC-AA5E-49396413A882}"/>
              </a:ext>
            </a:extLst>
          </p:cNvPr>
          <p:cNvSpPr/>
          <p:nvPr/>
        </p:nvSpPr>
        <p:spPr>
          <a:xfrm>
            <a:off x="3615986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ИНФОРМАЦИОННОЕ ОБСЛУЖИВАНИЕ НАЛОГОПЛАТЕЛЬЩИКОВ</a:t>
            </a:r>
            <a:endParaRPr lang="ru-RU" sz="28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7" name="Схема 36">
            <a:extLst>
              <a:ext uri="{FF2B5EF4-FFF2-40B4-BE49-F238E27FC236}">
                <a16:creationId xmlns="" xmlns:a16="http://schemas.microsoft.com/office/drawing/2014/main" id="{E30768D4-2EE5-4A20-9D5A-20A9961807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1718319"/>
              </p:ext>
            </p:extLst>
          </p:nvPr>
        </p:nvGraphicFramePr>
        <p:xfrm>
          <a:off x="151389" y="837826"/>
          <a:ext cx="6998463" cy="547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9" name="Заголовок 2">
            <a:extLst>
              <a:ext uri="{FF2B5EF4-FFF2-40B4-BE49-F238E27FC236}">
                <a16:creationId xmlns="" xmlns:a16="http://schemas.microsoft.com/office/drawing/2014/main" id="{C43DA1AA-2658-465B-93EF-9261D1452354}"/>
              </a:ext>
            </a:extLst>
          </p:cNvPr>
          <p:cNvSpPr txBox="1">
            <a:spLocks/>
          </p:cNvSpPr>
          <p:nvPr/>
        </p:nvSpPr>
        <p:spPr bwMode="auto">
          <a:xfrm>
            <a:off x="7373382" y="698702"/>
            <a:ext cx="4705644" cy="3168351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  <a:effectLst>
            <a:glow rad="952500">
              <a:schemeClr val="bg1">
                <a:alpha val="40000"/>
              </a:schemeClr>
            </a:glow>
          </a:effectLst>
        </p:spPr>
        <p:txBody>
          <a:bodyPr vert="horz" wrap="square" lIns="0" tIns="43807" rIns="0" bIns="4380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1230109">
              <a:defRPr/>
            </a:pPr>
            <a:endParaRPr lang="ru-RU" altLang="ru-RU" sz="200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 defTabSz="1230109">
              <a:defRPr/>
            </a:pPr>
            <a:endParaRPr lang="ru-RU" altLang="ru-RU" sz="2000" b="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 defTabSz="1230109">
              <a:defRPr/>
            </a:pPr>
            <a:endParaRPr lang="ru-RU" altLang="ru-RU" sz="2000" b="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 defTabSz="1230109">
              <a:defRPr/>
            </a:pPr>
            <a:endParaRPr lang="ru-RU" altLang="ru-RU" sz="2000" b="0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 defTabSz="1230109">
              <a:defRPr/>
            </a:pPr>
            <a:r>
              <a:rPr lang="ru-RU" altLang="ru-RU" sz="2000" b="0" cap="all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ОсобенностИ</a:t>
            </a:r>
            <a:r>
              <a:rPr lang="ru-RU" altLang="ru-RU" sz="20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:</a:t>
            </a:r>
            <a:endParaRPr lang="en-US" altLang="ru-RU" sz="2000" b="0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defTabSz="1230109">
              <a:defRPr/>
            </a:pPr>
            <a:endParaRPr lang="en-US" altLang="ru-RU" sz="1600" cap="all" dirty="0">
              <a:solidFill>
                <a:srgbClr val="4BACC6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Справки ВЫДАЮТСЯ </a:t>
            </a:r>
            <a:r>
              <a:rPr lang="ru-RU" altLang="ru-RU" sz="1600" cap="all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на </a:t>
            </a:r>
            <a:r>
              <a:rPr lang="ru-RU" altLang="ru-RU" sz="1600" cap="all" dirty="0">
                <a:solidFill>
                  <a:srgbClr val="0070C0"/>
                </a:solidFill>
                <a:latin typeface="Arial Narrow" panose="020B0606020202030204" pitchFamily="34" charset="0"/>
              </a:rPr>
              <a:t>дату </a:t>
            </a:r>
            <a:r>
              <a:rPr lang="ru-RU" altLang="ru-RU" sz="1600" cap="all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формирования</a:t>
            </a: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endParaRPr lang="ru-RU" altLang="ru-RU" sz="1600" b="0" cap="all" dirty="0" smtClean="0">
              <a:solidFill>
                <a:srgbClr val="4BACC6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Сведения о задолженности </a:t>
            </a:r>
            <a:r>
              <a:rPr lang="ru-RU" altLang="ru-RU" sz="1600" b="0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на конкретную дату</a:t>
            </a:r>
          </a:p>
          <a:p>
            <a:pPr marL="285750" indent="-285750" defTabSz="1230109">
              <a:buFont typeface="Arial" panose="020B0604020202020204" pitchFamily="34" charset="0"/>
              <a:buChar char="•"/>
              <a:defRPr/>
            </a:pPr>
            <a:endParaRPr lang="ru-RU" altLang="ru-RU" sz="1600" b="0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>
                <a:solidFill>
                  <a:prstClr val="black"/>
                </a:solidFill>
                <a:latin typeface="Arial Narrow" panose="020B0606020202030204" pitchFamily="34" charset="0"/>
              </a:rPr>
              <a:t>Данные в ЛК </a:t>
            </a:r>
            <a:r>
              <a:rPr lang="ru-RU" altLang="ru-RU" sz="1600" cap="all" dirty="0">
                <a:solidFill>
                  <a:srgbClr val="0070C0"/>
                </a:solidFill>
                <a:latin typeface="Arial Narrow" panose="020B0606020202030204" pitchFamily="34" charset="0"/>
              </a:rPr>
              <a:t>28 числа </a:t>
            </a: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отображаются по </a:t>
            </a:r>
            <a:r>
              <a:rPr lang="ru-RU" altLang="ru-RU" sz="1600" b="0" cap="all" dirty="0">
                <a:solidFill>
                  <a:prstClr val="black"/>
                </a:solidFill>
                <a:latin typeface="Arial Narrow" panose="020B0606020202030204" pitchFamily="34" charset="0"/>
              </a:rPr>
              <a:t>состоянию </a:t>
            </a: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на </a:t>
            </a:r>
            <a:r>
              <a:rPr lang="ru-RU" altLang="ru-RU" sz="1600" b="0" cap="all" dirty="0">
                <a:solidFill>
                  <a:srgbClr val="0070C0"/>
                </a:solidFill>
                <a:latin typeface="Arial Narrow" panose="020B0606020202030204" pitchFamily="34" charset="0"/>
              </a:rPr>
              <a:t>27 число </a:t>
            </a: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месяца</a:t>
            </a:r>
            <a:endParaRPr lang="en-US" altLang="ru-RU" sz="1600" b="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endParaRPr lang="en-US" altLang="ru-RU" sz="1600" b="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ЕСЛИ ДАТА ЗАПРОСА – </a:t>
            </a:r>
            <a:r>
              <a:rPr lang="ru-RU" altLang="ru-RU" sz="1600" cap="all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28 ЧИСЛО</a:t>
            </a: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, ТО справки формируются на </a:t>
            </a:r>
            <a:r>
              <a:rPr lang="ru-RU" altLang="ru-RU" sz="1600" cap="all" dirty="0" smtClean="0">
                <a:solidFill>
                  <a:srgbClr val="B91403"/>
                </a:solidFill>
                <a:latin typeface="Arial Narrow" panose="020B0606020202030204" pitchFamily="34" charset="0"/>
              </a:rPr>
              <a:t>следующий рабочий день</a:t>
            </a:r>
            <a:r>
              <a:rPr lang="ru-RU" altLang="ru-RU" sz="1600" b="0" cap="all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107950" defTabSz="1230109">
              <a:buFont typeface="Arial" panose="020B0604020202020204" pitchFamily="34" charset="0"/>
              <a:buChar char="•"/>
              <a:defRPr/>
            </a:pPr>
            <a:endParaRPr lang="ru-RU" altLang="ru-RU" sz="1600" b="0" cap="all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defTabSz="1230109">
              <a:buFont typeface="Arial" panose="020B0604020202020204" pitchFamily="34" charset="0"/>
              <a:buChar char="•"/>
              <a:defRPr/>
            </a:pPr>
            <a:endParaRPr lang="ru-RU" altLang="ru-RU" sz="160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85750" indent="-285750" defTabSz="1230109">
              <a:buFont typeface="Arial" panose="020B0604020202020204" pitchFamily="34" charset="0"/>
              <a:buChar char="•"/>
              <a:defRPr/>
            </a:pPr>
            <a:endParaRPr lang="ru-RU" altLang="ru-RU" sz="1600" cap="all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algn="ctr" defTabSz="1230109">
              <a:defRPr/>
            </a:pPr>
            <a:endParaRPr lang="ru-RU" altLang="ru-RU" sz="1600" cap="all" dirty="0">
              <a:solidFill>
                <a:srgbClr val="4BACC6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algn="ctr" defTabSz="1230109">
              <a:defRPr/>
            </a:pPr>
            <a:endParaRPr lang="ru-RU" altLang="ru-RU" sz="1600" cap="all" dirty="0">
              <a:solidFill>
                <a:srgbClr val="4BACC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 descr="D:\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5554" y="4107901"/>
            <a:ext cx="172819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D:\Pop-Art-Hand-with-envelope-e151443377577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156" y="4138361"/>
            <a:ext cx="1739790" cy="122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382" y="5499546"/>
            <a:ext cx="1972533" cy="1354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D:\hwtSoJlhJR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502" y="5560698"/>
            <a:ext cx="2019444" cy="118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11783838" y="6308957"/>
            <a:ext cx="360040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4BACC6">
                    <a:lumMod val="75000"/>
                  </a:srgbClr>
                </a:solidFill>
                <a:latin typeface="Arial Narrow" panose="020B0606020202030204" pitchFamily="34" charset="0"/>
              </a:rPr>
              <a:t>6</a:t>
            </a:r>
            <a:endParaRPr lang="ru-RU" b="1" dirty="0">
              <a:solidFill>
                <a:srgbClr val="4BACC6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Picture 3" descr="D:\original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152" y="4584982"/>
            <a:ext cx="1726890" cy="1139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ловина рамки 1"/>
          <p:cNvSpPr/>
          <p:nvPr/>
        </p:nvSpPr>
        <p:spPr>
          <a:xfrm rot="19147767" flipV="1">
            <a:off x="844976" y="2297739"/>
            <a:ext cx="678537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5" name="Половина рамки 24"/>
          <p:cNvSpPr/>
          <p:nvPr/>
        </p:nvSpPr>
        <p:spPr>
          <a:xfrm rot="19147767" flipV="1">
            <a:off x="332866" y="1279251"/>
            <a:ext cx="733201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Половина рамки 25"/>
          <p:cNvSpPr/>
          <p:nvPr/>
        </p:nvSpPr>
        <p:spPr>
          <a:xfrm rot="19147767" flipV="1">
            <a:off x="953472" y="3307819"/>
            <a:ext cx="718889" cy="380728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7" name="Половина рамки 26"/>
          <p:cNvSpPr/>
          <p:nvPr/>
        </p:nvSpPr>
        <p:spPr>
          <a:xfrm rot="19147767" flipV="1">
            <a:off x="333998" y="5383659"/>
            <a:ext cx="707959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9" name="Половина рамки 28"/>
          <p:cNvSpPr/>
          <p:nvPr/>
        </p:nvSpPr>
        <p:spPr>
          <a:xfrm rot="19147767" flipV="1">
            <a:off x="836141" y="4336351"/>
            <a:ext cx="670319" cy="376949"/>
          </a:xfrm>
          <a:prstGeom prst="halfFram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854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Rectangle 3">
            <a:extLst>
              <a:ext uri="{FF2B5EF4-FFF2-40B4-BE49-F238E27FC236}">
                <a16:creationId xmlns="" xmlns:a16="http://schemas.microsoft.com/office/drawing/2014/main" id="{F02B7901-3870-49DC-AA5E-49396413A882}"/>
              </a:ext>
            </a:extLst>
          </p:cNvPr>
          <p:cNvSpPr/>
          <p:nvPr/>
        </p:nvSpPr>
        <p:spPr>
          <a:xfrm>
            <a:off x="3563035" y="2116"/>
            <a:ext cx="858084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r>
              <a:rPr lang="ru-RU" sz="2400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ПРЕДОСТАВЛЕНИЕ АКТА СВЕРКИ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6D039248-A68C-4009-A147-903C2A161FDE}"/>
              </a:ext>
            </a:extLst>
          </p:cNvPr>
          <p:cNvSpPr/>
          <p:nvPr/>
        </p:nvSpPr>
        <p:spPr>
          <a:xfrm>
            <a:off x="123650" y="3238147"/>
            <a:ext cx="6092825" cy="4633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tabLst>
                <a:tab pos="337820" algn="l"/>
                <a:tab pos="99568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5" y="10786"/>
            <a:ext cx="1152128" cy="75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78981" y="-21906"/>
            <a:ext cx="2537005" cy="78584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 defTabSz="1218936">
              <a:buClr>
                <a:srgbClr val="4F81BD"/>
              </a:buClr>
            </a:pPr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ОСОБЕННОСТИ ПРЕДОСТАВЛЕНИЯ УСЛУГ </a:t>
            </a:r>
          </a:p>
          <a:p>
            <a:pPr algn="ctr" defTabSz="1218936">
              <a:buClr>
                <a:srgbClr val="4F81BD"/>
              </a:buClr>
            </a:pPr>
            <a:r>
              <a:rPr lang="ru-RU" sz="1050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ПО БЕСПЛАТНОМУ ИНФОРМИРОВАНИЮ</a:t>
            </a:r>
          </a:p>
          <a:p>
            <a:pPr algn="ctr" defTabSz="1218936">
              <a:buClr>
                <a:srgbClr val="4F81BD"/>
              </a:buClr>
            </a:pPr>
            <a:endParaRPr lang="ru-RU" sz="1050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639822" y="6308957"/>
            <a:ext cx="504056" cy="432276"/>
          </a:xfrm>
          <a:prstGeom prst="rect">
            <a:avLst/>
          </a:prstGeom>
          <a:noFill/>
          <a:ln cmpd="dbl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BACC6">
                    <a:lumMod val="75000"/>
                  </a:srgbClr>
                </a:solidFill>
                <a:latin typeface="Arial Narrow" panose="020B0606020202030204" pitchFamily="34" charset="0"/>
              </a:rPr>
              <a:t>7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="" xmlns:a16="http://schemas.microsoft.com/office/drawing/2014/main" id="{91CB07A7-62AD-BB42-4D65-0B3E2235D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6877" y="4521715"/>
            <a:ext cx="3021988" cy="23362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0590" y="1917626"/>
            <a:ext cx="3888432" cy="3139321"/>
          </a:xfrm>
          <a:prstGeom prst="rect">
            <a:avLst/>
          </a:prstGeom>
          <a:ln cmpd="sng">
            <a:solidFill>
              <a:schemeClr val="tx2">
                <a:lumMod val="60000"/>
                <a:lumOff val="40000"/>
              </a:schemeClr>
            </a:solidFill>
            <a:prstDash val="lgDashDotDot"/>
          </a:ln>
          <a:effectLst>
            <a:glow rad="88900">
              <a:schemeClr val="accent1">
                <a:alpha val="1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За период </a:t>
            </a:r>
            <a:r>
              <a:rPr lang="ru-RU" b="1" dirty="0">
                <a:solidFill>
                  <a:prstClr val="black"/>
                </a:solidFill>
              </a:rPr>
              <a:t>ранее 01.01.2023 </a:t>
            </a:r>
            <a:endParaRPr lang="ru-RU" b="1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акт </a:t>
            </a:r>
            <a:r>
              <a:rPr lang="ru-RU" dirty="0">
                <a:solidFill>
                  <a:prstClr val="black"/>
                </a:solidFill>
              </a:rPr>
              <a:t>сверки формируется в электронном виде или на бумажном носителе по форме, утвержденной приказом ФНС России от 16.12.2016 </a:t>
            </a:r>
            <a:r>
              <a:rPr lang="ru-RU" dirty="0" smtClean="0">
                <a:solidFill>
                  <a:prstClr val="black"/>
                </a:solidFill>
              </a:rPr>
              <a:t>№ </a:t>
            </a:r>
            <a:r>
              <a:rPr lang="ru-RU" dirty="0">
                <a:solidFill>
                  <a:prstClr val="black"/>
                </a:solidFill>
              </a:rPr>
              <a:t>ММВ-7-17/685@ 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- по </a:t>
            </a:r>
            <a:r>
              <a:rPr lang="ru-RU" dirty="0">
                <a:solidFill>
                  <a:prstClr val="black"/>
                </a:solidFill>
              </a:rPr>
              <a:t>формату, утвержденному приказом ФНС России от 04.10.2010 № ММВ-7-6/476@ 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(</a:t>
            </a:r>
            <a:r>
              <a:rPr lang="ru-RU" dirty="0">
                <a:solidFill>
                  <a:prstClr val="black"/>
                </a:solidFill>
              </a:rPr>
              <a:t>в редакции приказа ФНС России от 03.02.2017 № ММВ-7-6/170</a:t>
            </a:r>
            <a:r>
              <a:rPr lang="ru-RU" dirty="0" smtClean="0">
                <a:solidFill>
                  <a:prstClr val="black"/>
                </a:solidFill>
              </a:rPr>
              <a:t>@)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5F127DA3-815D-2FA1-7347-F3566284BCCD}"/>
              </a:ext>
            </a:extLst>
          </p:cNvPr>
          <p:cNvSpPr txBox="1"/>
          <p:nvPr/>
        </p:nvSpPr>
        <p:spPr>
          <a:xfrm rot="21106596">
            <a:off x="1581986" y="5141073"/>
            <a:ext cx="2533234" cy="507670"/>
          </a:xfrm>
          <a:prstGeom prst="rect">
            <a:avLst/>
          </a:prstGeom>
          <a:noFill/>
          <a:ln w="34925"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ru-RU" sz="1600" b="1" dirty="0">
                <a:solidFill>
                  <a:srgbClr val="C00000"/>
                </a:solidFill>
                <a:latin typeface="Golos Text"/>
                <a:ea typeface="Roboto Condensed" panose="02000000000000000000" pitchFamily="2" charset="0"/>
              </a:rPr>
              <a:t>р</a:t>
            </a:r>
            <a:r>
              <a:rPr lang="ru-RU" sz="1600" b="1" dirty="0" smtClean="0">
                <a:solidFill>
                  <a:srgbClr val="C00000"/>
                </a:solidFill>
                <a:latin typeface="Golos Text"/>
                <a:ea typeface="Roboto Condensed" panose="02000000000000000000" pitchFamily="2" charset="0"/>
              </a:rPr>
              <a:t>анее 01.01.2023</a:t>
            </a:r>
            <a:r>
              <a:rPr lang="ru-RU" sz="1600" dirty="0" smtClean="0">
                <a:solidFill>
                  <a:srgbClr val="C00000"/>
                </a:solidFill>
                <a:latin typeface="Golos Text"/>
                <a:ea typeface="Roboto Condensed" panose="02000000000000000000" pitchFamily="2" charset="0"/>
              </a:rPr>
              <a:t> </a:t>
            </a:r>
            <a:endParaRPr lang="ru-RU" sz="1600" dirty="0">
              <a:solidFill>
                <a:srgbClr val="C00000"/>
              </a:solidFill>
              <a:latin typeface="Golos Text"/>
              <a:ea typeface="Roboto Condensed" panose="020000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75126" y="1917626"/>
            <a:ext cx="3600400" cy="2308324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lgDashDot"/>
          </a:ln>
          <a:effectLst>
            <a:glow rad="63500">
              <a:schemeClr val="accent1">
                <a:alpha val="17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З</a:t>
            </a:r>
            <a:r>
              <a:rPr lang="ru-RU" b="1" dirty="0" smtClean="0">
                <a:solidFill>
                  <a:prstClr val="black"/>
                </a:solidFill>
              </a:rPr>
              <a:t>а </a:t>
            </a:r>
            <a:r>
              <a:rPr lang="ru-RU" b="1" dirty="0">
                <a:solidFill>
                  <a:prstClr val="black"/>
                </a:solidFill>
              </a:rPr>
              <a:t>период после 01.01.2023 акт сверки </a:t>
            </a:r>
            <a:r>
              <a:rPr lang="ru-RU" dirty="0">
                <a:solidFill>
                  <a:prstClr val="black"/>
                </a:solidFill>
              </a:rPr>
              <a:t>формируется в электронном виде или на бумажном носителе в соответствии с приказом ФНС России от 21.06.2023 </a:t>
            </a:r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№ </a:t>
            </a:r>
            <a:r>
              <a:rPr lang="ru-RU" dirty="0">
                <a:solidFill>
                  <a:prstClr val="black"/>
                </a:solidFill>
              </a:rPr>
              <a:t>ЕД-7-19/402</a:t>
            </a:r>
            <a:r>
              <a:rPr lang="ru-RU" dirty="0" smtClean="0">
                <a:solidFill>
                  <a:prstClr val="black"/>
                </a:solidFill>
              </a:rPr>
              <a:t>@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D246FC7-95E1-C46E-8D5B-8891471AFE29}"/>
              </a:ext>
            </a:extLst>
          </p:cNvPr>
          <p:cNvSpPr txBox="1"/>
          <p:nvPr/>
        </p:nvSpPr>
        <p:spPr>
          <a:xfrm rot="21106596">
            <a:off x="6117781" y="4268361"/>
            <a:ext cx="2657403" cy="506710"/>
          </a:xfrm>
          <a:prstGeom prst="rect">
            <a:avLst/>
          </a:prstGeom>
          <a:noFill/>
          <a:ln w="34925"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 algn="ctr" defTabSz="914400"/>
            <a:r>
              <a:rPr lang="ru-RU" sz="1600" b="1" dirty="0">
                <a:solidFill>
                  <a:srgbClr val="C00000"/>
                </a:solidFill>
                <a:latin typeface="Golos Text"/>
                <a:ea typeface="Roboto Condensed" panose="02000000000000000000" pitchFamily="2" charset="0"/>
              </a:rPr>
              <a:t>п</a:t>
            </a:r>
            <a:r>
              <a:rPr lang="ru-RU" sz="1600" b="1" dirty="0" smtClean="0">
                <a:solidFill>
                  <a:srgbClr val="C00000"/>
                </a:solidFill>
                <a:latin typeface="Golos Text"/>
                <a:ea typeface="Roboto Condensed" panose="02000000000000000000" pitchFamily="2" charset="0"/>
              </a:rPr>
              <a:t>осле 01.01.2023</a:t>
            </a:r>
            <a:endParaRPr lang="ru-RU" sz="1600" dirty="0">
              <a:solidFill>
                <a:srgbClr val="C00000"/>
              </a:solidFill>
              <a:latin typeface="Golos Text"/>
              <a:ea typeface="Roboto Condensed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582" y="1133120"/>
            <a:ext cx="114132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</a:t>
            </a:r>
            <a:r>
              <a:rPr lang="ru-RU" sz="2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Акта сверки предоставляется в зависимости </a:t>
            </a:r>
            <a:r>
              <a:rPr lang="ru-RU" sz="2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реквизитов Запроса</a:t>
            </a:r>
            <a:endParaRPr lang="ru-RU" sz="2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7747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45196" y="-1"/>
            <a:ext cx="3249810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ВАЖНОСТИ ПРЕДОСТАВЛЕНИЯ УВЕДОМЛЕНИЙ И ОБ АКТУАЛЬНЫХ ВОПРОСАХ ИНФОРМАЦИОННОГО ОБСЛУЖИВАНИЯ НАЛОГОПЛАТЕЛЬЩИКОВ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="" xmlns:a16="http://schemas.microsoft.com/office/drawing/2014/main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ПРЕДОСТАВЛЕНИИ УВЕДОМЛЕНИЙ ОБ ИСЧИСЛЕННЫХ СУММАХ НАЛОГОВ, АВАНСОВЫХ ПЛАТЕЖЕЙ ПО НАЛОГАМ, СБОРОВ, СТРАХОВЫХ ВЗНОСОВ</a:t>
            </a:r>
            <a:endParaRPr lang="ru-RU" sz="2400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794669A-2993-467B-BCA6-87524B75BCC0}"/>
              </a:ext>
            </a:extLst>
          </p:cNvPr>
          <p:cNvSpPr txBox="1"/>
          <p:nvPr/>
        </p:nvSpPr>
        <p:spPr>
          <a:xfrm>
            <a:off x="915411" y="1661325"/>
            <a:ext cx="7412043" cy="1938992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2400" b="1" dirty="0">
                <a:solidFill>
                  <a:prstClr val="black"/>
                </a:solidFill>
                <a:cs typeface="Calibri" panose="020F0502020204030204" pitchFamily="34" charset="0"/>
              </a:rPr>
              <a:t>УВЕДОМЛЕНИЕ</a:t>
            </a:r>
            <a:r>
              <a:rPr lang="ru-RU" sz="2400" dirty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ru-RU" sz="24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– </a:t>
            </a:r>
            <a:r>
              <a:rPr lang="ru-RU" sz="2400" dirty="0">
                <a:solidFill>
                  <a:prstClr val="black"/>
                </a:solidFill>
                <a:cs typeface="Calibri" panose="020F0502020204030204" pitchFamily="34" charset="0"/>
              </a:rPr>
              <a:t>п</a:t>
            </a:r>
            <a:r>
              <a:rPr lang="ru-RU" sz="2400" dirty="0" smtClean="0">
                <a:solidFill>
                  <a:prstClr val="black"/>
                </a:solidFill>
                <a:cs typeface="Calibri" panose="020F0502020204030204" pitchFamily="34" charset="0"/>
              </a:rPr>
              <a:t>редставляется </a:t>
            </a:r>
            <a:r>
              <a:rPr lang="ru-RU" sz="2400" dirty="0">
                <a:solidFill>
                  <a:prstClr val="black"/>
                </a:solidFill>
                <a:cs typeface="Calibri" panose="020F0502020204030204" pitchFamily="34" charset="0"/>
              </a:rPr>
              <a:t>в случаях, когда срок уплаты платежей по налогам (сборам, страховым взносам) наступает ранее срока представления налоговой отчетности (налоговых деклараций, расчетов)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B0405C1F-0CFC-4EFD-A680-3218E5870A63}"/>
              </a:ext>
            </a:extLst>
          </p:cNvPr>
          <p:cNvSpPr txBox="1"/>
          <p:nvPr/>
        </p:nvSpPr>
        <p:spPr>
          <a:xfrm>
            <a:off x="838622" y="1095921"/>
            <a:ext cx="26777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rgbClr val="F79646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КНД 1110355 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="" xmlns:a16="http://schemas.microsoft.com/office/drawing/2014/main" id="{73C7F937-EA62-4791-9591-145EFBD1023F}"/>
              </a:ext>
            </a:extLst>
          </p:cNvPr>
          <p:cNvGrpSpPr/>
          <p:nvPr/>
        </p:nvGrpSpPr>
        <p:grpSpPr>
          <a:xfrm>
            <a:off x="1054365" y="4005858"/>
            <a:ext cx="6481281" cy="2056481"/>
            <a:chOff x="857918" y="4509914"/>
            <a:chExt cx="5597331" cy="1728154"/>
          </a:xfrm>
        </p:grpSpPr>
        <p:sp>
          <p:nvSpPr>
            <p:cNvPr id="29" name="Блок-схема: знак завершения 28">
              <a:extLst>
                <a:ext uri="{FF2B5EF4-FFF2-40B4-BE49-F238E27FC236}">
                  <a16:creationId xmlns="" xmlns:a16="http://schemas.microsoft.com/office/drawing/2014/main" id="{D08FDD1E-138A-4B08-AD41-CB1FC676F245}"/>
                </a:ext>
              </a:extLst>
            </p:cNvPr>
            <p:cNvSpPr/>
            <p:nvPr/>
          </p:nvSpPr>
          <p:spPr>
            <a:xfrm>
              <a:off x="857918" y="5013931"/>
              <a:ext cx="2664297" cy="1224136"/>
            </a:xfrm>
            <a:prstGeom prst="flowChartTerminator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 Light" panose="020F0302020204030204" pitchFamily="34" charset="0"/>
                  <a:ea typeface="Calibri Light" panose="020F0302020204030204" pitchFamily="34" charset="0"/>
                  <a:cs typeface="Calibri Light" panose="020F0302020204030204" pitchFamily="34" charset="0"/>
                </a:rPr>
                <a:t>ЭЛЕКТРОННО</a:t>
              </a:r>
              <a:endPara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algn="ctr"/>
              <a:r>
                <a:rPr lang="ru-RU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ТКС и ЛК</a:t>
              </a:r>
              <a:endPara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Блок-схема: знак завершения 31">
              <a:extLst>
                <a:ext uri="{FF2B5EF4-FFF2-40B4-BE49-F238E27FC236}">
                  <a16:creationId xmlns="" xmlns:a16="http://schemas.microsoft.com/office/drawing/2014/main" id="{03CB97B2-4F34-423F-81D3-67DE8EAA26DC}"/>
                </a:ext>
              </a:extLst>
            </p:cNvPr>
            <p:cNvSpPr/>
            <p:nvPr/>
          </p:nvSpPr>
          <p:spPr>
            <a:xfrm>
              <a:off x="3666791" y="5013932"/>
              <a:ext cx="2788458" cy="1224136"/>
            </a:xfrm>
            <a:prstGeom prst="flowChartTerminator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 бумажном виде</a:t>
              </a:r>
              <a:endParaRPr lang="ru-RU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="" xmlns:a16="http://schemas.microsoft.com/office/drawing/2014/main" id="{7144512B-0833-46F7-A42E-33264042ACEE}"/>
                </a:ext>
              </a:extLst>
            </p:cNvPr>
            <p:cNvSpPr txBox="1"/>
            <p:nvPr/>
          </p:nvSpPr>
          <p:spPr>
            <a:xfrm>
              <a:off x="2139486" y="4509914"/>
              <a:ext cx="3025867" cy="310366"/>
            </a:xfrm>
            <a:prstGeom prst="rect">
              <a:avLst/>
            </a:prstGeom>
            <a:solidFill>
              <a:srgbClr val="578BC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prstClr val="white"/>
                  </a:solidFill>
                </a:rPr>
                <a:t>СПОСОБЫ ПРЕДОСТАВЛЕНИЯ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596190" y="1737181"/>
            <a:ext cx="2853423" cy="4142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Единый срок сдачи отчетности</a:t>
            </a:r>
          </a:p>
          <a:p>
            <a:pPr algn="ctr"/>
            <a:r>
              <a:rPr lang="ru-RU" sz="2800" b="1" spc="50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25 число </a:t>
            </a:r>
            <a:r>
              <a:rPr lang="ru-RU" sz="2400" dirty="0">
                <a:solidFill>
                  <a:schemeClr val="tx1"/>
                </a:solidFill>
              </a:rPr>
              <a:t>месяца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Единый срок уплаты налогов</a:t>
            </a:r>
          </a:p>
          <a:p>
            <a:pPr algn="ctr"/>
            <a:r>
              <a:rPr lang="ru-RU" sz="2800" b="1" spc="50" dirty="0">
                <a:ln w="0"/>
                <a:solidFill>
                  <a:schemeClr val="tx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28 число </a:t>
            </a:r>
            <a:r>
              <a:rPr lang="ru-RU" sz="2400" dirty="0">
                <a:solidFill>
                  <a:schemeClr val="tx1"/>
                </a:solidFill>
              </a:rPr>
              <a:t>месяца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559644" y="1003587"/>
            <a:ext cx="2926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E46C0A"/>
                </a:solidFill>
                <a:latin typeface="Arial" pitchFamily="34" charset="0"/>
                <a:ea typeface="Times New Roman"/>
                <a:cs typeface="Arial" pitchFamily="34" charset="0"/>
              </a:rPr>
              <a:t>ЕДИНЫЙ ПЛАТЕЖНЫЙ КАЛЕНДАРЬ</a:t>
            </a:r>
            <a:endParaRPr lang="ru-RU" b="1" u="sng" dirty="0">
              <a:solidFill>
                <a:srgbClr val="E46C0A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" y="10786"/>
            <a:ext cx="1044364" cy="682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Группа 17">
            <a:extLst>
              <a:ext uri="{FF2B5EF4-FFF2-40B4-BE49-F238E27FC236}">
                <a16:creationId xmlns:a16="http://schemas.microsoft.com/office/drawing/2014/main" xmlns="" id="{76448EE4-AC7B-7779-6879-8A33CC223A8A}"/>
              </a:ext>
            </a:extLst>
          </p:cNvPr>
          <p:cNvGrpSpPr/>
          <p:nvPr/>
        </p:nvGrpSpPr>
        <p:grpSpPr>
          <a:xfrm>
            <a:off x="10510374" y="5457870"/>
            <a:ext cx="1657206" cy="1373060"/>
            <a:chOff x="1937038" y="2057233"/>
            <a:chExt cx="2224602" cy="1822372"/>
          </a:xfrm>
        </p:grpSpPr>
        <p:grpSp>
          <p:nvGrpSpPr>
            <p:cNvPr id="19" name="Рисунок 151">
              <a:extLst>
                <a:ext uri="{FF2B5EF4-FFF2-40B4-BE49-F238E27FC236}">
                  <a16:creationId xmlns:a16="http://schemas.microsoft.com/office/drawing/2014/main" xmlns="" id="{A13D341E-BAB5-05AD-A4B0-AFF422438B21}"/>
                </a:ext>
              </a:extLst>
            </p:cNvPr>
            <p:cNvGrpSpPr/>
            <p:nvPr/>
          </p:nvGrpSpPr>
          <p:grpSpPr>
            <a:xfrm>
              <a:off x="1937038" y="2057233"/>
              <a:ext cx="1568978" cy="1097568"/>
              <a:chOff x="1937038" y="2057233"/>
              <a:chExt cx="1568978" cy="1097568"/>
            </a:xfrm>
          </p:grpSpPr>
          <p:grpSp>
            <p:nvGrpSpPr>
              <p:cNvPr id="70" name="Рисунок 151">
                <a:extLst>
                  <a:ext uri="{FF2B5EF4-FFF2-40B4-BE49-F238E27FC236}">
                    <a16:creationId xmlns:a16="http://schemas.microsoft.com/office/drawing/2014/main" xmlns="" id="{0B2BD672-89C4-49A6-96CA-ED374A3FB7D3}"/>
                  </a:ext>
                </a:extLst>
              </p:cNvPr>
              <p:cNvGrpSpPr/>
              <p:nvPr/>
            </p:nvGrpSpPr>
            <p:grpSpPr>
              <a:xfrm>
                <a:off x="1937038" y="2057233"/>
                <a:ext cx="1568978" cy="1097568"/>
                <a:chOff x="1937038" y="2057233"/>
                <a:chExt cx="1568978" cy="1097568"/>
              </a:xfrm>
            </p:grpSpPr>
            <p:sp>
              <p:nvSpPr>
                <p:cNvPr id="74" name="Полилиния: фигура 294">
                  <a:extLst>
                    <a:ext uri="{FF2B5EF4-FFF2-40B4-BE49-F238E27FC236}">
                      <a16:creationId xmlns:a16="http://schemas.microsoft.com/office/drawing/2014/main" xmlns="" id="{23AD0018-6731-A441-472F-EA982555D95D}"/>
                    </a:ext>
                  </a:extLst>
                </p:cNvPr>
                <p:cNvSpPr/>
                <p:nvPr/>
              </p:nvSpPr>
              <p:spPr>
                <a:xfrm>
                  <a:off x="1944917" y="2065112"/>
                  <a:ext cx="1553220" cy="1081809"/>
                </a:xfrm>
                <a:custGeom>
                  <a:avLst/>
                  <a:gdLst>
                    <a:gd name="connsiteX0" fmla="*/ 1483726 w 1553220"/>
                    <a:gd name="connsiteY0" fmla="*/ 1081810 h 1081809"/>
                    <a:gd name="connsiteX1" fmla="*/ 69494 w 1553220"/>
                    <a:gd name="connsiteY1" fmla="*/ 1081810 h 1081809"/>
                    <a:gd name="connsiteX2" fmla="*/ 0 w 1553220"/>
                    <a:gd name="connsiteY2" fmla="*/ 1012316 h 1081809"/>
                    <a:gd name="connsiteX3" fmla="*/ 0 w 1553220"/>
                    <a:gd name="connsiteY3" fmla="*/ 69494 h 1081809"/>
                    <a:gd name="connsiteX4" fmla="*/ 69494 w 1553220"/>
                    <a:gd name="connsiteY4" fmla="*/ 0 h 1081809"/>
                    <a:gd name="connsiteX5" fmla="*/ 1483726 w 1553220"/>
                    <a:gd name="connsiteY5" fmla="*/ 0 h 1081809"/>
                    <a:gd name="connsiteX6" fmla="*/ 1553220 w 1553220"/>
                    <a:gd name="connsiteY6" fmla="*/ 69494 h 1081809"/>
                    <a:gd name="connsiteX7" fmla="*/ 1553220 w 1553220"/>
                    <a:gd name="connsiteY7" fmla="*/ 1012394 h 1081809"/>
                    <a:gd name="connsiteX8" fmla="*/ 1483726 w 1553220"/>
                    <a:gd name="connsiteY8" fmla="*/ 1081810 h 1081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53220" h="1081809">
                      <a:moveTo>
                        <a:pt x="1483726" y="1081810"/>
                      </a:moveTo>
                      <a:lnTo>
                        <a:pt x="69494" y="1081810"/>
                      </a:lnTo>
                      <a:cubicBezTo>
                        <a:pt x="31123" y="1081810"/>
                        <a:pt x="0" y="1050687"/>
                        <a:pt x="0" y="1012316"/>
                      </a:cubicBezTo>
                      <a:lnTo>
                        <a:pt x="0" y="69494"/>
                      </a:lnTo>
                      <a:cubicBezTo>
                        <a:pt x="0" y="31123"/>
                        <a:pt x="31123" y="0"/>
                        <a:pt x="69494" y="0"/>
                      </a:cubicBezTo>
                      <a:lnTo>
                        <a:pt x="1483726" y="0"/>
                      </a:lnTo>
                      <a:cubicBezTo>
                        <a:pt x="1522097" y="0"/>
                        <a:pt x="1553220" y="31123"/>
                        <a:pt x="1553220" y="69494"/>
                      </a:cubicBezTo>
                      <a:lnTo>
                        <a:pt x="1553220" y="1012394"/>
                      </a:lnTo>
                      <a:cubicBezTo>
                        <a:pt x="1553220" y="1050766"/>
                        <a:pt x="1522097" y="1081810"/>
                        <a:pt x="1483726" y="10818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8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75" name="Полилиния: фигура 295">
                  <a:extLst>
                    <a:ext uri="{FF2B5EF4-FFF2-40B4-BE49-F238E27FC236}">
                      <a16:creationId xmlns:a16="http://schemas.microsoft.com/office/drawing/2014/main" xmlns="" id="{996771ED-04B8-4A25-2907-44AD533D2D3E}"/>
                    </a:ext>
                  </a:extLst>
                </p:cNvPr>
                <p:cNvSpPr/>
                <p:nvPr/>
              </p:nvSpPr>
              <p:spPr>
                <a:xfrm>
                  <a:off x="1937038" y="2057233"/>
                  <a:ext cx="1568978" cy="1097568"/>
                </a:xfrm>
                <a:custGeom>
                  <a:avLst/>
                  <a:gdLst>
                    <a:gd name="connsiteX0" fmla="*/ 1491605 w 1568978"/>
                    <a:gd name="connsiteY0" fmla="*/ 1097568 h 1097568"/>
                    <a:gd name="connsiteX1" fmla="*/ 77373 w 1568978"/>
                    <a:gd name="connsiteY1" fmla="*/ 1097568 h 1097568"/>
                    <a:gd name="connsiteX2" fmla="*/ 0 w 1568978"/>
                    <a:gd name="connsiteY2" fmla="*/ 1020195 h 1097568"/>
                    <a:gd name="connsiteX3" fmla="*/ 0 w 1568978"/>
                    <a:gd name="connsiteY3" fmla="*/ 77373 h 1097568"/>
                    <a:gd name="connsiteX4" fmla="*/ 77373 w 1568978"/>
                    <a:gd name="connsiteY4" fmla="*/ 0 h 1097568"/>
                    <a:gd name="connsiteX5" fmla="*/ 1491605 w 1568978"/>
                    <a:gd name="connsiteY5" fmla="*/ 0 h 1097568"/>
                    <a:gd name="connsiteX6" fmla="*/ 1568979 w 1568978"/>
                    <a:gd name="connsiteY6" fmla="*/ 77373 h 1097568"/>
                    <a:gd name="connsiteX7" fmla="*/ 1568979 w 1568978"/>
                    <a:gd name="connsiteY7" fmla="*/ 1020274 h 1097568"/>
                    <a:gd name="connsiteX8" fmla="*/ 1491605 w 1568978"/>
                    <a:gd name="connsiteY8" fmla="*/ 1097568 h 1097568"/>
                    <a:gd name="connsiteX9" fmla="*/ 77373 w 1568978"/>
                    <a:gd name="connsiteY9" fmla="*/ 15758 h 1097568"/>
                    <a:gd name="connsiteX10" fmla="*/ 15758 w 1568978"/>
                    <a:gd name="connsiteY10" fmla="*/ 77373 h 1097568"/>
                    <a:gd name="connsiteX11" fmla="*/ 15758 w 1568978"/>
                    <a:gd name="connsiteY11" fmla="*/ 1020274 h 1097568"/>
                    <a:gd name="connsiteX12" fmla="*/ 77373 w 1568978"/>
                    <a:gd name="connsiteY12" fmla="*/ 1081889 h 1097568"/>
                    <a:gd name="connsiteX13" fmla="*/ 1491605 w 1568978"/>
                    <a:gd name="connsiteY13" fmla="*/ 1081889 h 1097568"/>
                    <a:gd name="connsiteX14" fmla="*/ 1553220 w 1568978"/>
                    <a:gd name="connsiteY14" fmla="*/ 1020274 h 1097568"/>
                    <a:gd name="connsiteX15" fmla="*/ 1553220 w 1568978"/>
                    <a:gd name="connsiteY15" fmla="*/ 77373 h 1097568"/>
                    <a:gd name="connsiteX16" fmla="*/ 1491605 w 1568978"/>
                    <a:gd name="connsiteY16" fmla="*/ 15758 h 1097568"/>
                    <a:gd name="connsiteX17" fmla="*/ 77373 w 1568978"/>
                    <a:gd name="connsiteY17" fmla="*/ 15758 h 109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68978" h="1097568">
                      <a:moveTo>
                        <a:pt x="1491605" y="1097568"/>
                      </a:moveTo>
                      <a:lnTo>
                        <a:pt x="77373" y="1097568"/>
                      </a:lnTo>
                      <a:cubicBezTo>
                        <a:pt x="34747" y="1097568"/>
                        <a:pt x="0" y="1062900"/>
                        <a:pt x="0" y="1020195"/>
                      </a:cubicBezTo>
                      <a:lnTo>
                        <a:pt x="0" y="77373"/>
                      </a:lnTo>
                      <a:cubicBezTo>
                        <a:pt x="0" y="34668"/>
                        <a:pt x="34668" y="0"/>
                        <a:pt x="77373" y="0"/>
                      </a:cubicBezTo>
                      <a:lnTo>
                        <a:pt x="1491605" y="0"/>
                      </a:lnTo>
                      <a:cubicBezTo>
                        <a:pt x="1534231" y="0"/>
                        <a:pt x="1568979" y="34668"/>
                        <a:pt x="1568979" y="77373"/>
                      </a:cubicBezTo>
                      <a:lnTo>
                        <a:pt x="1568979" y="1020274"/>
                      </a:lnTo>
                      <a:cubicBezTo>
                        <a:pt x="1568979" y="1062900"/>
                        <a:pt x="1534310" y="1097568"/>
                        <a:pt x="1491605" y="1097568"/>
                      </a:cubicBezTo>
                      <a:close/>
                      <a:moveTo>
                        <a:pt x="77373" y="15758"/>
                      </a:moveTo>
                      <a:cubicBezTo>
                        <a:pt x="43414" y="15758"/>
                        <a:pt x="15758" y="43414"/>
                        <a:pt x="15758" y="77373"/>
                      </a:cubicBezTo>
                      <a:lnTo>
                        <a:pt x="15758" y="1020274"/>
                      </a:lnTo>
                      <a:cubicBezTo>
                        <a:pt x="15758" y="1054233"/>
                        <a:pt x="43414" y="1081889"/>
                        <a:pt x="77373" y="1081889"/>
                      </a:cubicBezTo>
                      <a:lnTo>
                        <a:pt x="1491605" y="1081889"/>
                      </a:lnTo>
                      <a:cubicBezTo>
                        <a:pt x="1525564" y="1081889"/>
                        <a:pt x="1553220" y="1054233"/>
                        <a:pt x="1553220" y="1020274"/>
                      </a:cubicBezTo>
                      <a:lnTo>
                        <a:pt x="1553220" y="77373"/>
                      </a:lnTo>
                      <a:cubicBezTo>
                        <a:pt x="1553220" y="43414"/>
                        <a:pt x="1525564" y="15758"/>
                        <a:pt x="1491605" y="15758"/>
                      </a:cubicBezTo>
                      <a:lnTo>
                        <a:pt x="77373" y="15758"/>
                      </a:lnTo>
                      <a:close/>
                    </a:path>
                  </a:pathLst>
                </a:custGeom>
                <a:solidFill>
                  <a:srgbClr val="080717"/>
                </a:solidFill>
                <a:ln w="78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71" name="Полилиния: фигура 291">
                <a:extLst>
                  <a:ext uri="{FF2B5EF4-FFF2-40B4-BE49-F238E27FC236}">
                    <a16:creationId xmlns:a16="http://schemas.microsoft.com/office/drawing/2014/main" xmlns="" id="{E6E6FFFF-CB9C-6B91-D682-811C3D209E79}"/>
                  </a:ext>
                </a:extLst>
              </p:cNvPr>
              <p:cNvSpPr/>
              <p:nvPr/>
            </p:nvSpPr>
            <p:spPr>
              <a:xfrm>
                <a:off x="2000701" y="2107423"/>
                <a:ext cx="66027" cy="66027"/>
              </a:xfrm>
              <a:custGeom>
                <a:avLst/>
                <a:gdLst>
                  <a:gd name="connsiteX0" fmla="*/ 33014 w 66027"/>
                  <a:gd name="connsiteY0" fmla="*/ 66027 h 66027"/>
                  <a:gd name="connsiteX1" fmla="*/ 0 w 66027"/>
                  <a:gd name="connsiteY1" fmla="*/ 33014 h 66027"/>
                  <a:gd name="connsiteX2" fmla="*/ 33014 w 66027"/>
                  <a:gd name="connsiteY2" fmla="*/ 0 h 66027"/>
                  <a:gd name="connsiteX3" fmla="*/ 66027 w 66027"/>
                  <a:gd name="connsiteY3" fmla="*/ 33014 h 66027"/>
                  <a:gd name="connsiteX4" fmla="*/ 33014 w 66027"/>
                  <a:gd name="connsiteY4" fmla="*/ 66027 h 66027"/>
                  <a:gd name="connsiteX5" fmla="*/ 33014 w 66027"/>
                  <a:gd name="connsiteY5" fmla="*/ 15837 h 66027"/>
                  <a:gd name="connsiteX6" fmla="*/ 15758 w 66027"/>
                  <a:gd name="connsiteY6" fmla="*/ 33093 h 66027"/>
                  <a:gd name="connsiteX7" fmla="*/ 33014 w 66027"/>
                  <a:gd name="connsiteY7" fmla="*/ 50348 h 66027"/>
                  <a:gd name="connsiteX8" fmla="*/ 50269 w 66027"/>
                  <a:gd name="connsiteY8" fmla="*/ 33093 h 66027"/>
                  <a:gd name="connsiteX9" fmla="*/ 33014 w 66027"/>
                  <a:gd name="connsiteY9" fmla="*/ 15837 h 6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27" h="66027">
                    <a:moveTo>
                      <a:pt x="33014" y="66027"/>
                    </a:moveTo>
                    <a:cubicBezTo>
                      <a:pt x="14813" y="66027"/>
                      <a:pt x="0" y="51215"/>
                      <a:pt x="0" y="33014"/>
                    </a:cubicBezTo>
                    <a:cubicBezTo>
                      <a:pt x="0" y="14813"/>
                      <a:pt x="14813" y="0"/>
                      <a:pt x="33014" y="0"/>
                    </a:cubicBezTo>
                    <a:cubicBezTo>
                      <a:pt x="51215" y="0"/>
                      <a:pt x="66027" y="14813"/>
                      <a:pt x="66027" y="33014"/>
                    </a:cubicBezTo>
                    <a:cubicBezTo>
                      <a:pt x="66027" y="51215"/>
                      <a:pt x="51215" y="66027"/>
                      <a:pt x="33014" y="66027"/>
                    </a:cubicBezTo>
                    <a:close/>
                    <a:moveTo>
                      <a:pt x="33014" y="15837"/>
                    </a:moveTo>
                    <a:cubicBezTo>
                      <a:pt x="23480" y="15837"/>
                      <a:pt x="15758" y="23559"/>
                      <a:pt x="15758" y="33093"/>
                    </a:cubicBezTo>
                    <a:cubicBezTo>
                      <a:pt x="15758" y="42626"/>
                      <a:pt x="23480" y="50348"/>
                      <a:pt x="33014" y="50348"/>
                    </a:cubicBezTo>
                    <a:cubicBezTo>
                      <a:pt x="42547" y="50348"/>
                      <a:pt x="50269" y="42626"/>
                      <a:pt x="50269" y="33093"/>
                    </a:cubicBezTo>
                    <a:cubicBezTo>
                      <a:pt x="50269" y="23559"/>
                      <a:pt x="42547" y="15837"/>
                      <a:pt x="33014" y="15837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2" name="Полилиния: фигура 292">
                <a:extLst>
                  <a:ext uri="{FF2B5EF4-FFF2-40B4-BE49-F238E27FC236}">
                    <a16:creationId xmlns:a16="http://schemas.microsoft.com/office/drawing/2014/main" xmlns="" id="{D58ABF76-6EC0-6CB2-C11B-52A24D37E8FA}"/>
                  </a:ext>
                </a:extLst>
              </p:cNvPr>
              <p:cNvSpPr/>
              <p:nvPr/>
            </p:nvSpPr>
            <p:spPr>
              <a:xfrm>
                <a:off x="2085245" y="2107502"/>
                <a:ext cx="66027" cy="65948"/>
              </a:xfrm>
              <a:custGeom>
                <a:avLst/>
                <a:gdLst>
                  <a:gd name="connsiteX0" fmla="*/ 33014 w 66027"/>
                  <a:gd name="connsiteY0" fmla="*/ 65949 h 65948"/>
                  <a:gd name="connsiteX1" fmla="*/ 0 w 66027"/>
                  <a:gd name="connsiteY1" fmla="*/ 32935 h 65948"/>
                  <a:gd name="connsiteX2" fmla="*/ 33014 w 66027"/>
                  <a:gd name="connsiteY2" fmla="*/ 0 h 65948"/>
                  <a:gd name="connsiteX3" fmla="*/ 66027 w 66027"/>
                  <a:gd name="connsiteY3" fmla="*/ 33014 h 65948"/>
                  <a:gd name="connsiteX4" fmla="*/ 33014 w 66027"/>
                  <a:gd name="connsiteY4" fmla="*/ 65949 h 65948"/>
                  <a:gd name="connsiteX5" fmla="*/ 33014 w 66027"/>
                  <a:gd name="connsiteY5" fmla="*/ 15758 h 65948"/>
                  <a:gd name="connsiteX6" fmla="*/ 15758 w 66027"/>
                  <a:gd name="connsiteY6" fmla="*/ 33014 h 65948"/>
                  <a:gd name="connsiteX7" fmla="*/ 33014 w 66027"/>
                  <a:gd name="connsiteY7" fmla="*/ 50269 h 65948"/>
                  <a:gd name="connsiteX8" fmla="*/ 50269 w 66027"/>
                  <a:gd name="connsiteY8" fmla="*/ 33014 h 65948"/>
                  <a:gd name="connsiteX9" fmla="*/ 33014 w 66027"/>
                  <a:gd name="connsiteY9" fmla="*/ 15758 h 65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27" h="65948">
                    <a:moveTo>
                      <a:pt x="33014" y="65949"/>
                    </a:moveTo>
                    <a:cubicBezTo>
                      <a:pt x="14813" y="65949"/>
                      <a:pt x="0" y="51136"/>
                      <a:pt x="0" y="32935"/>
                    </a:cubicBezTo>
                    <a:cubicBezTo>
                      <a:pt x="0" y="14734"/>
                      <a:pt x="14813" y="0"/>
                      <a:pt x="33014" y="0"/>
                    </a:cubicBezTo>
                    <a:cubicBezTo>
                      <a:pt x="51215" y="0"/>
                      <a:pt x="66027" y="14813"/>
                      <a:pt x="66027" y="33014"/>
                    </a:cubicBezTo>
                    <a:cubicBezTo>
                      <a:pt x="66027" y="51215"/>
                      <a:pt x="51215" y="65949"/>
                      <a:pt x="33014" y="65949"/>
                    </a:cubicBezTo>
                    <a:close/>
                    <a:moveTo>
                      <a:pt x="33014" y="15758"/>
                    </a:moveTo>
                    <a:cubicBezTo>
                      <a:pt x="23480" y="15758"/>
                      <a:pt x="15758" y="23480"/>
                      <a:pt x="15758" y="33014"/>
                    </a:cubicBezTo>
                    <a:cubicBezTo>
                      <a:pt x="15758" y="42548"/>
                      <a:pt x="23480" y="50269"/>
                      <a:pt x="33014" y="50269"/>
                    </a:cubicBezTo>
                    <a:cubicBezTo>
                      <a:pt x="42547" y="50269"/>
                      <a:pt x="50269" y="42548"/>
                      <a:pt x="50269" y="33014"/>
                    </a:cubicBezTo>
                    <a:cubicBezTo>
                      <a:pt x="50190" y="23480"/>
                      <a:pt x="42469" y="15758"/>
                      <a:pt x="33014" y="15758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73" name="Полилиния: фигура 293">
                <a:extLst>
                  <a:ext uri="{FF2B5EF4-FFF2-40B4-BE49-F238E27FC236}">
                    <a16:creationId xmlns:a16="http://schemas.microsoft.com/office/drawing/2014/main" xmlns="" id="{52141ACC-8C49-30CA-81D3-CAE6705046E8}"/>
                  </a:ext>
                </a:extLst>
              </p:cNvPr>
              <p:cNvSpPr/>
              <p:nvPr/>
            </p:nvSpPr>
            <p:spPr>
              <a:xfrm>
                <a:off x="2169709" y="2107423"/>
                <a:ext cx="66027" cy="66027"/>
              </a:xfrm>
              <a:custGeom>
                <a:avLst/>
                <a:gdLst>
                  <a:gd name="connsiteX0" fmla="*/ 33014 w 66027"/>
                  <a:gd name="connsiteY0" fmla="*/ 66027 h 66027"/>
                  <a:gd name="connsiteX1" fmla="*/ 0 w 66027"/>
                  <a:gd name="connsiteY1" fmla="*/ 33014 h 66027"/>
                  <a:gd name="connsiteX2" fmla="*/ 33014 w 66027"/>
                  <a:gd name="connsiteY2" fmla="*/ 0 h 66027"/>
                  <a:gd name="connsiteX3" fmla="*/ 66027 w 66027"/>
                  <a:gd name="connsiteY3" fmla="*/ 33014 h 66027"/>
                  <a:gd name="connsiteX4" fmla="*/ 33014 w 66027"/>
                  <a:gd name="connsiteY4" fmla="*/ 66027 h 66027"/>
                  <a:gd name="connsiteX5" fmla="*/ 33014 w 66027"/>
                  <a:gd name="connsiteY5" fmla="*/ 15837 h 66027"/>
                  <a:gd name="connsiteX6" fmla="*/ 15758 w 66027"/>
                  <a:gd name="connsiteY6" fmla="*/ 33093 h 66027"/>
                  <a:gd name="connsiteX7" fmla="*/ 33014 w 66027"/>
                  <a:gd name="connsiteY7" fmla="*/ 50348 h 66027"/>
                  <a:gd name="connsiteX8" fmla="*/ 50269 w 66027"/>
                  <a:gd name="connsiteY8" fmla="*/ 33093 h 66027"/>
                  <a:gd name="connsiteX9" fmla="*/ 33014 w 66027"/>
                  <a:gd name="connsiteY9" fmla="*/ 15837 h 66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27" h="66027">
                    <a:moveTo>
                      <a:pt x="33014" y="66027"/>
                    </a:moveTo>
                    <a:cubicBezTo>
                      <a:pt x="14813" y="66027"/>
                      <a:pt x="0" y="51215"/>
                      <a:pt x="0" y="33014"/>
                    </a:cubicBezTo>
                    <a:cubicBezTo>
                      <a:pt x="0" y="14813"/>
                      <a:pt x="14813" y="0"/>
                      <a:pt x="33014" y="0"/>
                    </a:cubicBezTo>
                    <a:cubicBezTo>
                      <a:pt x="51215" y="0"/>
                      <a:pt x="66027" y="14813"/>
                      <a:pt x="66027" y="33014"/>
                    </a:cubicBezTo>
                    <a:cubicBezTo>
                      <a:pt x="66027" y="51215"/>
                      <a:pt x="51215" y="66027"/>
                      <a:pt x="33014" y="66027"/>
                    </a:cubicBezTo>
                    <a:close/>
                    <a:moveTo>
                      <a:pt x="33014" y="15837"/>
                    </a:moveTo>
                    <a:cubicBezTo>
                      <a:pt x="23480" y="15837"/>
                      <a:pt x="15758" y="23559"/>
                      <a:pt x="15758" y="33093"/>
                    </a:cubicBezTo>
                    <a:cubicBezTo>
                      <a:pt x="15758" y="42626"/>
                      <a:pt x="23480" y="50348"/>
                      <a:pt x="33014" y="50348"/>
                    </a:cubicBezTo>
                    <a:cubicBezTo>
                      <a:pt x="42547" y="50348"/>
                      <a:pt x="50269" y="42626"/>
                      <a:pt x="50269" y="33093"/>
                    </a:cubicBezTo>
                    <a:cubicBezTo>
                      <a:pt x="50269" y="23559"/>
                      <a:pt x="42547" y="15837"/>
                      <a:pt x="33014" y="15837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20" name="Рисунок 151">
              <a:extLst>
                <a:ext uri="{FF2B5EF4-FFF2-40B4-BE49-F238E27FC236}">
                  <a16:creationId xmlns:a16="http://schemas.microsoft.com/office/drawing/2014/main" xmlns="" id="{3D2457EE-9344-CC24-EDC7-2706F118D869}"/>
                </a:ext>
              </a:extLst>
            </p:cNvPr>
            <p:cNvGrpSpPr/>
            <p:nvPr/>
          </p:nvGrpSpPr>
          <p:grpSpPr>
            <a:xfrm>
              <a:off x="2643651" y="2584138"/>
              <a:ext cx="187777" cy="150387"/>
              <a:chOff x="2643651" y="2584138"/>
              <a:chExt cx="187777" cy="150387"/>
            </a:xfrm>
          </p:grpSpPr>
          <p:sp>
            <p:nvSpPr>
              <p:cNvPr id="68" name="Полилиния: фигура 288">
                <a:extLst>
                  <a:ext uri="{FF2B5EF4-FFF2-40B4-BE49-F238E27FC236}">
                    <a16:creationId xmlns:a16="http://schemas.microsoft.com/office/drawing/2014/main" xmlns="" id="{4C985372-1FFB-69C8-4758-FBE82CC6347C}"/>
                  </a:ext>
                </a:extLst>
              </p:cNvPr>
              <p:cNvSpPr/>
              <p:nvPr/>
            </p:nvSpPr>
            <p:spPr>
              <a:xfrm>
                <a:off x="2651599" y="2591992"/>
                <a:ext cx="171923" cy="134677"/>
              </a:xfrm>
              <a:custGeom>
                <a:avLst/>
                <a:gdLst>
                  <a:gd name="connsiteX0" fmla="*/ 144268 w 171923"/>
                  <a:gd name="connsiteY0" fmla="*/ 0 h 134677"/>
                  <a:gd name="connsiteX1" fmla="*/ 0 w 171923"/>
                  <a:gd name="connsiteY1" fmla="*/ 95417 h 134677"/>
                  <a:gd name="connsiteX2" fmla="*/ 9297 w 171923"/>
                  <a:gd name="connsiteY2" fmla="*/ 109520 h 134677"/>
                  <a:gd name="connsiteX3" fmla="*/ 86986 w 171923"/>
                  <a:gd name="connsiteY3" fmla="*/ 125358 h 134677"/>
                  <a:gd name="connsiteX4" fmla="*/ 171923 w 171923"/>
                  <a:gd name="connsiteY4" fmla="*/ 69179 h 134677"/>
                  <a:gd name="connsiteX5" fmla="*/ 144268 w 171923"/>
                  <a:gd name="connsiteY5" fmla="*/ 0 h 13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923" h="134677">
                    <a:moveTo>
                      <a:pt x="144268" y="0"/>
                    </a:moveTo>
                    <a:lnTo>
                      <a:pt x="0" y="95417"/>
                    </a:lnTo>
                    <a:lnTo>
                      <a:pt x="9297" y="109520"/>
                    </a:lnTo>
                    <a:cubicBezTo>
                      <a:pt x="26395" y="135364"/>
                      <a:pt x="61142" y="142455"/>
                      <a:pt x="86986" y="125358"/>
                    </a:cubicBezTo>
                    <a:lnTo>
                      <a:pt x="171923" y="69179"/>
                    </a:lnTo>
                    <a:lnTo>
                      <a:pt x="14426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9" name="Полилиния: фигура 289">
                <a:extLst>
                  <a:ext uri="{FF2B5EF4-FFF2-40B4-BE49-F238E27FC236}">
                    <a16:creationId xmlns:a16="http://schemas.microsoft.com/office/drawing/2014/main" xmlns="" id="{07674731-7345-3BB1-4B01-B027593B91F8}"/>
                  </a:ext>
                </a:extLst>
              </p:cNvPr>
              <p:cNvSpPr/>
              <p:nvPr/>
            </p:nvSpPr>
            <p:spPr>
              <a:xfrm>
                <a:off x="2643651" y="2584138"/>
                <a:ext cx="187777" cy="150387"/>
              </a:xfrm>
              <a:custGeom>
                <a:avLst/>
                <a:gdLst>
                  <a:gd name="connsiteX0" fmla="*/ 64127 w 187777"/>
                  <a:gd name="connsiteY0" fmla="*/ 150388 h 150387"/>
                  <a:gd name="connsiteX1" fmla="*/ 51205 w 187777"/>
                  <a:gd name="connsiteY1" fmla="*/ 149048 h 150387"/>
                  <a:gd name="connsiteX2" fmla="*/ 10627 w 187777"/>
                  <a:gd name="connsiteY2" fmla="*/ 121707 h 150387"/>
                  <a:gd name="connsiteX3" fmla="*/ 1330 w 187777"/>
                  <a:gd name="connsiteY3" fmla="*/ 107604 h 150387"/>
                  <a:gd name="connsiteX4" fmla="*/ 148 w 187777"/>
                  <a:gd name="connsiteY4" fmla="*/ 101694 h 150387"/>
                  <a:gd name="connsiteX5" fmla="*/ 3536 w 187777"/>
                  <a:gd name="connsiteY5" fmla="*/ 96730 h 150387"/>
                  <a:gd name="connsiteX6" fmla="*/ 147803 w 187777"/>
                  <a:gd name="connsiteY6" fmla="*/ 1314 h 150387"/>
                  <a:gd name="connsiteX7" fmla="*/ 154501 w 187777"/>
                  <a:gd name="connsiteY7" fmla="*/ 368 h 150387"/>
                  <a:gd name="connsiteX8" fmla="*/ 159464 w 187777"/>
                  <a:gd name="connsiteY8" fmla="*/ 4938 h 150387"/>
                  <a:gd name="connsiteX9" fmla="*/ 187199 w 187777"/>
                  <a:gd name="connsiteY9" fmla="*/ 74117 h 150387"/>
                  <a:gd name="connsiteX10" fmla="*/ 184205 w 187777"/>
                  <a:gd name="connsiteY10" fmla="*/ 83651 h 150387"/>
                  <a:gd name="connsiteX11" fmla="*/ 99268 w 187777"/>
                  <a:gd name="connsiteY11" fmla="*/ 139830 h 150387"/>
                  <a:gd name="connsiteX12" fmla="*/ 64127 w 187777"/>
                  <a:gd name="connsiteY12" fmla="*/ 150388 h 150387"/>
                  <a:gd name="connsiteX13" fmla="*/ 18821 w 187777"/>
                  <a:gd name="connsiteY13" fmla="*/ 105476 h 150387"/>
                  <a:gd name="connsiteX14" fmla="*/ 23785 w 187777"/>
                  <a:gd name="connsiteY14" fmla="*/ 113040 h 150387"/>
                  <a:gd name="connsiteX15" fmla="*/ 54356 w 187777"/>
                  <a:gd name="connsiteY15" fmla="*/ 133684 h 150387"/>
                  <a:gd name="connsiteX16" fmla="*/ 90522 w 187777"/>
                  <a:gd name="connsiteY16" fmla="*/ 126671 h 150387"/>
                  <a:gd name="connsiteX17" fmla="*/ 170101 w 187777"/>
                  <a:gd name="connsiteY17" fmla="*/ 74038 h 150387"/>
                  <a:gd name="connsiteX18" fmla="*/ 148355 w 187777"/>
                  <a:gd name="connsiteY18" fmla="*/ 19830 h 150387"/>
                  <a:gd name="connsiteX19" fmla="*/ 18821 w 187777"/>
                  <a:gd name="connsiteY19" fmla="*/ 105476 h 15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7777" h="150387">
                    <a:moveTo>
                      <a:pt x="64127" y="150388"/>
                    </a:moveTo>
                    <a:cubicBezTo>
                      <a:pt x="59872" y="150388"/>
                      <a:pt x="55538" y="149994"/>
                      <a:pt x="51205" y="149048"/>
                    </a:cubicBezTo>
                    <a:cubicBezTo>
                      <a:pt x="34501" y="145660"/>
                      <a:pt x="20082" y="135890"/>
                      <a:pt x="10627" y="121707"/>
                    </a:cubicBezTo>
                    <a:lnTo>
                      <a:pt x="1330" y="107604"/>
                    </a:lnTo>
                    <a:cubicBezTo>
                      <a:pt x="148" y="105870"/>
                      <a:pt x="-246" y="103743"/>
                      <a:pt x="148" y="101694"/>
                    </a:cubicBezTo>
                    <a:cubicBezTo>
                      <a:pt x="542" y="99646"/>
                      <a:pt x="1802" y="97834"/>
                      <a:pt x="3536" y="96730"/>
                    </a:cubicBezTo>
                    <a:lnTo>
                      <a:pt x="147803" y="1314"/>
                    </a:lnTo>
                    <a:cubicBezTo>
                      <a:pt x="149773" y="-26"/>
                      <a:pt x="152216" y="-341"/>
                      <a:pt x="154501" y="368"/>
                    </a:cubicBezTo>
                    <a:cubicBezTo>
                      <a:pt x="156786" y="1077"/>
                      <a:pt x="158598" y="2732"/>
                      <a:pt x="159464" y="4938"/>
                    </a:cubicBezTo>
                    <a:lnTo>
                      <a:pt x="187199" y="74117"/>
                    </a:lnTo>
                    <a:cubicBezTo>
                      <a:pt x="188617" y="77584"/>
                      <a:pt x="187357" y="81524"/>
                      <a:pt x="184205" y="83651"/>
                    </a:cubicBezTo>
                    <a:lnTo>
                      <a:pt x="99268" y="139830"/>
                    </a:lnTo>
                    <a:cubicBezTo>
                      <a:pt x="88710" y="146763"/>
                      <a:pt x="76576" y="150388"/>
                      <a:pt x="64127" y="150388"/>
                    </a:cubicBezTo>
                    <a:close/>
                    <a:moveTo>
                      <a:pt x="18821" y="105476"/>
                    </a:moveTo>
                    <a:lnTo>
                      <a:pt x="23785" y="113040"/>
                    </a:lnTo>
                    <a:cubicBezTo>
                      <a:pt x="30876" y="123756"/>
                      <a:pt x="41750" y="131084"/>
                      <a:pt x="54356" y="133684"/>
                    </a:cubicBezTo>
                    <a:cubicBezTo>
                      <a:pt x="66963" y="136284"/>
                      <a:pt x="79806" y="133763"/>
                      <a:pt x="90522" y="126671"/>
                    </a:cubicBezTo>
                    <a:lnTo>
                      <a:pt x="170101" y="74038"/>
                    </a:lnTo>
                    <a:lnTo>
                      <a:pt x="148355" y="19830"/>
                    </a:lnTo>
                    <a:lnTo>
                      <a:pt x="18821" y="105476"/>
                    </a:ln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22" name="Рисунок 151">
              <a:extLst>
                <a:ext uri="{FF2B5EF4-FFF2-40B4-BE49-F238E27FC236}">
                  <a16:creationId xmlns:a16="http://schemas.microsoft.com/office/drawing/2014/main" xmlns="" id="{D3DCAED1-57D7-B9CE-C7ED-42474A319291}"/>
                </a:ext>
              </a:extLst>
            </p:cNvPr>
            <p:cNvGrpSpPr/>
            <p:nvPr/>
          </p:nvGrpSpPr>
          <p:grpSpPr>
            <a:xfrm>
              <a:off x="2559991" y="2379579"/>
              <a:ext cx="591925" cy="836363"/>
              <a:chOff x="2559991" y="2379579"/>
              <a:chExt cx="591925" cy="836363"/>
            </a:xfrm>
          </p:grpSpPr>
          <p:sp>
            <p:nvSpPr>
              <p:cNvPr id="66" name="Полилиния: фигура 173">
                <a:extLst>
                  <a:ext uri="{FF2B5EF4-FFF2-40B4-BE49-F238E27FC236}">
                    <a16:creationId xmlns:a16="http://schemas.microsoft.com/office/drawing/2014/main" xmlns="" id="{7F577650-3781-EDB2-4507-6B7A29BB158C}"/>
                  </a:ext>
                </a:extLst>
              </p:cNvPr>
              <p:cNvSpPr/>
              <p:nvPr/>
            </p:nvSpPr>
            <p:spPr>
              <a:xfrm>
                <a:off x="2567869" y="2387448"/>
                <a:ext cx="576178" cy="820615"/>
              </a:xfrm>
              <a:custGeom>
                <a:avLst/>
                <a:gdLst>
                  <a:gd name="connsiteX0" fmla="*/ 264400 w 576178"/>
                  <a:gd name="connsiteY0" fmla="*/ 608981 h 820615"/>
                  <a:gd name="connsiteX1" fmla="*/ 178674 w 576178"/>
                  <a:gd name="connsiteY1" fmla="*/ 479369 h 820615"/>
                  <a:gd name="connsiteX2" fmla="*/ 148340 w 576178"/>
                  <a:gd name="connsiteY2" fmla="*/ 322967 h 820615"/>
                  <a:gd name="connsiteX3" fmla="*/ 190020 w 576178"/>
                  <a:gd name="connsiteY3" fmla="*/ 118503 h 820615"/>
                  <a:gd name="connsiteX4" fmla="*/ 48668 w 576178"/>
                  <a:gd name="connsiteY4" fmla="*/ 89665 h 820615"/>
                  <a:gd name="connsiteX5" fmla="*/ 1236 w 576178"/>
                  <a:gd name="connsiteY5" fmla="*/ 17964 h 820615"/>
                  <a:gd name="connsiteX6" fmla="*/ 4860 w 576178"/>
                  <a:gd name="connsiteY6" fmla="*/ 0 h 820615"/>
                  <a:gd name="connsiteX7" fmla="*/ 290322 w 576178"/>
                  <a:gd name="connsiteY7" fmla="*/ 58148 h 820615"/>
                  <a:gd name="connsiteX8" fmla="*/ 440026 w 576178"/>
                  <a:gd name="connsiteY8" fmla="*/ 206119 h 820615"/>
                  <a:gd name="connsiteX9" fmla="*/ 444596 w 576178"/>
                  <a:gd name="connsiteY9" fmla="*/ 508049 h 820615"/>
                  <a:gd name="connsiteX10" fmla="*/ 576178 w 576178"/>
                  <a:gd name="connsiteY10" fmla="*/ 706998 h 820615"/>
                  <a:gd name="connsiteX11" fmla="*/ 404334 w 576178"/>
                  <a:gd name="connsiteY11" fmla="*/ 820615 h 820615"/>
                  <a:gd name="connsiteX12" fmla="*/ 264400 w 576178"/>
                  <a:gd name="connsiteY12" fmla="*/ 608981 h 82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6178" h="820615">
                    <a:moveTo>
                      <a:pt x="264400" y="608981"/>
                    </a:moveTo>
                    <a:lnTo>
                      <a:pt x="178674" y="479369"/>
                    </a:lnTo>
                    <a:cubicBezTo>
                      <a:pt x="148182" y="433276"/>
                      <a:pt x="137309" y="377018"/>
                      <a:pt x="148340" y="322967"/>
                    </a:cubicBezTo>
                    <a:lnTo>
                      <a:pt x="190020" y="118503"/>
                    </a:lnTo>
                    <a:lnTo>
                      <a:pt x="48668" y="89665"/>
                    </a:lnTo>
                    <a:cubicBezTo>
                      <a:pt x="15733" y="82968"/>
                      <a:pt x="-5462" y="50821"/>
                      <a:pt x="1236" y="17964"/>
                    </a:cubicBezTo>
                    <a:lnTo>
                      <a:pt x="4860" y="0"/>
                    </a:lnTo>
                    <a:lnTo>
                      <a:pt x="290322" y="58148"/>
                    </a:lnTo>
                    <a:lnTo>
                      <a:pt x="440026" y="206119"/>
                    </a:lnTo>
                    <a:lnTo>
                      <a:pt x="444596" y="508049"/>
                    </a:lnTo>
                    <a:lnTo>
                      <a:pt x="576178" y="706998"/>
                    </a:lnTo>
                    <a:lnTo>
                      <a:pt x="404334" y="820615"/>
                    </a:lnTo>
                    <a:lnTo>
                      <a:pt x="264400" y="608981"/>
                    </a:ln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7" name="Полилиния: фигура 287">
                <a:extLst>
                  <a:ext uri="{FF2B5EF4-FFF2-40B4-BE49-F238E27FC236}">
                    <a16:creationId xmlns:a16="http://schemas.microsoft.com/office/drawing/2014/main" xmlns="" id="{2BD6C4EF-FE18-A6A5-7702-0864FD3293C2}"/>
                  </a:ext>
                </a:extLst>
              </p:cNvPr>
              <p:cNvSpPr/>
              <p:nvPr/>
            </p:nvSpPr>
            <p:spPr>
              <a:xfrm>
                <a:off x="2559991" y="2379579"/>
                <a:ext cx="591925" cy="836363"/>
              </a:xfrm>
              <a:custGeom>
                <a:avLst/>
                <a:gdLst>
                  <a:gd name="connsiteX0" fmla="*/ 412290 w 591925"/>
                  <a:gd name="connsiteY0" fmla="*/ 836364 h 836363"/>
                  <a:gd name="connsiteX1" fmla="*/ 405751 w 591925"/>
                  <a:gd name="connsiteY1" fmla="*/ 832818 h 836363"/>
                  <a:gd name="connsiteX2" fmla="*/ 180091 w 591925"/>
                  <a:gd name="connsiteY2" fmla="*/ 491572 h 836363"/>
                  <a:gd name="connsiteX3" fmla="*/ 148575 w 591925"/>
                  <a:gd name="connsiteY3" fmla="*/ 329182 h 836363"/>
                  <a:gd name="connsiteX4" fmla="*/ 188601 w 591925"/>
                  <a:gd name="connsiteY4" fmla="*/ 132518 h 836363"/>
                  <a:gd name="connsiteX5" fmla="*/ 54970 w 591925"/>
                  <a:gd name="connsiteY5" fmla="*/ 105256 h 836363"/>
                  <a:gd name="connsiteX6" fmla="*/ 1392 w 591925"/>
                  <a:gd name="connsiteY6" fmla="*/ 24258 h 836363"/>
                  <a:gd name="connsiteX7" fmla="*/ 5016 w 591925"/>
                  <a:gd name="connsiteY7" fmla="*/ 6293 h 836363"/>
                  <a:gd name="connsiteX8" fmla="*/ 8404 w 591925"/>
                  <a:gd name="connsiteY8" fmla="*/ 1330 h 836363"/>
                  <a:gd name="connsiteX9" fmla="*/ 14314 w 591925"/>
                  <a:gd name="connsiteY9" fmla="*/ 148 h 836363"/>
                  <a:gd name="connsiteX10" fmla="*/ 299776 w 591925"/>
                  <a:gd name="connsiteY10" fmla="*/ 58296 h 836363"/>
                  <a:gd name="connsiteX11" fmla="*/ 303715 w 591925"/>
                  <a:gd name="connsiteY11" fmla="*/ 60423 h 836363"/>
                  <a:gd name="connsiteX12" fmla="*/ 453420 w 591925"/>
                  <a:gd name="connsiteY12" fmla="*/ 208394 h 836363"/>
                  <a:gd name="connsiteX13" fmla="*/ 455783 w 591925"/>
                  <a:gd name="connsiteY13" fmla="*/ 213910 h 836363"/>
                  <a:gd name="connsiteX14" fmla="*/ 460274 w 591925"/>
                  <a:gd name="connsiteY14" fmla="*/ 513554 h 836363"/>
                  <a:gd name="connsiteX15" fmla="*/ 590596 w 591925"/>
                  <a:gd name="connsiteY15" fmla="*/ 710534 h 836363"/>
                  <a:gd name="connsiteX16" fmla="*/ 591778 w 591925"/>
                  <a:gd name="connsiteY16" fmla="*/ 716443 h 836363"/>
                  <a:gd name="connsiteX17" fmla="*/ 588390 w 591925"/>
                  <a:gd name="connsiteY17" fmla="*/ 721407 h 836363"/>
                  <a:gd name="connsiteX18" fmla="*/ 416545 w 591925"/>
                  <a:gd name="connsiteY18" fmla="*/ 835024 h 836363"/>
                  <a:gd name="connsiteX19" fmla="*/ 412290 w 591925"/>
                  <a:gd name="connsiteY19" fmla="*/ 836364 h 836363"/>
                  <a:gd name="connsiteX20" fmla="*/ 278817 w 591925"/>
                  <a:gd name="connsiteY20" fmla="*/ 612517 h 836363"/>
                  <a:gd name="connsiteX21" fmla="*/ 414418 w 591925"/>
                  <a:gd name="connsiteY21" fmla="*/ 817611 h 836363"/>
                  <a:gd name="connsiteX22" fmla="*/ 573104 w 591925"/>
                  <a:gd name="connsiteY22" fmla="*/ 712661 h 836363"/>
                  <a:gd name="connsiteX23" fmla="*/ 445855 w 591925"/>
                  <a:gd name="connsiteY23" fmla="*/ 520330 h 836363"/>
                  <a:gd name="connsiteX24" fmla="*/ 444516 w 591925"/>
                  <a:gd name="connsiteY24" fmla="*/ 516076 h 836363"/>
                  <a:gd name="connsiteX25" fmla="*/ 440025 w 591925"/>
                  <a:gd name="connsiteY25" fmla="*/ 217376 h 836363"/>
                  <a:gd name="connsiteX26" fmla="*/ 294260 w 591925"/>
                  <a:gd name="connsiteY26" fmla="*/ 73345 h 836363"/>
                  <a:gd name="connsiteX27" fmla="*/ 18805 w 591925"/>
                  <a:gd name="connsiteY27" fmla="*/ 17246 h 836363"/>
                  <a:gd name="connsiteX28" fmla="*/ 16677 w 591925"/>
                  <a:gd name="connsiteY28" fmla="*/ 27488 h 836363"/>
                  <a:gd name="connsiteX29" fmla="*/ 57964 w 591925"/>
                  <a:gd name="connsiteY29" fmla="*/ 89891 h 836363"/>
                  <a:gd name="connsiteX30" fmla="*/ 199316 w 591925"/>
                  <a:gd name="connsiteY30" fmla="*/ 118729 h 836363"/>
                  <a:gd name="connsiteX31" fmla="*/ 204280 w 591925"/>
                  <a:gd name="connsiteY31" fmla="*/ 122117 h 836363"/>
                  <a:gd name="connsiteX32" fmla="*/ 205462 w 591925"/>
                  <a:gd name="connsiteY32" fmla="*/ 128027 h 836363"/>
                  <a:gd name="connsiteX33" fmla="*/ 163939 w 591925"/>
                  <a:gd name="connsiteY33" fmla="*/ 332412 h 836363"/>
                  <a:gd name="connsiteX34" fmla="*/ 193171 w 591925"/>
                  <a:gd name="connsiteY34" fmla="*/ 482904 h 836363"/>
                  <a:gd name="connsiteX35" fmla="*/ 278817 w 591925"/>
                  <a:gd name="connsiteY35" fmla="*/ 612517 h 836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91925" h="836363">
                    <a:moveTo>
                      <a:pt x="412290" y="836364"/>
                    </a:moveTo>
                    <a:cubicBezTo>
                      <a:pt x="409769" y="836364"/>
                      <a:pt x="407248" y="835103"/>
                      <a:pt x="405751" y="832818"/>
                    </a:cubicBezTo>
                    <a:lnTo>
                      <a:pt x="180091" y="491572"/>
                    </a:lnTo>
                    <a:cubicBezTo>
                      <a:pt x="148259" y="443430"/>
                      <a:pt x="137071" y="385754"/>
                      <a:pt x="148575" y="329182"/>
                    </a:cubicBezTo>
                    <a:lnTo>
                      <a:pt x="188601" y="132518"/>
                    </a:lnTo>
                    <a:lnTo>
                      <a:pt x="54970" y="105256"/>
                    </a:lnTo>
                    <a:cubicBezTo>
                      <a:pt x="17859" y="97692"/>
                      <a:pt x="-6172" y="61369"/>
                      <a:pt x="1392" y="24258"/>
                    </a:cubicBezTo>
                    <a:lnTo>
                      <a:pt x="5016" y="6293"/>
                    </a:lnTo>
                    <a:cubicBezTo>
                      <a:pt x="5410" y="4245"/>
                      <a:pt x="6671" y="2433"/>
                      <a:pt x="8404" y="1330"/>
                    </a:cubicBezTo>
                    <a:cubicBezTo>
                      <a:pt x="10138" y="148"/>
                      <a:pt x="12265" y="-246"/>
                      <a:pt x="14314" y="148"/>
                    </a:cubicBezTo>
                    <a:lnTo>
                      <a:pt x="299776" y="58296"/>
                    </a:lnTo>
                    <a:cubicBezTo>
                      <a:pt x="301273" y="58611"/>
                      <a:pt x="302691" y="59320"/>
                      <a:pt x="303715" y="60423"/>
                    </a:cubicBezTo>
                    <a:lnTo>
                      <a:pt x="453420" y="208394"/>
                    </a:lnTo>
                    <a:cubicBezTo>
                      <a:pt x="454917" y="209812"/>
                      <a:pt x="455704" y="211782"/>
                      <a:pt x="455783" y="213910"/>
                    </a:cubicBezTo>
                    <a:lnTo>
                      <a:pt x="460274" y="513554"/>
                    </a:lnTo>
                    <a:lnTo>
                      <a:pt x="590596" y="710534"/>
                    </a:lnTo>
                    <a:cubicBezTo>
                      <a:pt x="591778" y="712267"/>
                      <a:pt x="592172" y="714394"/>
                      <a:pt x="591778" y="716443"/>
                    </a:cubicBezTo>
                    <a:cubicBezTo>
                      <a:pt x="591384" y="718492"/>
                      <a:pt x="590123" y="720304"/>
                      <a:pt x="588390" y="721407"/>
                    </a:cubicBezTo>
                    <a:lnTo>
                      <a:pt x="416545" y="835024"/>
                    </a:lnTo>
                    <a:cubicBezTo>
                      <a:pt x="415284" y="835970"/>
                      <a:pt x="413787" y="836364"/>
                      <a:pt x="412290" y="836364"/>
                    </a:cubicBezTo>
                    <a:close/>
                    <a:moveTo>
                      <a:pt x="278817" y="612517"/>
                    </a:moveTo>
                    <a:lnTo>
                      <a:pt x="414418" y="817611"/>
                    </a:lnTo>
                    <a:lnTo>
                      <a:pt x="573104" y="712661"/>
                    </a:lnTo>
                    <a:lnTo>
                      <a:pt x="445855" y="520330"/>
                    </a:lnTo>
                    <a:cubicBezTo>
                      <a:pt x="444989" y="519070"/>
                      <a:pt x="444595" y="517573"/>
                      <a:pt x="444516" y="516076"/>
                    </a:cubicBezTo>
                    <a:lnTo>
                      <a:pt x="440025" y="217376"/>
                    </a:lnTo>
                    <a:lnTo>
                      <a:pt x="294260" y="73345"/>
                    </a:lnTo>
                    <a:lnTo>
                      <a:pt x="18805" y="17246"/>
                    </a:lnTo>
                    <a:lnTo>
                      <a:pt x="16677" y="27488"/>
                    </a:lnTo>
                    <a:cubicBezTo>
                      <a:pt x="10847" y="56090"/>
                      <a:pt x="29363" y="84061"/>
                      <a:pt x="57964" y="89891"/>
                    </a:cubicBezTo>
                    <a:lnTo>
                      <a:pt x="199316" y="118729"/>
                    </a:lnTo>
                    <a:cubicBezTo>
                      <a:pt x="201365" y="119123"/>
                      <a:pt x="203177" y="120384"/>
                      <a:pt x="204280" y="122117"/>
                    </a:cubicBezTo>
                    <a:cubicBezTo>
                      <a:pt x="205462" y="123851"/>
                      <a:pt x="205856" y="125978"/>
                      <a:pt x="205462" y="128027"/>
                    </a:cubicBezTo>
                    <a:lnTo>
                      <a:pt x="163939" y="332412"/>
                    </a:lnTo>
                    <a:cubicBezTo>
                      <a:pt x="153223" y="384888"/>
                      <a:pt x="163624" y="438308"/>
                      <a:pt x="193171" y="482904"/>
                    </a:cubicBezTo>
                    <a:lnTo>
                      <a:pt x="278817" y="612517"/>
                    </a:ln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23" name="Рисунок 151">
              <a:extLst>
                <a:ext uri="{FF2B5EF4-FFF2-40B4-BE49-F238E27FC236}">
                  <a16:creationId xmlns:a16="http://schemas.microsoft.com/office/drawing/2014/main" xmlns="" id="{9F89E6A2-A5C7-4582-69CD-0F672ABFDAAE}"/>
                </a:ext>
              </a:extLst>
            </p:cNvPr>
            <p:cNvGrpSpPr/>
            <p:nvPr/>
          </p:nvGrpSpPr>
          <p:grpSpPr>
            <a:xfrm>
              <a:off x="2586177" y="2515089"/>
              <a:ext cx="189779" cy="118740"/>
              <a:chOff x="2586177" y="2515089"/>
              <a:chExt cx="189779" cy="118740"/>
            </a:xfrm>
          </p:grpSpPr>
          <p:sp>
            <p:nvSpPr>
              <p:cNvPr id="64" name="Полилиния: фигура 152">
                <a:extLst>
                  <a:ext uri="{FF2B5EF4-FFF2-40B4-BE49-F238E27FC236}">
                    <a16:creationId xmlns:a16="http://schemas.microsoft.com/office/drawing/2014/main" xmlns="" id="{A3D7098C-AB99-CA31-325A-C64FEDBC101F}"/>
                  </a:ext>
                </a:extLst>
              </p:cNvPr>
              <p:cNvSpPr/>
              <p:nvPr/>
            </p:nvSpPr>
            <p:spPr>
              <a:xfrm>
                <a:off x="2594055" y="2522891"/>
                <a:ext cx="173998" cy="102980"/>
              </a:xfrm>
              <a:custGeom>
                <a:avLst/>
                <a:gdLst>
                  <a:gd name="connsiteX0" fmla="*/ 173999 w 173998"/>
                  <a:gd name="connsiteY0" fmla="*/ 34590 h 102980"/>
                  <a:gd name="connsiteX1" fmla="*/ 4518 w 173998"/>
                  <a:gd name="connsiteY1" fmla="*/ 0 h 102980"/>
                  <a:gd name="connsiteX2" fmla="*/ 1130 w 173998"/>
                  <a:gd name="connsiteY2" fmla="*/ 16546 h 102980"/>
                  <a:gd name="connsiteX3" fmla="*/ 44859 w 173998"/>
                  <a:gd name="connsiteY3" fmla="*/ 82652 h 102980"/>
                  <a:gd name="connsiteX4" fmla="*/ 144688 w 173998"/>
                  <a:gd name="connsiteY4" fmla="*/ 102981 h 102980"/>
                  <a:gd name="connsiteX5" fmla="*/ 173999 w 173998"/>
                  <a:gd name="connsiteY5" fmla="*/ 34590 h 10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3998" h="102980">
                    <a:moveTo>
                      <a:pt x="173999" y="34590"/>
                    </a:moveTo>
                    <a:lnTo>
                      <a:pt x="4518" y="0"/>
                    </a:lnTo>
                    <a:lnTo>
                      <a:pt x="1130" y="16546"/>
                    </a:lnTo>
                    <a:cubicBezTo>
                      <a:pt x="-5016" y="46881"/>
                      <a:pt x="14524" y="76507"/>
                      <a:pt x="44859" y="82652"/>
                    </a:cubicBezTo>
                    <a:lnTo>
                      <a:pt x="144688" y="102981"/>
                    </a:lnTo>
                    <a:lnTo>
                      <a:pt x="173999" y="34590"/>
                    </a:ln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5" name="Полилиния: фигура 160">
                <a:extLst>
                  <a:ext uri="{FF2B5EF4-FFF2-40B4-BE49-F238E27FC236}">
                    <a16:creationId xmlns:a16="http://schemas.microsoft.com/office/drawing/2014/main" xmlns="" id="{9F8A9FC8-F7A0-E553-B28A-58F6A1ACDE01}"/>
                  </a:ext>
                </a:extLst>
              </p:cNvPr>
              <p:cNvSpPr/>
              <p:nvPr/>
            </p:nvSpPr>
            <p:spPr>
              <a:xfrm>
                <a:off x="2586177" y="2515089"/>
                <a:ext cx="189779" cy="118740"/>
              </a:xfrm>
              <a:custGeom>
                <a:avLst/>
                <a:gdLst>
                  <a:gd name="connsiteX0" fmla="*/ 152566 w 189779"/>
                  <a:gd name="connsiteY0" fmla="*/ 118741 h 118740"/>
                  <a:gd name="connsiteX1" fmla="*/ 150990 w 189779"/>
                  <a:gd name="connsiteY1" fmla="*/ 118583 h 118740"/>
                  <a:gd name="connsiteX2" fmla="*/ 51161 w 189779"/>
                  <a:gd name="connsiteY2" fmla="*/ 98255 h 118740"/>
                  <a:gd name="connsiteX3" fmla="*/ 1286 w 189779"/>
                  <a:gd name="connsiteY3" fmla="*/ 22851 h 118740"/>
                  <a:gd name="connsiteX4" fmla="*/ 4674 w 189779"/>
                  <a:gd name="connsiteY4" fmla="*/ 6305 h 118740"/>
                  <a:gd name="connsiteX5" fmla="*/ 13971 w 189779"/>
                  <a:gd name="connsiteY5" fmla="*/ 159 h 118740"/>
                  <a:gd name="connsiteX6" fmla="*/ 183452 w 189779"/>
                  <a:gd name="connsiteY6" fmla="*/ 34670 h 118740"/>
                  <a:gd name="connsiteX7" fmla="*/ 188889 w 189779"/>
                  <a:gd name="connsiteY7" fmla="*/ 38767 h 118740"/>
                  <a:gd name="connsiteX8" fmla="*/ 189125 w 189779"/>
                  <a:gd name="connsiteY8" fmla="*/ 45543 h 118740"/>
                  <a:gd name="connsiteX9" fmla="*/ 159815 w 189779"/>
                  <a:gd name="connsiteY9" fmla="*/ 114013 h 118740"/>
                  <a:gd name="connsiteX10" fmla="*/ 152566 w 189779"/>
                  <a:gd name="connsiteY10" fmla="*/ 118741 h 118740"/>
                  <a:gd name="connsiteX11" fmla="*/ 18541 w 189779"/>
                  <a:gd name="connsiteY11" fmla="*/ 17099 h 118740"/>
                  <a:gd name="connsiteX12" fmla="*/ 16729 w 189779"/>
                  <a:gd name="connsiteY12" fmla="*/ 25924 h 118740"/>
                  <a:gd name="connsiteX13" fmla="*/ 54313 w 189779"/>
                  <a:gd name="connsiteY13" fmla="*/ 82733 h 118740"/>
                  <a:gd name="connsiteX14" fmla="*/ 147838 w 189779"/>
                  <a:gd name="connsiteY14" fmla="*/ 101801 h 118740"/>
                  <a:gd name="connsiteX15" fmla="*/ 170846 w 189779"/>
                  <a:gd name="connsiteY15" fmla="*/ 48143 h 118740"/>
                  <a:gd name="connsiteX16" fmla="*/ 18541 w 189779"/>
                  <a:gd name="connsiteY16" fmla="*/ 17099 h 118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9779" h="118740">
                    <a:moveTo>
                      <a:pt x="152566" y="118741"/>
                    </a:moveTo>
                    <a:cubicBezTo>
                      <a:pt x="152014" y="118741"/>
                      <a:pt x="151542" y="118662"/>
                      <a:pt x="150990" y="118583"/>
                    </a:cubicBezTo>
                    <a:lnTo>
                      <a:pt x="51161" y="98255"/>
                    </a:lnTo>
                    <a:cubicBezTo>
                      <a:pt x="16650" y="91242"/>
                      <a:pt x="-5727" y="57362"/>
                      <a:pt x="1286" y="22851"/>
                    </a:cubicBezTo>
                    <a:lnTo>
                      <a:pt x="4674" y="6305"/>
                    </a:lnTo>
                    <a:cubicBezTo>
                      <a:pt x="5541" y="2050"/>
                      <a:pt x="9717" y="-707"/>
                      <a:pt x="13971" y="159"/>
                    </a:cubicBezTo>
                    <a:lnTo>
                      <a:pt x="183452" y="34670"/>
                    </a:lnTo>
                    <a:cubicBezTo>
                      <a:pt x="185737" y="35143"/>
                      <a:pt x="187786" y="36640"/>
                      <a:pt x="188889" y="38767"/>
                    </a:cubicBezTo>
                    <a:cubicBezTo>
                      <a:pt x="189992" y="40895"/>
                      <a:pt x="190071" y="43337"/>
                      <a:pt x="189125" y="45543"/>
                    </a:cubicBezTo>
                    <a:lnTo>
                      <a:pt x="159815" y="114013"/>
                    </a:lnTo>
                    <a:cubicBezTo>
                      <a:pt x="158554" y="116850"/>
                      <a:pt x="155639" y="118741"/>
                      <a:pt x="152566" y="118741"/>
                    </a:cubicBezTo>
                    <a:close/>
                    <a:moveTo>
                      <a:pt x="18541" y="17099"/>
                    </a:moveTo>
                    <a:lnTo>
                      <a:pt x="16729" y="25924"/>
                    </a:lnTo>
                    <a:cubicBezTo>
                      <a:pt x="11450" y="51925"/>
                      <a:pt x="28311" y="77454"/>
                      <a:pt x="54313" y="82733"/>
                    </a:cubicBezTo>
                    <a:lnTo>
                      <a:pt x="147838" y="101801"/>
                    </a:lnTo>
                    <a:lnTo>
                      <a:pt x="170846" y="48143"/>
                    </a:lnTo>
                    <a:lnTo>
                      <a:pt x="18541" y="17099"/>
                    </a:ln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24" name="Рисунок 151">
              <a:extLst>
                <a:ext uri="{FF2B5EF4-FFF2-40B4-BE49-F238E27FC236}">
                  <a16:creationId xmlns:a16="http://schemas.microsoft.com/office/drawing/2014/main" xmlns="" id="{25F8A5AF-6C70-2AC4-537B-09E7B00B8F75}"/>
                </a:ext>
              </a:extLst>
            </p:cNvPr>
            <p:cNvGrpSpPr/>
            <p:nvPr/>
          </p:nvGrpSpPr>
          <p:grpSpPr>
            <a:xfrm>
              <a:off x="2600951" y="2577450"/>
              <a:ext cx="187370" cy="103025"/>
              <a:chOff x="2600951" y="2577450"/>
              <a:chExt cx="187370" cy="103025"/>
            </a:xfrm>
          </p:grpSpPr>
          <p:sp>
            <p:nvSpPr>
              <p:cNvPr id="62" name="Полилиния: фигура 128">
                <a:extLst>
                  <a:ext uri="{FF2B5EF4-FFF2-40B4-BE49-F238E27FC236}">
                    <a16:creationId xmlns:a16="http://schemas.microsoft.com/office/drawing/2014/main" xmlns="" id="{6392A258-BB47-4A89-5214-E5011264BE68}"/>
                  </a:ext>
                </a:extLst>
              </p:cNvPr>
              <p:cNvSpPr/>
              <p:nvPr/>
            </p:nvSpPr>
            <p:spPr>
              <a:xfrm>
                <a:off x="2608815" y="2585373"/>
                <a:ext cx="171608" cy="87271"/>
              </a:xfrm>
              <a:custGeom>
                <a:avLst/>
                <a:gdLst>
                  <a:gd name="connsiteX0" fmla="*/ 171608 w 171608"/>
                  <a:gd name="connsiteY0" fmla="*/ 0 h 87271"/>
                  <a:gd name="connsiteX1" fmla="*/ 0 w 171608"/>
                  <a:gd name="connsiteY1" fmla="*/ 21353 h 87271"/>
                  <a:gd name="connsiteX2" fmla="*/ 2049 w 171608"/>
                  <a:gd name="connsiteY2" fmla="*/ 38135 h 87271"/>
                  <a:gd name="connsiteX3" fmla="*/ 64609 w 171608"/>
                  <a:gd name="connsiteY3" fmla="*/ 86828 h 87271"/>
                  <a:gd name="connsiteX4" fmla="*/ 165699 w 171608"/>
                  <a:gd name="connsiteY4" fmla="*/ 74301 h 87271"/>
                  <a:gd name="connsiteX5" fmla="*/ 171608 w 171608"/>
                  <a:gd name="connsiteY5" fmla="*/ 0 h 87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1608" h="87271">
                    <a:moveTo>
                      <a:pt x="171608" y="0"/>
                    </a:moveTo>
                    <a:lnTo>
                      <a:pt x="0" y="21353"/>
                    </a:lnTo>
                    <a:lnTo>
                      <a:pt x="2049" y="38135"/>
                    </a:lnTo>
                    <a:cubicBezTo>
                      <a:pt x="5831" y="68864"/>
                      <a:pt x="33880" y="90689"/>
                      <a:pt x="64609" y="86828"/>
                    </a:cubicBezTo>
                    <a:lnTo>
                      <a:pt x="165699" y="74301"/>
                    </a:lnTo>
                    <a:lnTo>
                      <a:pt x="171608" y="0"/>
                    </a:ln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3" name="Полилиния: фигура 151">
                <a:extLst>
                  <a:ext uri="{FF2B5EF4-FFF2-40B4-BE49-F238E27FC236}">
                    <a16:creationId xmlns:a16="http://schemas.microsoft.com/office/drawing/2014/main" xmlns="" id="{34C34361-87D7-69BD-1239-B1390B2EC217}"/>
                  </a:ext>
                </a:extLst>
              </p:cNvPr>
              <p:cNvSpPr/>
              <p:nvPr/>
            </p:nvSpPr>
            <p:spPr>
              <a:xfrm>
                <a:off x="2600951" y="2577450"/>
                <a:ext cx="187370" cy="103025"/>
              </a:xfrm>
              <a:custGeom>
                <a:avLst/>
                <a:gdLst>
                  <a:gd name="connsiteX0" fmla="*/ 65461 w 187370"/>
                  <a:gd name="connsiteY0" fmla="*/ 103025 h 103025"/>
                  <a:gd name="connsiteX1" fmla="*/ 26302 w 187370"/>
                  <a:gd name="connsiteY1" fmla="*/ 89552 h 103025"/>
                  <a:gd name="connsiteX2" fmla="*/ 2113 w 187370"/>
                  <a:gd name="connsiteY2" fmla="*/ 47004 h 103025"/>
                  <a:gd name="connsiteX3" fmla="*/ 64 w 187370"/>
                  <a:gd name="connsiteY3" fmla="*/ 30222 h 103025"/>
                  <a:gd name="connsiteX4" fmla="*/ 6919 w 187370"/>
                  <a:gd name="connsiteY4" fmla="*/ 21397 h 103025"/>
                  <a:gd name="connsiteX5" fmla="*/ 178527 w 187370"/>
                  <a:gd name="connsiteY5" fmla="*/ 44 h 103025"/>
                  <a:gd name="connsiteX6" fmla="*/ 184909 w 187370"/>
                  <a:gd name="connsiteY6" fmla="*/ 2172 h 103025"/>
                  <a:gd name="connsiteX7" fmla="*/ 187352 w 187370"/>
                  <a:gd name="connsiteY7" fmla="*/ 8475 h 103025"/>
                  <a:gd name="connsiteX8" fmla="*/ 181442 w 187370"/>
                  <a:gd name="connsiteY8" fmla="*/ 82697 h 103025"/>
                  <a:gd name="connsiteX9" fmla="*/ 174588 w 187370"/>
                  <a:gd name="connsiteY9" fmla="*/ 89867 h 103025"/>
                  <a:gd name="connsiteX10" fmla="*/ 73498 w 187370"/>
                  <a:gd name="connsiteY10" fmla="*/ 102395 h 103025"/>
                  <a:gd name="connsiteX11" fmla="*/ 65461 w 187370"/>
                  <a:gd name="connsiteY11" fmla="*/ 103025 h 103025"/>
                  <a:gd name="connsiteX12" fmla="*/ 16610 w 187370"/>
                  <a:gd name="connsiteY12" fmla="*/ 36052 h 103025"/>
                  <a:gd name="connsiteX13" fmla="*/ 17713 w 187370"/>
                  <a:gd name="connsiteY13" fmla="*/ 45034 h 103025"/>
                  <a:gd name="connsiteX14" fmla="*/ 35914 w 187370"/>
                  <a:gd name="connsiteY14" fmla="*/ 77103 h 103025"/>
                  <a:gd name="connsiteX15" fmla="*/ 71449 w 187370"/>
                  <a:gd name="connsiteY15" fmla="*/ 86873 h 103025"/>
                  <a:gd name="connsiteX16" fmla="*/ 166157 w 187370"/>
                  <a:gd name="connsiteY16" fmla="*/ 75133 h 103025"/>
                  <a:gd name="connsiteX17" fmla="*/ 170806 w 187370"/>
                  <a:gd name="connsiteY17" fmla="*/ 16906 h 103025"/>
                  <a:gd name="connsiteX18" fmla="*/ 16610 w 187370"/>
                  <a:gd name="connsiteY18" fmla="*/ 36052 h 10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87370" h="103025">
                    <a:moveTo>
                      <a:pt x="65461" y="103025"/>
                    </a:moveTo>
                    <a:cubicBezTo>
                      <a:pt x="51279" y="103025"/>
                      <a:pt x="37648" y="98376"/>
                      <a:pt x="26302" y="89552"/>
                    </a:cubicBezTo>
                    <a:cubicBezTo>
                      <a:pt x="12828" y="79072"/>
                      <a:pt x="4240" y="63944"/>
                      <a:pt x="2113" y="47004"/>
                    </a:cubicBezTo>
                    <a:lnTo>
                      <a:pt x="64" y="30222"/>
                    </a:lnTo>
                    <a:cubicBezTo>
                      <a:pt x="-488" y="25888"/>
                      <a:pt x="2585" y="21948"/>
                      <a:pt x="6919" y="21397"/>
                    </a:cubicBezTo>
                    <a:lnTo>
                      <a:pt x="178527" y="44"/>
                    </a:lnTo>
                    <a:cubicBezTo>
                      <a:pt x="180891" y="-192"/>
                      <a:pt x="183255" y="517"/>
                      <a:pt x="184909" y="2172"/>
                    </a:cubicBezTo>
                    <a:cubicBezTo>
                      <a:pt x="186643" y="3826"/>
                      <a:pt x="187509" y="6111"/>
                      <a:pt x="187352" y="8475"/>
                    </a:cubicBezTo>
                    <a:lnTo>
                      <a:pt x="181442" y="82697"/>
                    </a:lnTo>
                    <a:cubicBezTo>
                      <a:pt x="181127" y="86400"/>
                      <a:pt x="178291" y="89394"/>
                      <a:pt x="174588" y="89867"/>
                    </a:cubicBezTo>
                    <a:lnTo>
                      <a:pt x="73498" y="102395"/>
                    </a:lnTo>
                    <a:cubicBezTo>
                      <a:pt x="70740" y="102867"/>
                      <a:pt x="68061" y="103025"/>
                      <a:pt x="65461" y="103025"/>
                    </a:cubicBezTo>
                    <a:close/>
                    <a:moveTo>
                      <a:pt x="16610" y="36052"/>
                    </a:moveTo>
                    <a:lnTo>
                      <a:pt x="17713" y="45034"/>
                    </a:lnTo>
                    <a:cubicBezTo>
                      <a:pt x="19289" y="57799"/>
                      <a:pt x="25750" y="69223"/>
                      <a:pt x="35914" y="77103"/>
                    </a:cubicBezTo>
                    <a:cubicBezTo>
                      <a:pt x="46078" y="84982"/>
                      <a:pt x="58685" y="88527"/>
                      <a:pt x="71449" y="86873"/>
                    </a:cubicBezTo>
                    <a:lnTo>
                      <a:pt x="166157" y="75133"/>
                    </a:lnTo>
                    <a:lnTo>
                      <a:pt x="170806" y="16906"/>
                    </a:lnTo>
                    <a:lnTo>
                      <a:pt x="16610" y="36052"/>
                    </a:ln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sp>
          <p:nvSpPr>
            <p:cNvPr id="25" name="Полилиния: фигура 89">
              <a:extLst>
                <a:ext uri="{FF2B5EF4-FFF2-40B4-BE49-F238E27FC236}">
                  <a16:creationId xmlns:a16="http://schemas.microsoft.com/office/drawing/2014/main" xmlns="" id="{F771FC86-87C2-FCEE-C1BB-CC3A5A7A450B}"/>
                </a:ext>
              </a:extLst>
            </p:cNvPr>
            <p:cNvSpPr/>
            <p:nvPr/>
          </p:nvSpPr>
          <p:spPr>
            <a:xfrm>
              <a:off x="2503944" y="2481841"/>
              <a:ext cx="711562" cy="195876"/>
            </a:xfrm>
            <a:custGeom>
              <a:avLst/>
              <a:gdLst>
                <a:gd name="connsiteX0" fmla="*/ 707313 w 711562"/>
                <a:gd name="connsiteY0" fmla="*/ 109048 h 195876"/>
                <a:gd name="connsiteX1" fmla="*/ 105029 w 711562"/>
                <a:gd name="connsiteY1" fmla="*/ 0 h 195876"/>
                <a:gd name="connsiteX2" fmla="*/ 0 w 711562"/>
                <a:gd name="connsiteY2" fmla="*/ 26316 h 195876"/>
                <a:gd name="connsiteX3" fmla="*/ 83913 w 711562"/>
                <a:gd name="connsiteY3" fmla="*/ 86828 h 195876"/>
                <a:gd name="connsiteX4" fmla="*/ 686197 w 711562"/>
                <a:gd name="connsiteY4" fmla="*/ 195876 h 195876"/>
                <a:gd name="connsiteX5" fmla="*/ 690609 w 711562"/>
                <a:gd name="connsiteY5" fmla="*/ 190833 h 195876"/>
                <a:gd name="connsiteX6" fmla="*/ 708416 w 711562"/>
                <a:gd name="connsiteY6" fmla="*/ 112987 h 195876"/>
                <a:gd name="connsiteX7" fmla="*/ 707313 w 711562"/>
                <a:gd name="connsiteY7" fmla="*/ 109048 h 19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1562" h="195876">
                  <a:moveTo>
                    <a:pt x="707313" y="109048"/>
                  </a:moveTo>
                  <a:lnTo>
                    <a:pt x="105029" y="0"/>
                  </a:lnTo>
                  <a:lnTo>
                    <a:pt x="0" y="26316"/>
                  </a:lnTo>
                  <a:lnTo>
                    <a:pt x="83913" y="86828"/>
                  </a:lnTo>
                  <a:lnTo>
                    <a:pt x="686197" y="195876"/>
                  </a:lnTo>
                  <a:lnTo>
                    <a:pt x="690609" y="190833"/>
                  </a:lnTo>
                  <a:cubicBezTo>
                    <a:pt x="709440" y="169639"/>
                    <a:pt x="716137" y="140249"/>
                    <a:pt x="708416" y="112987"/>
                  </a:cubicBezTo>
                  <a:lnTo>
                    <a:pt x="707313" y="109048"/>
                  </a:lnTo>
                  <a:close/>
                </a:path>
              </a:pathLst>
            </a:custGeom>
            <a:solidFill>
              <a:srgbClr val="3BBEFF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27" name="Полилиния: фигура 90">
              <a:extLst>
                <a:ext uri="{FF2B5EF4-FFF2-40B4-BE49-F238E27FC236}">
                  <a16:creationId xmlns:a16="http://schemas.microsoft.com/office/drawing/2014/main" xmlns="" id="{E406E7DB-2DCE-75F3-5DFD-08E6BADAE186}"/>
                </a:ext>
              </a:extLst>
            </p:cNvPr>
            <p:cNvSpPr/>
            <p:nvPr/>
          </p:nvSpPr>
          <p:spPr>
            <a:xfrm>
              <a:off x="3153182" y="2584895"/>
              <a:ext cx="33260" cy="97864"/>
            </a:xfrm>
            <a:custGeom>
              <a:avLst/>
              <a:gdLst>
                <a:gd name="connsiteX0" fmla="*/ 7884 w 33260"/>
                <a:gd name="connsiteY0" fmla="*/ 97864 h 97864"/>
                <a:gd name="connsiteX1" fmla="*/ 6230 w 33260"/>
                <a:gd name="connsiteY1" fmla="*/ 97707 h 97864"/>
                <a:gd name="connsiteX2" fmla="*/ 163 w 33260"/>
                <a:gd name="connsiteY2" fmla="*/ 88331 h 97864"/>
                <a:gd name="connsiteX3" fmla="*/ 17654 w 33260"/>
                <a:gd name="connsiteY3" fmla="*/ 6230 h 97864"/>
                <a:gd name="connsiteX4" fmla="*/ 27031 w 33260"/>
                <a:gd name="connsiteY4" fmla="*/ 163 h 97864"/>
                <a:gd name="connsiteX5" fmla="*/ 33098 w 33260"/>
                <a:gd name="connsiteY5" fmla="*/ 9539 h 97864"/>
                <a:gd name="connsiteX6" fmla="*/ 15606 w 33260"/>
                <a:gd name="connsiteY6" fmla="*/ 91640 h 97864"/>
                <a:gd name="connsiteX7" fmla="*/ 7884 w 33260"/>
                <a:gd name="connsiteY7" fmla="*/ 97864 h 9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260" h="97864">
                  <a:moveTo>
                    <a:pt x="7884" y="97864"/>
                  </a:moveTo>
                  <a:cubicBezTo>
                    <a:pt x="7333" y="97864"/>
                    <a:pt x="6781" y="97786"/>
                    <a:pt x="6230" y="97707"/>
                  </a:cubicBezTo>
                  <a:cubicBezTo>
                    <a:pt x="1975" y="96761"/>
                    <a:pt x="-704" y="92585"/>
                    <a:pt x="163" y="88331"/>
                  </a:cubicBezTo>
                  <a:lnTo>
                    <a:pt x="17654" y="6230"/>
                  </a:lnTo>
                  <a:cubicBezTo>
                    <a:pt x="18600" y="1975"/>
                    <a:pt x="22776" y="-704"/>
                    <a:pt x="27031" y="163"/>
                  </a:cubicBezTo>
                  <a:cubicBezTo>
                    <a:pt x="31285" y="1108"/>
                    <a:pt x="33964" y="5284"/>
                    <a:pt x="33098" y="9539"/>
                  </a:cubicBezTo>
                  <a:lnTo>
                    <a:pt x="15606" y="91640"/>
                  </a:lnTo>
                  <a:cubicBezTo>
                    <a:pt x="14739" y="95264"/>
                    <a:pt x="11509" y="97864"/>
                    <a:pt x="7884" y="97864"/>
                  </a:cubicBezTo>
                  <a:close/>
                </a:path>
              </a:pathLst>
            </a:custGeom>
            <a:solidFill>
              <a:srgbClr val="080717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grpSp>
          <p:nvGrpSpPr>
            <p:cNvPr id="33" name="Рисунок 151">
              <a:extLst>
                <a:ext uri="{FF2B5EF4-FFF2-40B4-BE49-F238E27FC236}">
                  <a16:creationId xmlns:a16="http://schemas.microsoft.com/office/drawing/2014/main" xmlns="" id="{F1B8D83A-631E-19E4-EA34-C0634BF1C175}"/>
                </a:ext>
              </a:extLst>
            </p:cNvPr>
            <p:cNvGrpSpPr/>
            <p:nvPr/>
          </p:nvGrpSpPr>
          <p:grpSpPr>
            <a:xfrm>
              <a:off x="2661425" y="2457685"/>
              <a:ext cx="186243" cy="229723"/>
              <a:chOff x="2661425" y="2457685"/>
              <a:chExt cx="186243" cy="229723"/>
            </a:xfrm>
          </p:grpSpPr>
          <p:sp>
            <p:nvSpPr>
              <p:cNvPr id="60" name="Полилиния: фигура 126">
                <a:extLst>
                  <a:ext uri="{FF2B5EF4-FFF2-40B4-BE49-F238E27FC236}">
                    <a16:creationId xmlns:a16="http://schemas.microsoft.com/office/drawing/2014/main" xmlns="" id="{5C545AB5-2DD6-9BDB-EB0C-3C25DCF6482A}"/>
                  </a:ext>
                </a:extLst>
              </p:cNvPr>
              <p:cNvSpPr/>
              <p:nvPr/>
            </p:nvSpPr>
            <p:spPr>
              <a:xfrm>
                <a:off x="2669224" y="2465531"/>
                <a:ext cx="170608" cy="213998"/>
              </a:xfrm>
              <a:custGeom>
                <a:avLst/>
                <a:gdLst>
                  <a:gd name="connsiteX0" fmla="*/ 170608 w 170608"/>
                  <a:gd name="connsiteY0" fmla="*/ 205804 h 213998"/>
                  <a:gd name="connsiteX1" fmla="*/ 34456 w 170608"/>
                  <a:gd name="connsiteY1" fmla="*/ 0 h 213998"/>
                  <a:gd name="connsiteX2" fmla="*/ 33432 w 170608"/>
                  <a:gd name="connsiteY2" fmla="*/ 788 h 213998"/>
                  <a:gd name="connsiteX3" fmla="*/ 8770 w 170608"/>
                  <a:gd name="connsiteY3" fmla="*/ 106448 h 213998"/>
                  <a:gd name="connsiteX4" fmla="*/ 53997 w 170608"/>
                  <a:gd name="connsiteY4" fmla="*/ 213998 h 213998"/>
                  <a:gd name="connsiteX5" fmla="*/ 170608 w 170608"/>
                  <a:gd name="connsiteY5" fmla="*/ 205804 h 213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608" h="213998">
                    <a:moveTo>
                      <a:pt x="170608" y="205804"/>
                    </a:moveTo>
                    <a:lnTo>
                      <a:pt x="34456" y="0"/>
                    </a:lnTo>
                    <a:lnTo>
                      <a:pt x="33432" y="788"/>
                    </a:lnTo>
                    <a:cubicBezTo>
                      <a:pt x="1127" y="25686"/>
                      <a:pt x="-9194" y="69888"/>
                      <a:pt x="8770" y="106448"/>
                    </a:cubicBezTo>
                    <a:lnTo>
                      <a:pt x="53997" y="213998"/>
                    </a:lnTo>
                    <a:lnTo>
                      <a:pt x="170608" y="205804"/>
                    </a:ln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61" name="Полилиния: фигура 127">
                <a:extLst>
                  <a:ext uri="{FF2B5EF4-FFF2-40B4-BE49-F238E27FC236}">
                    <a16:creationId xmlns:a16="http://schemas.microsoft.com/office/drawing/2014/main" xmlns="" id="{CDA73107-926B-72C5-0F5E-2E301BF37996}"/>
                  </a:ext>
                </a:extLst>
              </p:cNvPr>
              <p:cNvSpPr/>
              <p:nvPr/>
            </p:nvSpPr>
            <p:spPr>
              <a:xfrm>
                <a:off x="2661425" y="2457685"/>
                <a:ext cx="186243" cy="229723"/>
              </a:xfrm>
              <a:custGeom>
                <a:avLst/>
                <a:gdLst>
                  <a:gd name="connsiteX0" fmla="*/ 61875 w 186243"/>
                  <a:gd name="connsiteY0" fmla="*/ 229724 h 229723"/>
                  <a:gd name="connsiteX1" fmla="*/ 54626 w 186243"/>
                  <a:gd name="connsiteY1" fmla="*/ 224917 h 229723"/>
                  <a:gd name="connsiteX2" fmla="*/ 9400 w 186243"/>
                  <a:gd name="connsiteY2" fmla="*/ 117367 h 229723"/>
                  <a:gd name="connsiteX3" fmla="*/ 36504 w 186243"/>
                  <a:gd name="connsiteY3" fmla="*/ 2410 h 229723"/>
                  <a:gd name="connsiteX4" fmla="*/ 37528 w 186243"/>
                  <a:gd name="connsiteY4" fmla="*/ 1622 h 229723"/>
                  <a:gd name="connsiteX5" fmla="*/ 43595 w 186243"/>
                  <a:gd name="connsiteY5" fmla="*/ 125 h 229723"/>
                  <a:gd name="connsiteX6" fmla="*/ 48874 w 186243"/>
                  <a:gd name="connsiteY6" fmla="*/ 3513 h 229723"/>
                  <a:gd name="connsiteX7" fmla="*/ 184947 w 186243"/>
                  <a:gd name="connsiteY7" fmla="*/ 209238 h 229723"/>
                  <a:gd name="connsiteX8" fmla="*/ 182741 w 186243"/>
                  <a:gd name="connsiteY8" fmla="*/ 220190 h 229723"/>
                  <a:gd name="connsiteX9" fmla="*/ 171789 w 186243"/>
                  <a:gd name="connsiteY9" fmla="*/ 217984 h 229723"/>
                  <a:gd name="connsiteX10" fmla="*/ 40601 w 186243"/>
                  <a:gd name="connsiteY10" fmla="*/ 19507 h 229723"/>
                  <a:gd name="connsiteX11" fmla="*/ 23740 w 186243"/>
                  <a:gd name="connsiteY11" fmla="*/ 110827 h 229723"/>
                  <a:gd name="connsiteX12" fmla="*/ 69202 w 186243"/>
                  <a:gd name="connsiteY12" fmla="*/ 218771 h 229723"/>
                  <a:gd name="connsiteX13" fmla="*/ 65027 w 186243"/>
                  <a:gd name="connsiteY13" fmla="*/ 229093 h 229723"/>
                  <a:gd name="connsiteX14" fmla="*/ 61875 w 186243"/>
                  <a:gd name="connsiteY14" fmla="*/ 229724 h 229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243" h="229723">
                    <a:moveTo>
                      <a:pt x="61875" y="229724"/>
                    </a:moveTo>
                    <a:cubicBezTo>
                      <a:pt x="58802" y="229724"/>
                      <a:pt x="55887" y="227911"/>
                      <a:pt x="54626" y="224917"/>
                    </a:cubicBezTo>
                    <a:lnTo>
                      <a:pt x="9400" y="117367"/>
                    </a:lnTo>
                    <a:cubicBezTo>
                      <a:pt x="-9983" y="77971"/>
                      <a:pt x="1363" y="29435"/>
                      <a:pt x="36504" y="2410"/>
                    </a:cubicBezTo>
                    <a:lnTo>
                      <a:pt x="37528" y="1622"/>
                    </a:lnTo>
                    <a:cubicBezTo>
                      <a:pt x="39262" y="282"/>
                      <a:pt x="41468" y="-269"/>
                      <a:pt x="43595" y="125"/>
                    </a:cubicBezTo>
                    <a:cubicBezTo>
                      <a:pt x="45723" y="519"/>
                      <a:pt x="47692" y="1700"/>
                      <a:pt x="48874" y="3513"/>
                    </a:cubicBezTo>
                    <a:lnTo>
                      <a:pt x="184947" y="209238"/>
                    </a:lnTo>
                    <a:cubicBezTo>
                      <a:pt x="187311" y="212862"/>
                      <a:pt x="186366" y="217747"/>
                      <a:pt x="182741" y="220190"/>
                    </a:cubicBezTo>
                    <a:cubicBezTo>
                      <a:pt x="179117" y="222554"/>
                      <a:pt x="174232" y="221608"/>
                      <a:pt x="171789" y="217984"/>
                    </a:cubicBezTo>
                    <a:lnTo>
                      <a:pt x="40601" y="19507"/>
                    </a:lnTo>
                    <a:cubicBezTo>
                      <a:pt x="15782" y="42593"/>
                      <a:pt x="8533" y="79862"/>
                      <a:pt x="23740" y="110827"/>
                    </a:cubicBezTo>
                    <a:lnTo>
                      <a:pt x="69202" y="218771"/>
                    </a:lnTo>
                    <a:cubicBezTo>
                      <a:pt x="70857" y="222790"/>
                      <a:pt x="69045" y="227360"/>
                      <a:pt x="65027" y="229093"/>
                    </a:cubicBezTo>
                    <a:cubicBezTo>
                      <a:pt x="63923" y="229566"/>
                      <a:pt x="62899" y="229724"/>
                      <a:pt x="61875" y="229724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sp>
          <p:nvSpPr>
            <p:cNvPr id="34" name="Полилиния: фигура 92">
              <a:extLst>
                <a:ext uri="{FF2B5EF4-FFF2-40B4-BE49-F238E27FC236}">
                  <a16:creationId xmlns:a16="http://schemas.microsoft.com/office/drawing/2014/main" xmlns="" id="{513392F1-A434-D39C-4DEF-F9EBA2313FFE}"/>
                </a:ext>
              </a:extLst>
            </p:cNvPr>
            <p:cNvSpPr/>
            <p:nvPr/>
          </p:nvSpPr>
          <p:spPr>
            <a:xfrm>
              <a:off x="2972281" y="3094446"/>
              <a:ext cx="874981" cy="627890"/>
            </a:xfrm>
            <a:custGeom>
              <a:avLst/>
              <a:gdLst>
                <a:gd name="connsiteX0" fmla="*/ 246145 w 874981"/>
                <a:gd name="connsiteY0" fmla="*/ 627891 h 627890"/>
                <a:gd name="connsiteX1" fmla="*/ 0 w 874981"/>
                <a:gd name="connsiteY1" fmla="*/ 113618 h 627890"/>
                <a:gd name="connsiteX2" fmla="*/ 171766 w 874981"/>
                <a:gd name="connsiteY2" fmla="*/ 0 h 627890"/>
                <a:gd name="connsiteX3" fmla="*/ 874982 w 874981"/>
                <a:gd name="connsiteY3" fmla="*/ 596453 h 627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981" h="627890">
                  <a:moveTo>
                    <a:pt x="246145" y="627891"/>
                  </a:moveTo>
                  <a:lnTo>
                    <a:pt x="0" y="113618"/>
                  </a:lnTo>
                  <a:lnTo>
                    <a:pt x="171766" y="0"/>
                  </a:lnTo>
                  <a:lnTo>
                    <a:pt x="874982" y="596453"/>
                  </a:lnTo>
                  <a:close/>
                </a:path>
              </a:pathLst>
            </a:custGeom>
            <a:solidFill>
              <a:srgbClr val="3BBEFF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grpSp>
          <p:nvGrpSpPr>
            <p:cNvPr id="35" name="Рисунок 151">
              <a:extLst>
                <a:ext uri="{FF2B5EF4-FFF2-40B4-BE49-F238E27FC236}">
                  <a16:creationId xmlns:a16="http://schemas.microsoft.com/office/drawing/2014/main" xmlns="" id="{70590EC8-A9EF-C659-2B88-4B7105F74E0A}"/>
                </a:ext>
              </a:extLst>
            </p:cNvPr>
            <p:cNvGrpSpPr/>
            <p:nvPr/>
          </p:nvGrpSpPr>
          <p:grpSpPr>
            <a:xfrm>
              <a:off x="3140469" y="2480501"/>
              <a:ext cx="837422" cy="1243017"/>
              <a:chOff x="3140469" y="2480501"/>
              <a:chExt cx="837422" cy="1243017"/>
            </a:xfrm>
          </p:grpSpPr>
          <p:sp>
            <p:nvSpPr>
              <p:cNvPr id="47" name="Полилиния: фигура 113">
                <a:extLst>
                  <a:ext uri="{FF2B5EF4-FFF2-40B4-BE49-F238E27FC236}">
                    <a16:creationId xmlns:a16="http://schemas.microsoft.com/office/drawing/2014/main" xmlns="" id="{A67AE094-F014-B3A1-29B3-665095D83F0C}"/>
                  </a:ext>
                </a:extLst>
              </p:cNvPr>
              <p:cNvSpPr/>
              <p:nvPr/>
            </p:nvSpPr>
            <p:spPr>
              <a:xfrm>
                <a:off x="3251204" y="2480501"/>
                <a:ext cx="394115" cy="326512"/>
              </a:xfrm>
              <a:custGeom>
                <a:avLst/>
                <a:gdLst>
                  <a:gd name="connsiteX0" fmla="*/ 394116 w 394115"/>
                  <a:gd name="connsiteY0" fmla="*/ 163256 h 326512"/>
                  <a:gd name="connsiteX1" fmla="*/ 197058 w 394115"/>
                  <a:gd name="connsiteY1" fmla="*/ 326513 h 326512"/>
                  <a:gd name="connsiteX2" fmla="*/ 0 w 394115"/>
                  <a:gd name="connsiteY2" fmla="*/ 163256 h 326512"/>
                  <a:gd name="connsiteX3" fmla="*/ 197058 w 394115"/>
                  <a:gd name="connsiteY3" fmla="*/ 0 h 326512"/>
                  <a:gd name="connsiteX4" fmla="*/ 394116 w 394115"/>
                  <a:gd name="connsiteY4" fmla="*/ 163256 h 326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4115" h="326512">
                    <a:moveTo>
                      <a:pt x="394116" y="163256"/>
                    </a:moveTo>
                    <a:cubicBezTo>
                      <a:pt x="394116" y="253420"/>
                      <a:pt x="305890" y="326513"/>
                      <a:pt x="197058" y="326513"/>
                    </a:cubicBezTo>
                    <a:cubicBezTo>
                      <a:pt x="88226" y="326513"/>
                      <a:pt x="0" y="253420"/>
                      <a:pt x="0" y="163256"/>
                    </a:cubicBezTo>
                    <a:cubicBezTo>
                      <a:pt x="0" y="73092"/>
                      <a:pt x="88226" y="0"/>
                      <a:pt x="197058" y="0"/>
                    </a:cubicBezTo>
                    <a:cubicBezTo>
                      <a:pt x="305890" y="0"/>
                      <a:pt x="394116" y="73092"/>
                      <a:pt x="394116" y="163256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48" name="Рисунок 151">
                <a:extLst>
                  <a:ext uri="{FF2B5EF4-FFF2-40B4-BE49-F238E27FC236}">
                    <a16:creationId xmlns:a16="http://schemas.microsoft.com/office/drawing/2014/main" xmlns="" id="{D8323F97-B6BE-40DC-75FC-898D4DF7D04C}"/>
                  </a:ext>
                </a:extLst>
              </p:cNvPr>
              <p:cNvGrpSpPr/>
              <p:nvPr/>
            </p:nvGrpSpPr>
            <p:grpSpPr>
              <a:xfrm>
                <a:off x="3372695" y="3154328"/>
                <a:ext cx="413281" cy="569191"/>
                <a:chOff x="3372695" y="3154328"/>
                <a:chExt cx="413281" cy="569191"/>
              </a:xfrm>
            </p:grpSpPr>
            <p:sp>
              <p:nvSpPr>
                <p:cNvPr id="58" name="Полилиния: фигура 124">
                  <a:extLst>
                    <a:ext uri="{FF2B5EF4-FFF2-40B4-BE49-F238E27FC236}">
                      <a16:creationId xmlns:a16="http://schemas.microsoft.com/office/drawing/2014/main" xmlns="" id="{CE171CF4-0294-6B02-8201-B5C2A2FF033E}"/>
                    </a:ext>
                  </a:extLst>
                </p:cNvPr>
                <p:cNvSpPr/>
                <p:nvPr/>
              </p:nvSpPr>
              <p:spPr>
                <a:xfrm>
                  <a:off x="3380501" y="3162207"/>
                  <a:ext cx="397582" cy="553432"/>
                </a:xfrm>
                <a:custGeom>
                  <a:avLst/>
                  <a:gdLst>
                    <a:gd name="connsiteX0" fmla="*/ 397583 w 397582"/>
                    <a:gd name="connsiteY0" fmla="*/ 553433 h 553432"/>
                    <a:gd name="connsiteX1" fmla="*/ 8982 w 397582"/>
                    <a:gd name="connsiteY1" fmla="*/ 399001 h 553432"/>
                    <a:gd name="connsiteX2" fmla="*/ 0 w 397582"/>
                    <a:gd name="connsiteY2" fmla="*/ 8273 h 553432"/>
                    <a:gd name="connsiteX3" fmla="*/ 362757 w 397582"/>
                    <a:gd name="connsiteY3" fmla="*/ 0 h 55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7582" h="553432">
                      <a:moveTo>
                        <a:pt x="397583" y="553433"/>
                      </a:moveTo>
                      <a:lnTo>
                        <a:pt x="8982" y="399001"/>
                      </a:lnTo>
                      <a:lnTo>
                        <a:pt x="0" y="8273"/>
                      </a:lnTo>
                      <a:lnTo>
                        <a:pt x="36275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8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59" name="Полилиния: фигура 125">
                  <a:extLst>
                    <a:ext uri="{FF2B5EF4-FFF2-40B4-BE49-F238E27FC236}">
                      <a16:creationId xmlns:a16="http://schemas.microsoft.com/office/drawing/2014/main" xmlns="" id="{79EA1152-5CF5-A56F-2555-7B78CF8EC424}"/>
                    </a:ext>
                  </a:extLst>
                </p:cNvPr>
                <p:cNvSpPr/>
                <p:nvPr/>
              </p:nvSpPr>
              <p:spPr>
                <a:xfrm>
                  <a:off x="3372695" y="3154328"/>
                  <a:ext cx="413281" cy="569191"/>
                </a:xfrm>
                <a:custGeom>
                  <a:avLst/>
                  <a:gdLst>
                    <a:gd name="connsiteX0" fmla="*/ 405389 w 413281"/>
                    <a:gd name="connsiteY0" fmla="*/ 569191 h 569191"/>
                    <a:gd name="connsiteX1" fmla="*/ 402473 w 413281"/>
                    <a:gd name="connsiteY1" fmla="*/ 568640 h 569191"/>
                    <a:gd name="connsiteX2" fmla="*/ 13873 w 413281"/>
                    <a:gd name="connsiteY2" fmla="*/ 414208 h 569191"/>
                    <a:gd name="connsiteX3" fmla="*/ 8909 w 413281"/>
                    <a:gd name="connsiteY3" fmla="*/ 407038 h 569191"/>
                    <a:gd name="connsiteX4" fmla="*/ 5 w 413281"/>
                    <a:gd name="connsiteY4" fmla="*/ 16310 h 569191"/>
                    <a:gd name="connsiteX5" fmla="*/ 2212 w 413281"/>
                    <a:gd name="connsiteY5" fmla="*/ 10716 h 569191"/>
                    <a:gd name="connsiteX6" fmla="*/ 7727 w 413281"/>
                    <a:gd name="connsiteY6" fmla="*/ 8273 h 569191"/>
                    <a:gd name="connsiteX7" fmla="*/ 370484 w 413281"/>
                    <a:gd name="connsiteY7" fmla="*/ 0 h 569191"/>
                    <a:gd name="connsiteX8" fmla="*/ 378521 w 413281"/>
                    <a:gd name="connsiteY8" fmla="*/ 7406 h 569191"/>
                    <a:gd name="connsiteX9" fmla="*/ 413268 w 413281"/>
                    <a:gd name="connsiteY9" fmla="*/ 560839 h 569191"/>
                    <a:gd name="connsiteX10" fmla="*/ 410037 w 413281"/>
                    <a:gd name="connsiteY10" fmla="*/ 567694 h 569191"/>
                    <a:gd name="connsiteX11" fmla="*/ 405389 w 413281"/>
                    <a:gd name="connsiteY11" fmla="*/ 569191 h 569191"/>
                    <a:gd name="connsiteX12" fmla="*/ 24510 w 413281"/>
                    <a:gd name="connsiteY12" fmla="*/ 401522 h 569191"/>
                    <a:gd name="connsiteX13" fmla="*/ 396721 w 413281"/>
                    <a:gd name="connsiteY13" fmla="*/ 549414 h 569191"/>
                    <a:gd name="connsiteX14" fmla="*/ 363235 w 413281"/>
                    <a:gd name="connsiteY14" fmla="*/ 15916 h 569191"/>
                    <a:gd name="connsiteX15" fmla="*/ 15921 w 413281"/>
                    <a:gd name="connsiteY15" fmla="*/ 23874 h 569191"/>
                    <a:gd name="connsiteX16" fmla="*/ 24510 w 413281"/>
                    <a:gd name="connsiteY16" fmla="*/ 401522 h 569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3281" h="569191">
                      <a:moveTo>
                        <a:pt x="405389" y="569191"/>
                      </a:moveTo>
                      <a:cubicBezTo>
                        <a:pt x="404443" y="569191"/>
                        <a:pt x="403419" y="569034"/>
                        <a:pt x="402473" y="568640"/>
                      </a:cubicBezTo>
                      <a:lnTo>
                        <a:pt x="13873" y="414208"/>
                      </a:lnTo>
                      <a:cubicBezTo>
                        <a:pt x="10957" y="413026"/>
                        <a:pt x="8988" y="410190"/>
                        <a:pt x="8909" y="407038"/>
                      </a:cubicBezTo>
                      <a:lnTo>
                        <a:pt x="5" y="16310"/>
                      </a:lnTo>
                      <a:cubicBezTo>
                        <a:pt x="-73" y="14261"/>
                        <a:pt x="714" y="12213"/>
                        <a:pt x="2212" y="10716"/>
                      </a:cubicBezTo>
                      <a:cubicBezTo>
                        <a:pt x="3630" y="9219"/>
                        <a:pt x="5600" y="8352"/>
                        <a:pt x="7727" y="8273"/>
                      </a:cubicBezTo>
                      <a:lnTo>
                        <a:pt x="370484" y="0"/>
                      </a:lnTo>
                      <a:cubicBezTo>
                        <a:pt x="374739" y="79"/>
                        <a:pt x="378284" y="3152"/>
                        <a:pt x="378521" y="7406"/>
                      </a:cubicBezTo>
                      <a:lnTo>
                        <a:pt x="413268" y="560839"/>
                      </a:lnTo>
                      <a:cubicBezTo>
                        <a:pt x="413425" y="563518"/>
                        <a:pt x="412243" y="566118"/>
                        <a:pt x="410037" y="567694"/>
                      </a:cubicBezTo>
                      <a:cubicBezTo>
                        <a:pt x="408619" y="568640"/>
                        <a:pt x="406964" y="569191"/>
                        <a:pt x="405389" y="569191"/>
                      </a:cubicBezTo>
                      <a:close/>
                      <a:moveTo>
                        <a:pt x="24510" y="401522"/>
                      </a:moveTo>
                      <a:lnTo>
                        <a:pt x="396721" y="549414"/>
                      </a:lnTo>
                      <a:lnTo>
                        <a:pt x="363235" y="15916"/>
                      </a:lnTo>
                      <a:lnTo>
                        <a:pt x="15921" y="23874"/>
                      </a:lnTo>
                      <a:lnTo>
                        <a:pt x="24510" y="401522"/>
                      </a:lnTo>
                      <a:close/>
                    </a:path>
                  </a:pathLst>
                </a:custGeom>
                <a:solidFill>
                  <a:srgbClr val="080717"/>
                </a:solidFill>
                <a:ln w="78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grpSp>
            <p:nvGrpSpPr>
              <p:cNvPr id="49" name="Рисунок 151">
                <a:extLst>
                  <a:ext uri="{FF2B5EF4-FFF2-40B4-BE49-F238E27FC236}">
                    <a16:creationId xmlns:a16="http://schemas.microsoft.com/office/drawing/2014/main" xmlns="" id="{B49E7E9A-38E7-3DC0-D285-EBE222C8CCCC}"/>
                  </a:ext>
                </a:extLst>
              </p:cNvPr>
              <p:cNvGrpSpPr/>
              <p:nvPr/>
            </p:nvGrpSpPr>
            <p:grpSpPr>
              <a:xfrm>
                <a:off x="3140469" y="2602814"/>
                <a:ext cx="769532" cy="710042"/>
                <a:chOff x="3140469" y="2602814"/>
                <a:chExt cx="769532" cy="710042"/>
              </a:xfrm>
            </p:grpSpPr>
            <p:sp>
              <p:nvSpPr>
                <p:cNvPr id="56" name="Полилиния: фигура 122">
                  <a:extLst>
                    <a:ext uri="{FF2B5EF4-FFF2-40B4-BE49-F238E27FC236}">
                      <a16:creationId xmlns:a16="http://schemas.microsoft.com/office/drawing/2014/main" xmlns="" id="{35137AD8-7186-E03B-29CC-7317340B059A}"/>
                    </a:ext>
                  </a:extLst>
                </p:cNvPr>
                <p:cNvSpPr/>
                <p:nvPr/>
              </p:nvSpPr>
              <p:spPr>
                <a:xfrm>
                  <a:off x="3148212" y="2611034"/>
                  <a:ext cx="753785" cy="693943"/>
                </a:xfrm>
                <a:custGeom>
                  <a:avLst/>
                  <a:gdLst>
                    <a:gd name="connsiteX0" fmla="*/ 505932 w 753785"/>
                    <a:gd name="connsiteY0" fmla="*/ 693944 h 693943"/>
                    <a:gd name="connsiteX1" fmla="*/ 709845 w 753785"/>
                    <a:gd name="connsiteY1" fmla="*/ 524936 h 693943"/>
                    <a:gd name="connsiteX2" fmla="*/ 580233 w 753785"/>
                    <a:gd name="connsiteY2" fmla="*/ 53919 h 693943"/>
                    <a:gd name="connsiteX3" fmla="*/ 120956 w 753785"/>
                    <a:gd name="connsiteY3" fmla="*/ 173052 h 693943"/>
                    <a:gd name="connsiteX4" fmla="*/ 107798 w 753785"/>
                    <a:gd name="connsiteY4" fmla="*/ 209690 h 693943"/>
                    <a:gd name="connsiteX5" fmla="*/ 84555 w 753785"/>
                    <a:gd name="connsiteY5" fmla="*/ 267681 h 693943"/>
                    <a:gd name="connsiteX6" fmla="*/ 17424 w 753785"/>
                    <a:gd name="connsiteY6" fmla="*/ 346945 h 693943"/>
                    <a:gd name="connsiteX7" fmla="*/ 248205 w 753785"/>
                    <a:gd name="connsiteY7" fmla="*/ 672276 h 693943"/>
                    <a:gd name="connsiteX8" fmla="*/ 505932 w 753785"/>
                    <a:gd name="connsiteY8" fmla="*/ 693944 h 693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3785" h="693943">
                      <a:moveTo>
                        <a:pt x="505932" y="693944"/>
                      </a:moveTo>
                      <a:cubicBezTo>
                        <a:pt x="589294" y="667391"/>
                        <a:pt x="663752" y="609085"/>
                        <a:pt x="709845" y="524936"/>
                      </a:cubicBezTo>
                      <a:cubicBezTo>
                        <a:pt x="802898" y="354903"/>
                        <a:pt x="742780" y="147760"/>
                        <a:pt x="580233" y="53919"/>
                      </a:cubicBezTo>
                      <a:cubicBezTo>
                        <a:pt x="313523" y="-100040"/>
                        <a:pt x="140024" y="119159"/>
                        <a:pt x="120956" y="173052"/>
                      </a:cubicBezTo>
                      <a:cubicBezTo>
                        <a:pt x="116465" y="185659"/>
                        <a:pt x="112132" y="197950"/>
                        <a:pt x="107798" y="209690"/>
                      </a:cubicBezTo>
                      <a:cubicBezTo>
                        <a:pt x="98264" y="228600"/>
                        <a:pt x="90543" y="247983"/>
                        <a:pt x="84555" y="267681"/>
                      </a:cubicBezTo>
                      <a:cubicBezTo>
                        <a:pt x="66117" y="308180"/>
                        <a:pt x="45710" y="337254"/>
                        <a:pt x="17424" y="346945"/>
                      </a:cubicBezTo>
                      <a:cubicBezTo>
                        <a:pt x="-25832" y="361758"/>
                        <a:pt x="-2353" y="696859"/>
                        <a:pt x="248205" y="672276"/>
                      </a:cubicBezTo>
                      <a:lnTo>
                        <a:pt x="505932" y="6939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78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57" name="Полилиния: фигура 123">
                  <a:extLst>
                    <a:ext uri="{FF2B5EF4-FFF2-40B4-BE49-F238E27FC236}">
                      <a16:creationId xmlns:a16="http://schemas.microsoft.com/office/drawing/2014/main" xmlns="" id="{1CB91C81-369F-D68F-4045-61F10026F75B}"/>
                    </a:ext>
                  </a:extLst>
                </p:cNvPr>
                <p:cNvSpPr/>
                <p:nvPr/>
              </p:nvSpPr>
              <p:spPr>
                <a:xfrm>
                  <a:off x="3140469" y="2602814"/>
                  <a:ext cx="769532" cy="710042"/>
                </a:xfrm>
                <a:custGeom>
                  <a:avLst/>
                  <a:gdLst>
                    <a:gd name="connsiteX0" fmla="*/ 513675 w 769532"/>
                    <a:gd name="connsiteY0" fmla="*/ 710042 h 710042"/>
                    <a:gd name="connsiteX1" fmla="*/ 506190 w 769532"/>
                    <a:gd name="connsiteY1" fmla="*/ 704527 h 710042"/>
                    <a:gd name="connsiteX2" fmla="*/ 511311 w 769532"/>
                    <a:gd name="connsiteY2" fmla="*/ 694599 h 710042"/>
                    <a:gd name="connsiteX3" fmla="*/ 710654 w 769532"/>
                    <a:gd name="connsiteY3" fmla="*/ 529294 h 710042"/>
                    <a:gd name="connsiteX4" fmla="*/ 583957 w 769532"/>
                    <a:gd name="connsiteY4" fmla="*/ 68836 h 710042"/>
                    <a:gd name="connsiteX5" fmla="*/ 306926 w 769532"/>
                    <a:gd name="connsiteY5" fmla="*/ 33537 h 710042"/>
                    <a:gd name="connsiteX6" fmla="*/ 136105 w 769532"/>
                    <a:gd name="connsiteY6" fmla="*/ 183793 h 710042"/>
                    <a:gd name="connsiteX7" fmla="*/ 122947 w 769532"/>
                    <a:gd name="connsiteY7" fmla="*/ 220510 h 710042"/>
                    <a:gd name="connsiteX8" fmla="*/ 122553 w 769532"/>
                    <a:gd name="connsiteY8" fmla="*/ 221376 h 710042"/>
                    <a:gd name="connsiteX9" fmla="*/ 99861 w 769532"/>
                    <a:gd name="connsiteY9" fmla="*/ 278106 h 710042"/>
                    <a:gd name="connsiteX10" fmla="*/ 99467 w 769532"/>
                    <a:gd name="connsiteY10" fmla="*/ 279052 h 710042"/>
                    <a:gd name="connsiteX11" fmla="*/ 27767 w 769532"/>
                    <a:gd name="connsiteY11" fmla="*/ 362492 h 710042"/>
                    <a:gd name="connsiteX12" fmla="*/ 23039 w 769532"/>
                    <a:gd name="connsiteY12" fmla="*/ 480207 h 710042"/>
                    <a:gd name="connsiteX13" fmla="*/ 255239 w 769532"/>
                    <a:gd name="connsiteY13" fmla="*/ 672459 h 710042"/>
                    <a:gd name="connsiteX14" fmla="*/ 263827 w 769532"/>
                    <a:gd name="connsiteY14" fmla="*/ 679550 h 710042"/>
                    <a:gd name="connsiteX15" fmla="*/ 256736 w 769532"/>
                    <a:gd name="connsiteY15" fmla="*/ 688138 h 710042"/>
                    <a:gd name="connsiteX16" fmla="*/ 81345 w 769532"/>
                    <a:gd name="connsiteY16" fmla="*/ 628729 h 710042"/>
                    <a:gd name="connsiteX17" fmla="*/ 7596 w 769532"/>
                    <a:gd name="connsiteY17" fmla="*/ 483516 h 710042"/>
                    <a:gd name="connsiteX18" fmla="*/ 22567 w 769532"/>
                    <a:gd name="connsiteY18" fmla="*/ 347522 h 710042"/>
                    <a:gd name="connsiteX19" fmla="*/ 84812 w 769532"/>
                    <a:gd name="connsiteY19" fmla="*/ 272985 h 710042"/>
                    <a:gd name="connsiteX20" fmla="*/ 108213 w 769532"/>
                    <a:gd name="connsiteY20" fmla="*/ 214679 h 710042"/>
                    <a:gd name="connsiteX21" fmla="*/ 121135 w 769532"/>
                    <a:gd name="connsiteY21" fmla="*/ 178514 h 710042"/>
                    <a:gd name="connsiteX22" fmla="*/ 301410 w 769532"/>
                    <a:gd name="connsiteY22" fmla="*/ 18724 h 710042"/>
                    <a:gd name="connsiteX23" fmla="*/ 591758 w 769532"/>
                    <a:gd name="connsiteY23" fmla="*/ 55126 h 710042"/>
                    <a:gd name="connsiteX24" fmla="*/ 724364 w 769532"/>
                    <a:gd name="connsiteY24" fmla="*/ 536780 h 710042"/>
                    <a:gd name="connsiteX25" fmla="*/ 515960 w 769532"/>
                    <a:gd name="connsiteY25" fmla="*/ 709570 h 710042"/>
                    <a:gd name="connsiteX26" fmla="*/ 513675 w 769532"/>
                    <a:gd name="connsiteY26" fmla="*/ 710042 h 710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9532" h="710042">
                      <a:moveTo>
                        <a:pt x="513675" y="710042"/>
                      </a:moveTo>
                      <a:cubicBezTo>
                        <a:pt x="510366" y="710042"/>
                        <a:pt x="507214" y="707915"/>
                        <a:pt x="506190" y="704527"/>
                      </a:cubicBezTo>
                      <a:cubicBezTo>
                        <a:pt x="504851" y="700351"/>
                        <a:pt x="507136" y="695939"/>
                        <a:pt x="511311" y="694599"/>
                      </a:cubicBezTo>
                      <a:cubicBezTo>
                        <a:pt x="596328" y="667574"/>
                        <a:pt x="667161" y="608795"/>
                        <a:pt x="710654" y="529294"/>
                      </a:cubicBezTo>
                      <a:cubicBezTo>
                        <a:pt x="800950" y="364305"/>
                        <a:pt x="745323" y="162046"/>
                        <a:pt x="583957" y="68836"/>
                      </a:cubicBezTo>
                      <a:cubicBezTo>
                        <a:pt x="487516" y="13130"/>
                        <a:pt x="394306" y="1232"/>
                        <a:pt x="306926" y="33537"/>
                      </a:cubicBezTo>
                      <a:cubicBezTo>
                        <a:pt x="272179" y="46380"/>
                        <a:pt x="162737" y="108232"/>
                        <a:pt x="136105" y="183793"/>
                      </a:cubicBezTo>
                      <a:cubicBezTo>
                        <a:pt x="131614" y="196478"/>
                        <a:pt x="127281" y="208691"/>
                        <a:pt x="122947" y="220510"/>
                      </a:cubicBezTo>
                      <a:cubicBezTo>
                        <a:pt x="122869" y="220825"/>
                        <a:pt x="122711" y="221061"/>
                        <a:pt x="122553" y="221376"/>
                      </a:cubicBezTo>
                      <a:cubicBezTo>
                        <a:pt x="113335" y="239735"/>
                        <a:pt x="105692" y="258802"/>
                        <a:pt x="99861" y="278106"/>
                      </a:cubicBezTo>
                      <a:cubicBezTo>
                        <a:pt x="99783" y="278422"/>
                        <a:pt x="99625" y="278737"/>
                        <a:pt x="99467" y="279052"/>
                      </a:cubicBezTo>
                      <a:cubicBezTo>
                        <a:pt x="77485" y="327272"/>
                        <a:pt x="55344" y="353037"/>
                        <a:pt x="27767" y="362492"/>
                      </a:cubicBezTo>
                      <a:cubicBezTo>
                        <a:pt x="18076" y="365802"/>
                        <a:pt x="8699" y="414258"/>
                        <a:pt x="23039" y="480207"/>
                      </a:cubicBezTo>
                      <a:cubicBezTo>
                        <a:pt x="33755" y="529610"/>
                        <a:pt x="82212" y="689557"/>
                        <a:pt x="255239" y="672459"/>
                      </a:cubicBezTo>
                      <a:cubicBezTo>
                        <a:pt x="259572" y="672065"/>
                        <a:pt x="263433" y="675217"/>
                        <a:pt x="263827" y="679550"/>
                      </a:cubicBezTo>
                      <a:cubicBezTo>
                        <a:pt x="264221" y="683884"/>
                        <a:pt x="261069" y="687744"/>
                        <a:pt x="256736" y="688138"/>
                      </a:cubicBezTo>
                      <a:cubicBezTo>
                        <a:pt x="185981" y="695072"/>
                        <a:pt x="126966" y="675138"/>
                        <a:pt x="81345" y="628729"/>
                      </a:cubicBezTo>
                      <a:cubicBezTo>
                        <a:pt x="46441" y="593273"/>
                        <a:pt x="20203" y="541665"/>
                        <a:pt x="7596" y="483516"/>
                      </a:cubicBezTo>
                      <a:cubicBezTo>
                        <a:pt x="-5089" y="424895"/>
                        <a:pt x="-3041" y="356268"/>
                        <a:pt x="22567" y="347522"/>
                      </a:cubicBezTo>
                      <a:cubicBezTo>
                        <a:pt x="45653" y="339643"/>
                        <a:pt x="64878" y="316636"/>
                        <a:pt x="84812" y="272985"/>
                      </a:cubicBezTo>
                      <a:cubicBezTo>
                        <a:pt x="90879" y="253129"/>
                        <a:pt x="98679" y="233510"/>
                        <a:pt x="108213" y="214679"/>
                      </a:cubicBezTo>
                      <a:cubicBezTo>
                        <a:pt x="112468" y="203018"/>
                        <a:pt x="116723" y="190963"/>
                        <a:pt x="121135" y="178514"/>
                      </a:cubicBezTo>
                      <a:cubicBezTo>
                        <a:pt x="134372" y="141088"/>
                        <a:pt x="200793" y="55914"/>
                        <a:pt x="301410" y="18724"/>
                      </a:cubicBezTo>
                      <a:cubicBezTo>
                        <a:pt x="393360" y="-15235"/>
                        <a:pt x="491062" y="-2944"/>
                        <a:pt x="591758" y="55126"/>
                      </a:cubicBezTo>
                      <a:cubicBezTo>
                        <a:pt x="760608" y="152591"/>
                        <a:pt x="818835" y="364147"/>
                        <a:pt x="724364" y="536780"/>
                      </a:cubicBezTo>
                      <a:cubicBezTo>
                        <a:pt x="678901" y="619905"/>
                        <a:pt x="604837" y="681284"/>
                        <a:pt x="515960" y="709570"/>
                      </a:cubicBezTo>
                      <a:cubicBezTo>
                        <a:pt x="515251" y="709885"/>
                        <a:pt x="514463" y="710042"/>
                        <a:pt x="513675" y="710042"/>
                      </a:cubicBezTo>
                      <a:close/>
                    </a:path>
                  </a:pathLst>
                </a:custGeom>
                <a:solidFill>
                  <a:srgbClr val="080717"/>
                </a:solidFill>
                <a:ln w="787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50" name="Полилиния: фигура 116">
                <a:extLst>
                  <a:ext uri="{FF2B5EF4-FFF2-40B4-BE49-F238E27FC236}">
                    <a16:creationId xmlns:a16="http://schemas.microsoft.com/office/drawing/2014/main" xmlns="" id="{9C386153-D4DE-D50D-3371-F8DB027764B0}"/>
                  </a:ext>
                </a:extLst>
              </p:cNvPr>
              <p:cNvSpPr/>
              <p:nvPr/>
            </p:nvSpPr>
            <p:spPr>
              <a:xfrm>
                <a:off x="3445031" y="2562265"/>
                <a:ext cx="532860" cy="749567"/>
              </a:xfrm>
              <a:custGeom>
                <a:avLst/>
                <a:gdLst>
                  <a:gd name="connsiteX0" fmla="*/ 344083 w 532860"/>
                  <a:gd name="connsiteY0" fmla="*/ 43988 h 749567"/>
                  <a:gd name="connsiteX1" fmla="*/ 0 w 532860"/>
                  <a:gd name="connsiteY1" fmla="*/ 42176 h 749567"/>
                  <a:gd name="connsiteX2" fmla="*/ 95968 w 532860"/>
                  <a:gd name="connsiteY2" fmla="*/ 78893 h 749567"/>
                  <a:gd name="connsiteX3" fmla="*/ 241260 w 532860"/>
                  <a:gd name="connsiteY3" fmla="*/ 711748 h 749567"/>
                  <a:gd name="connsiteX4" fmla="*/ 218411 w 532860"/>
                  <a:gd name="connsiteY4" fmla="*/ 749568 h 749567"/>
                  <a:gd name="connsiteX5" fmla="*/ 484726 w 532860"/>
                  <a:gd name="connsiteY5" fmla="*/ 554953 h 749567"/>
                  <a:gd name="connsiteX6" fmla="*/ 344083 w 532860"/>
                  <a:gd name="connsiteY6" fmla="*/ 43988 h 74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2860" h="749567">
                    <a:moveTo>
                      <a:pt x="344083" y="43988"/>
                    </a:moveTo>
                    <a:cubicBezTo>
                      <a:pt x="234090" y="-16208"/>
                      <a:pt x="105896" y="-12505"/>
                      <a:pt x="0" y="42176"/>
                    </a:cubicBezTo>
                    <a:cubicBezTo>
                      <a:pt x="32935" y="50055"/>
                      <a:pt x="65161" y="62032"/>
                      <a:pt x="95968" y="78893"/>
                    </a:cubicBezTo>
                    <a:cubicBezTo>
                      <a:pt x="304924" y="193220"/>
                      <a:pt x="369927" y="476555"/>
                      <a:pt x="241260" y="711748"/>
                    </a:cubicBezTo>
                    <a:cubicBezTo>
                      <a:pt x="234090" y="724827"/>
                      <a:pt x="226447" y="737355"/>
                      <a:pt x="218411" y="749568"/>
                    </a:cubicBezTo>
                    <a:cubicBezTo>
                      <a:pt x="326749" y="729397"/>
                      <a:pt x="426578" y="661164"/>
                      <a:pt x="484726" y="554953"/>
                    </a:cubicBezTo>
                    <a:cubicBezTo>
                      <a:pt x="585659" y="370501"/>
                      <a:pt x="522704" y="141690"/>
                      <a:pt x="344083" y="43988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1" name="Полилиния: фигура 117">
                <a:extLst>
                  <a:ext uri="{FF2B5EF4-FFF2-40B4-BE49-F238E27FC236}">
                    <a16:creationId xmlns:a16="http://schemas.microsoft.com/office/drawing/2014/main" xmlns="" id="{8CC98AE0-0277-40F1-36AA-8DAC5444D030}"/>
                  </a:ext>
                </a:extLst>
              </p:cNvPr>
              <p:cNvSpPr/>
              <p:nvPr/>
            </p:nvSpPr>
            <p:spPr>
              <a:xfrm>
                <a:off x="3421315" y="2573968"/>
                <a:ext cx="416335" cy="759768"/>
              </a:xfrm>
              <a:custGeom>
                <a:avLst/>
                <a:gdLst>
                  <a:gd name="connsiteX0" fmla="*/ 0 w 416335"/>
                  <a:gd name="connsiteY0" fmla="*/ 6678 h 759768"/>
                  <a:gd name="connsiteX1" fmla="*/ 112357 w 416335"/>
                  <a:gd name="connsiteY1" fmla="*/ 154255 h 759768"/>
                  <a:gd name="connsiteX2" fmla="*/ 78555 w 416335"/>
                  <a:gd name="connsiteY2" fmla="*/ 223985 h 759768"/>
                  <a:gd name="connsiteX3" fmla="*/ 158135 w 416335"/>
                  <a:gd name="connsiteY3" fmla="*/ 689408 h 759768"/>
                  <a:gd name="connsiteX4" fmla="*/ 228102 w 416335"/>
                  <a:gd name="connsiteY4" fmla="*/ 750865 h 759768"/>
                  <a:gd name="connsiteX5" fmla="*/ 331319 w 416335"/>
                  <a:gd name="connsiteY5" fmla="*/ 759769 h 759768"/>
                  <a:gd name="connsiteX6" fmla="*/ 363702 w 416335"/>
                  <a:gd name="connsiteY6" fmla="*/ 665061 h 759768"/>
                  <a:gd name="connsiteX7" fmla="*/ 416335 w 416335"/>
                  <a:gd name="connsiteY7" fmla="*/ 256999 h 759768"/>
                  <a:gd name="connsiteX8" fmla="*/ 0 w 416335"/>
                  <a:gd name="connsiteY8" fmla="*/ 6678 h 759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6335" h="759768">
                    <a:moveTo>
                      <a:pt x="0" y="6678"/>
                    </a:moveTo>
                    <a:cubicBezTo>
                      <a:pt x="0" y="6678"/>
                      <a:pt x="29232" y="106113"/>
                      <a:pt x="112357" y="154255"/>
                    </a:cubicBezTo>
                    <a:cubicBezTo>
                      <a:pt x="156244" y="179704"/>
                      <a:pt x="72094" y="171746"/>
                      <a:pt x="78555" y="223985"/>
                    </a:cubicBezTo>
                    <a:cubicBezTo>
                      <a:pt x="126933" y="615343"/>
                      <a:pt x="158135" y="689408"/>
                      <a:pt x="158135" y="689408"/>
                    </a:cubicBezTo>
                    <a:cubicBezTo>
                      <a:pt x="165463" y="722973"/>
                      <a:pt x="193827" y="747950"/>
                      <a:pt x="228102" y="750865"/>
                    </a:cubicBezTo>
                    <a:lnTo>
                      <a:pt x="331319" y="759769"/>
                    </a:lnTo>
                    <a:lnTo>
                      <a:pt x="363702" y="665061"/>
                    </a:lnTo>
                    <a:lnTo>
                      <a:pt x="416335" y="256999"/>
                    </a:lnTo>
                    <a:cubicBezTo>
                      <a:pt x="416335" y="256999"/>
                      <a:pt x="204543" y="-48555"/>
                      <a:pt x="0" y="6678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2" name="Полилиния: фигура 118">
                <a:extLst>
                  <a:ext uri="{FF2B5EF4-FFF2-40B4-BE49-F238E27FC236}">
                    <a16:creationId xmlns:a16="http://schemas.microsoft.com/office/drawing/2014/main" xmlns="" id="{09C413DD-C098-1222-4A25-EB32F87B7C80}"/>
                  </a:ext>
                </a:extLst>
              </p:cNvPr>
              <p:cNvSpPr/>
              <p:nvPr/>
            </p:nvSpPr>
            <p:spPr>
              <a:xfrm>
                <a:off x="3583311" y="2938076"/>
                <a:ext cx="104151" cy="162269"/>
              </a:xfrm>
              <a:custGeom>
                <a:avLst/>
                <a:gdLst>
                  <a:gd name="connsiteX0" fmla="*/ 81865 w 104151"/>
                  <a:gd name="connsiteY0" fmla="*/ 25261 h 162269"/>
                  <a:gd name="connsiteX1" fmla="*/ 0 w 104151"/>
                  <a:gd name="connsiteY1" fmla="*/ 3278 h 162269"/>
                  <a:gd name="connsiteX2" fmla="*/ 19619 w 104151"/>
                  <a:gd name="connsiteY2" fmla="*/ 162201 h 162269"/>
                  <a:gd name="connsiteX3" fmla="*/ 78870 w 104151"/>
                  <a:gd name="connsiteY3" fmla="*/ 140061 h 162269"/>
                  <a:gd name="connsiteX4" fmla="*/ 81865 w 104151"/>
                  <a:gd name="connsiteY4" fmla="*/ 25261 h 162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151" h="162269">
                    <a:moveTo>
                      <a:pt x="81865" y="25261"/>
                    </a:moveTo>
                    <a:cubicBezTo>
                      <a:pt x="60118" y="2412"/>
                      <a:pt x="28286" y="-4995"/>
                      <a:pt x="0" y="3278"/>
                    </a:cubicBezTo>
                    <a:cubicBezTo>
                      <a:pt x="25607" y="52681"/>
                      <a:pt x="32068" y="109253"/>
                      <a:pt x="19619" y="162201"/>
                    </a:cubicBezTo>
                    <a:cubicBezTo>
                      <a:pt x="40814" y="163068"/>
                      <a:pt x="62245" y="155740"/>
                      <a:pt x="78870" y="140061"/>
                    </a:cubicBezTo>
                    <a:cubicBezTo>
                      <a:pt x="111333" y="109174"/>
                      <a:pt x="112751" y="57802"/>
                      <a:pt x="81865" y="252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3" name="Полилиния: фигура 119">
                <a:extLst>
                  <a:ext uri="{FF2B5EF4-FFF2-40B4-BE49-F238E27FC236}">
                    <a16:creationId xmlns:a16="http://schemas.microsoft.com/office/drawing/2014/main" xmlns="" id="{CD255078-F6A6-044B-01A1-C212D55A8E7F}"/>
                  </a:ext>
                </a:extLst>
              </p:cNvPr>
              <p:cNvSpPr/>
              <p:nvPr/>
            </p:nvSpPr>
            <p:spPr>
              <a:xfrm>
                <a:off x="3211131" y="3076646"/>
                <a:ext cx="62364" cy="48055"/>
              </a:xfrm>
              <a:custGeom>
                <a:avLst/>
                <a:gdLst>
                  <a:gd name="connsiteX0" fmla="*/ 7847 w 62364"/>
                  <a:gd name="connsiteY0" fmla="*/ 48056 h 48055"/>
                  <a:gd name="connsiteX1" fmla="*/ 47 w 62364"/>
                  <a:gd name="connsiteY1" fmla="*/ 41043 h 48055"/>
                  <a:gd name="connsiteX2" fmla="*/ 6981 w 62364"/>
                  <a:gd name="connsiteY2" fmla="*/ 32376 h 48055"/>
                  <a:gd name="connsiteX3" fmla="*/ 47558 w 62364"/>
                  <a:gd name="connsiteY3" fmla="*/ 4090 h 48055"/>
                  <a:gd name="connsiteX4" fmla="*/ 58274 w 62364"/>
                  <a:gd name="connsiteY4" fmla="*/ 939 h 48055"/>
                  <a:gd name="connsiteX5" fmla="*/ 61426 w 62364"/>
                  <a:gd name="connsiteY5" fmla="*/ 11654 h 48055"/>
                  <a:gd name="connsiteX6" fmla="*/ 8714 w 62364"/>
                  <a:gd name="connsiteY6" fmla="*/ 48056 h 48055"/>
                  <a:gd name="connsiteX7" fmla="*/ 7847 w 62364"/>
                  <a:gd name="connsiteY7" fmla="*/ 48056 h 48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364" h="48055">
                    <a:moveTo>
                      <a:pt x="7847" y="48056"/>
                    </a:moveTo>
                    <a:cubicBezTo>
                      <a:pt x="3908" y="48056"/>
                      <a:pt x="441" y="45062"/>
                      <a:pt x="47" y="41043"/>
                    </a:cubicBezTo>
                    <a:cubicBezTo>
                      <a:pt x="-426" y="36710"/>
                      <a:pt x="2726" y="32849"/>
                      <a:pt x="6981" y="32376"/>
                    </a:cubicBezTo>
                    <a:cubicBezTo>
                      <a:pt x="33376" y="29461"/>
                      <a:pt x="47401" y="4327"/>
                      <a:pt x="47558" y="4090"/>
                    </a:cubicBezTo>
                    <a:cubicBezTo>
                      <a:pt x="49686" y="308"/>
                      <a:pt x="54413" y="-1110"/>
                      <a:pt x="58274" y="939"/>
                    </a:cubicBezTo>
                    <a:cubicBezTo>
                      <a:pt x="62056" y="2987"/>
                      <a:pt x="63474" y="7793"/>
                      <a:pt x="61426" y="11654"/>
                    </a:cubicBezTo>
                    <a:cubicBezTo>
                      <a:pt x="60717" y="12994"/>
                      <a:pt x="43225" y="44195"/>
                      <a:pt x="8714" y="48056"/>
                    </a:cubicBezTo>
                    <a:cubicBezTo>
                      <a:pt x="8399" y="48056"/>
                      <a:pt x="8084" y="48056"/>
                      <a:pt x="7847" y="48056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4" name="Полилиния: фигура 120">
                <a:extLst>
                  <a:ext uri="{FF2B5EF4-FFF2-40B4-BE49-F238E27FC236}">
                    <a16:creationId xmlns:a16="http://schemas.microsoft.com/office/drawing/2014/main" xmlns="" id="{2AFBD07D-4010-FBA2-CFA4-0275F1905DC0}"/>
                  </a:ext>
                </a:extLst>
              </p:cNvPr>
              <p:cNvSpPr/>
              <p:nvPr/>
            </p:nvSpPr>
            <p:spPr>
              <a:xfrm>
                <a:off x="3282271" y="2779984"/>
                <a:ext cx="95131" cy="77771"/>
              </a:xfrm>
              <a:custGeom>
                <a:avLst/>
                <a:gdLst>
                  <a:gd name="connsiteX0" fmla="*/ 87041 w 95131"/>
                  <a:gd name="connsiteY0" fmla="*/ 77772 h 77771"/>
                  <a:gd name="connsiteX1" fmla="*/ 86017 w 95131"/>
                  <a:gd name="connsiteY1" fmla="*/ 77693 h 77771"/>
                  <a:gd name="connsiteX2" fmla="*/ 79241 w 95131"/>
                  <a:gd name="connsiteY2" fmla="*/ 68868 h 77771"/>
                  <a:gd name="connsiteX3" fmla="*/ 58992 w 95131"/>
                  <a:gd name="connsiteY3" fmla="*/ 29945 h 77771"/>
                  <a:gd name="connsiteX4" fmla="*/ 9983 w 95131"/>
                  <a:gd name="connsiteY4" fmla="*/ 17654 h 77771"/>
                  <a:gd name="connsiteX5" fmla="*/ 292 w 95131"/>
                  <a:gd name="connsiteY5" fmla="*/ 12138 h 77771"/>
                  <a:gd name="connsiteX6" fmla="*/ 5807 w 95131"/>
                  <a:gd name="connsiteY6" fmla="*/ 2447 h 77771"/>
                  <a:gd name="connsiteX7" fmla="*/ 69313 w 95131"/>
                  <a:gd name="connsiteY7" fmla="*/ 18048 h 77771"/>
                  <a:gd name="connsiteX8" fmla="*/ 94842 w 95131"/>
                  <a:gd name="connsiteY8" fmla="*/ 70917 h 77771"/>
                  <a:gd name="connsiteX9" fmla="*/ 87041 w 95131"/>
                  <a:gd name="connsiteY9" fmla="*/ 77772 h 77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131" h="77771">
                    <a:moveTo>
                      <a:pt x="87041" y="77772"/>
                    </a:moveTo>
                    <a:cubicBezTo>
                      <a:pt x="86726" y="77772"/>
                      <a:pt x="86332" y="77772"/>
                      <a:pt x="86017" y="77693"/>
                    </a:cubicBezTo>
                    <a:cubicBezTo>
                      <a:pt x="81684" y="77141"/>
                      <a:pt x="78690" y="73123"/>
                      <a:pt x="79241" y="68868"/>
                    </a:cubicBezTo>
                    <a:cubicBezTo>
                      <a:pt x="80502" y="59571"/>
                      <a:pt x="73253" y="42473"/>
                      <a:pt x="58992" y="29945"/>
                    </a:cubicBezTo>
                    <a:cubicBezTo>
                      <a:pt x="50640" y="22617"/>
                      <a:pt x="33148" y="11350"/>
                      <a:pt x="9983" y="17654"/>
                    </a:cubicBezTo>
                    <a:cubicBezTo>
                      <a:pt x="5807" y="18836"/>
                      <a:pt x="1474" y="16314"/>
                      <a:pt x="292" y="12138"/>
                    </a:cubicBezTo>
                    <a:cubicBezTo>
                      <a:pt x="-890" y="7962"/>
                      <a:pt x="1631" y="3629"/>
                      <a:pt x="5807" y="2447"/>
                    </a:cubicBezTo>
                    <a:cubicBezTo>
                      <a:pt x="28184" y="-3699"/>
                      <a:pt x="50797" y="1816"/>
                      <a:pt x="69313" y="18048"/>
                    </a:cubicBezTo>
                    <a:cubicBezTo>
                      <a:pt x="86490" y="33097"/>
                      <a:pt x="97048" y="54843"/>
                      <a:pt x="94842" y="70917"/>
                    </a:cubicBezTo>
                    <a:cubicBezTo>
                      <a:pt x="94290" y="74935"/>
                      <a:pt x="90902" y="77772"/>
                      <a:pt x="87041" y="77772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5" name="Полилиния: фигура 121">
                <a:extLst>
                  <a:ext uri="{FF2B5EF4-FFF2-40B4-BE49-F238E27FC236}">
                    <a16:creationId xmlns:a16="http://schemas.microsoft.com/office/drawing/2014/main" xmlns="" id="{43145D8D-AC59-0649-9382-A9B1B7CA31FB}"/>
                  </a:ext>
                </a:extLst>
              </p:cNvPr>
              <p:cNvSpPr/>
              <p:nvPr/>
            </p:nvSpPr>
            <p:spPr>
              <a:xfrm>
                <a:off x="3267976" y="2880297"/>
                <a:ext cx="31300" cy="34890"/>
              </a:xfrm>
              <a:custGeom>
                <a:avLst/>
                <a:gdLst>
                  <a:gd name="connsiteX0" fmla="*/ 26800 w 31300"/>
                  <a:gd name="connsiteY0" fmla="*/ 25364 h 34890"/>
                  <a:gd name="connsiteX1" fmla="*/ 4659 w 31300"/>
                  <a:gd name="connsiteY1" fmla="*/ 33007 h 34890"/>
                  <a:gd name="connsiteX2" fmla="*/ 4501 w 31300"/>
                  <a:gd name="connsiteY2" fmla="*/ 9527 h 34890"/>
                  <a:gd name="connsiteX3" fmla="*/ 26642 w 31300"/>
                  <a:gd name="connsiteY3" fmla="*/ 1884 h 34890"/>
                  <a:gd name="connsiteX4" fmla="*/ 26800 w 31300"/>
                  <a:gd name="connsiteY4" fmla="*/ 25364 h 3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00" h="34890">
                    <a:moveTo>
                      <a:pt x="26800" y="25364"/>
                    </a:moveTo>
                    <a:cubicBezTo>
                      <a:pt x="20733" y="33952"/>
                      <a:pt x="10805" y="37340"/>
                      <a:pt x="4659" y="33007"/>
                    </a:cubicBezTo>
                    <a:cubicBezTo>
                      <a:pt x="-1487" y="28673"/>
                      <a:pt x="-1566" y="18115"/>
                      <a:pt x="4501" y="9527"/>
                    </a:cubicBezTo>
                    <a:cubicBezTo>
                      <a:pt x="10568" y="939"/>
                      <a:pt x="20496" y="-2450"/>
                      <a:pt x="26642" y="1884"/>
                    </a:cubicBezTo>
                    <a:cubicBezTo>
                      <a:pt x="32788" y="6296"/>
                      <a:pt x="32866" y="16776"/>
                      <a:pt x="26800" y="25364"/>
                    </a:cubicBez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sp>
          <p:nvSpPr>
            <p:cNvPr id="36" name="Полилиния: фигура 100">
              <a:extLst>
                <a:ext uri="{FF2B5EF4-FFF2-40B4-BE49-F238E27FC236}">
                  <a16:creationId xmlns:a16="http://schemas.microsoft.com/office/drawing/2014/main" xmlns="" id="{0AA04EC5-B211-B566-4F7D-66A8BEC24DBC}"/>
                </a:ext>
              </a:extLst>
            </p:cNvPr>
            <p:cNvSpPr/>
            <p:nvPr/>
          </p:nvSpPr>
          <p:spPr>
            <a:xfrm>
              <a:off x="3054146" y="2762891"/>
              <a:ext cx="587036" cy="927376"/>
            </a:xfrm>
            <a:custGeom>
              <a:avLst/>
              <a:gdLst>
                <a:gd name="connsiteX0" fmla="*/ 458804 w 587036"/>
                <a:gd name="connsiteY0" fmla="*/ 0 h 927376"/>
                <a:gd name="connsiteX1" fmla="*/ 335259 w 587036"/>
                <a:gd name="connsiteY1" fmla="*/ 176493 h 927376"/>
                <a:gd name="connsiteX2" fmla="*/ 467629 w 587036"/>
                <a:gd name="connsiteY2" fmla="*/ 391201 h 927376"/>
                <a:gd name="connsiteX3" fmla="*/ 278686 w 587036"/>
                <a:gd name="connsiteY3" fmla="*/ 587550 h 927376"/>
                <a:gd name="connsiteX4" fmla="*/ 0 w 587036"/>
                <a:gd name="connsiteY4" fmla="*/ 899959 h 927376"/>
                <a:gd name="connsiteX5" fmla="*/ 523492 w 587036"/>
                <a:gd name="connsiteY5" fmla="*/ 732290 h 927376"/>
                <a:gd name="connsiteX6" fmla="*/ 458804 w 587036"/>
                <a:gd name="connsiteY6" fmla="*/ 0 h 92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7036" h="927376">
                  <a:moveTo>
                    <a:pt x="458804" y="0"/>
                  </a:moveTo>
                  <a:cubicBezTo>
                    <a:pt x="458804" y="0"/>
                    <a:pt x="317609" y="102902"/>
                    <a:pt x="335259" y="176493"/>
                  </a:cubicBezTo>
                  <a:cubicBezTo>
                    <a:pt x="352908" y="250006"/>
                    <a:pt x="482284" y="264740"/>
                    <a:pt x="467629" y="391201"/>
                  </a:cubicBezTo>
                  <a:cubicBezTo>
                    <a:pt x="452894" y="517661"/>
                    <a:pt x="431936" y="579749"/>
                    <a:pt x="278686" y="587550"/>
                  </a:cubicBezTo>
                  <a:cubicBezTo>
                    <a:pt x="74301" y="598029"/>
                    <a:pt x="0" y="785317"/>
                    <a:pt x="0" y="899959"/>
                  </a:cubicBezTo>
                  <a:cubicBezTo>
                    <a:pt x="0" y="1014679"/>
                    <a:pt x="523492" y="732290"/>
                    <a:pt x="523492" y="732290"/>
                  </a:cubicBezTo>
                  <a:cubicBezTo>
                    <a:pt x="523492" y="732290"/>
                    <a:pt x="702901" y="547051"/>
                    <a:pt x="458804" y="0"/>
                  </a:cubicBezTo>
                  <a:close/>
                </a:path>
              </a:pathLst>
            </a:custGeom>
            <a:solidFill>
              <a:srgbClr val="080717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7" name="Полилиния: фигура 101">
              <a:extLst>
                <a:ext uri="{FF2B5EF4-FFF2-40B4-BE49-F238E27FC236}">
                  <a16:creationId xmlns:a16="http://schemas.microsoft.com/office/drawing/2014/main" xmlns="" id="{C542EA85-BA26-0E2D-7614-728109221ACE}"/>
                </a:ext>
              </a:extLst>
            </p:cNvPr>
            <p:cNvSpPr/>
            <p:nvPr/>
          </p:nvSpPr>
          <p:spPr>
            <a:xfrm>
              <a:off x="2824310" y="3471228"/>
              <a:ext cx="1337330" cy="408377"/>
            </a:xfrm>
            <a:custGeom>
              <a:avLst/>
              <a:gdLst>
                <a:gd name="connsiteX0" fmla="*/ 0 w 1337330"/>
                <a:gd name="connsiteY0" fmla="*/ 408377 h 408377"/>
                <a:gd name="connsiteX1" fmla="*/ 561785 w 1337330"/>
                <a:gd name="connsiteY1" fmla="*/ 20565 h 408377"/>
                <a:gd name="connsiteX2" fmla="*/ 1140352 w 1337330"/>
                <a:gd name="connsiteY2" fmla="*/ 0 h 408377"/>
                <a:gd name="connsiteX3" fmla="*/ 1337331 w 1337330"/>
                <a:gd name="connsiteY3" fmla="*/ 408377 h 408377"/>
                <a:gd name="connsiteX4" fmla="*/ 0 w 1337330"/>
                <a:gd name="connsiteY4" fmla="*/ 408377 h 408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7330" h="408377">
                  <a:moveTo>
                    <a:pt x="0" y="408377"/>
                  </a:moveTo>
                  <a:cubicBezTo>
                    <a:pt x="58700" y="177833"/>
                    <a:pt x="428627" y="34905"/>
                    <a:pt x="561785" y="20565"/>
                  </a:cubicBezTo>
                  <a:lnTo>
                    <a:pt x="1140352" y="0"/>
                  </a:lnTo>
                  <a:lnTo>
                    <a:pt x="1337331" y="408377"/>
                  </a:lnTo>
                  <a:lnTo>
                    <a:pt x="0" y="408377"/>
                  </a:lnTo>
                  <a:close/>
                </a:path>
              </a:pathLst>
            </a:custGeom>
            <a:solidFill>
              <a:srgbClr val="3BBEFF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8" name="Полилиния: фигура 102">
              <a:extLst>
                <a:ext uri="{FF2B5EF4-FFF2-40B4-BE49-F238E27FC236}">
                  <a16:creationId xmlns:a16="http://schemas.microsoft.com/office/drawing/2014/main" xmlns="" id="{25330435-B39B-F5E6-717A-AD047E7BE54C}"/>
                </a:ext>
              </a:extLst>
            </p:cNvPr>
            <p:cNvSpPr/>
            <p:nvPr/>
          </p:nvSpPr>
          <p:spPr>
            <a:xfrm>
              <a:off x="3529545" y="2539200"/>
              <a:ext cx="622209" cy="1268276"/>
            </a:xfrm>
            <a:custGeom>
              <a:avLst/>
              <a:gdLst>
                <a:gd name="connsiteX0" fmla="*/ 86307 w 622209"/>
                <a:gd name="connsiteY0" fmla="*/ 11898 h 1268276"/>
                <a:gd name="connsiteX1" fmla="*/ 486332 w 622209"/>
                <a:gd name="connsiteY1" fmla="*/ 411924 h 1268276"/>
                <a:gd name="connsiteX2" fmla="*/ 480423 w 622209"/>
                <a:gd name="connsiteY2" fmla="*/ 932500 h 1268276"/>
                <a:gd name="connsiteX3" fmla="*/ 603968 w 622209"/>
                <a:gd name="connsiteY3" fmla="*/ 1185422 h 1268276"/>
                <a:gd name="connsiteX4" fmla="*/ 115775 w 622209"/>
                <a:gd name="connsiteY4" fmla="*/ 1244279 h 1268276"/>
                <a:gd name="connsiteX5" fmla="*/ 89301 w 622209"/>
                <a:gd name="connsiteY5" fmla="*/ 697229 h 1268276"/>
                <a:gd name="connsiteX6" fmla="*/ 62827 w 622209"/>
                <a:gd name="connsiteY6" fmla="*/ 206041 h 1268276"/>
                <a:gd name="connsiteX7" fmla="*/ 86307 w 622209"/>
                <a:gd name="connsiteY7" fmla="*/ 11898 h 126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2209" h="1268276">
                  <a:moveTo>
                    <a:pt x="86307" y="11898"/>
                  </a:moveTo>
                  <a:cubicBezTo>
                    <a:pt x="183378" y="-38134"/>
                    <a:pt x="524546" y="64846"/>
                    <a:pt x="486332" y="411924"/>
                  </a:cubicBezTo>
                  <a:cubicBezTo>
                    <a:pt x="467343" y="584478"/>
                    <a:pt x="427475" y="844254"/>
                    <a:pt x="480423" y="932500"/>
                  </a:cubicBezTo>
                  <a:cubicBezTo>
                    <a:pt x="533371" y="1020747"/>
                    <a:pt x="671572" y="1114824"/>
                    <a:pt x="603968" y="1185422"/>
                  </a:cubicBezTo>
                  <a:cubicBezTo>
                    <a:pt x="536286" y="1256019"/>
                    <a:pt x="165729" y="1297148"/>
                    <a:pt x="115775" y="1244279"/>
                  </a:cubicBezTo>
                  <a:cubicBezTo>
                    <a:pt x="65742" y="1191331"/>
                    <a:pt x="-101848" y="1017832"/>
                    <a:pt x="89301" y="697229"/>
                  </a:cubicBezTo>
                  <a:cubicBezTo>
                    <a:pt x="280450" y="376625"/>
                    <a:pt x="83392" y="217860"/>
                    <a:pt x="62827" y="206041"/>
                  </a:cubicBezTo>
                  <a:cubicBezTo>
                    <a:pt x="42262" y="194222"/>
                    <a:pt x="-55991" y="85253"/>
                    <a:pt x="86307" y="11898"/>
                  </a:cubicBezTo>
                  <a:close/>
                </a:path>
              </a:pathLst>
            </a:custGeom>
            <a:solidFill>
              <a:srgbClr val="080717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grpSp>
          <p:nvGrpSpPr>
            <p:cNvPr id="39" name="Рисунок 151">
              <a:extLst>
                <a:ext uri="{FF2B5EF4-FFF2-40B4-BE49-F238E27FC236}">
                  <a16:creationId xmlns:a16="http://schemas.microsoft.com/office/drawing/2014/main" xmlns="" id="{67651DE9-976D-85A0-8011-1B93D8B842D7}"/>
                </a:ext>
              </a:extLst>
            </p:cNvPr>
            <p:cNvGrpSpPr/>
            <p:nvPr/>
          </p:nvGrpSpPr>
          <p:grpSpPr>
            <a:xfrm>
              <a:off x="2099663" y="2373030"/>
              <a:ext cx="251503" cy="251503"/>
              <a:chOff x="2099663" y="2373030"/>
              <a:chExt cx="251503" cy="251503"/>
            </a:xfrm>
          </p:grpSpPr>
          <p:sp>
            <p:nvSpPr>
              <p:cNvPr id="45" name="Полилиния: фигура 111">
                <a:extLst>
                  <a:ext uri="{FF2B5EF4-FFF2-40B4-BE49-F238E27FC236}">
                    <a16:creationId xmlns:a16="http://schemas.microsoft.com/office/drawing/2014/main" xmlns="" id="{A6DB2A2E-13C4-45E7-F0E2-A1683812CB0A}"/>
                  </a:ext>
                </a:extLst>
              </p:cNvPr>
              <p:cNvSpPr/>
              <p:nvPr/>
            </p:nvSpPr>
            <p:spPr>
              <a:xfrm>
                <a:off x="2107543" y="2380909"/>
                <a:ext cx="235744" cy="235744"/>
              </a:xfrm>
              <a:custGeom>
                <a:avLst/>
                <a:gdLst>
                  <a:gd name="connsiteX0" fmla="*/ 158214 w 235744"/>
                  <a:gd name="connsiteY0" fmla="*/ 235745 h 235744"/>
                  <a:gd name="connsiteX1" fmla="*/ 77531 w 235744"/>
                  <a:gd name="connsiteY1" fmla="*/ 235745 h 235744"/>
                  <a:gd name="connsiteX2" fmla="*/ 0 w 235744"/>
                  <a:gd name="connsiteY2" fmla="*/ 158214 h 235744"/>
                  <a:gd name="connsiteX3" fmla="*/ 0 w 235744"/>
                  <a:gd name="connsiteY3" fmla="*/ 77531 h 235744"/>
                  <a:gd name="connsiteX4" fmla="*/ 77531 w 235744"/>
                  <a:gd name="connsiteY4" fmla="*/ 0 h 235744"/>
                  <a:gd name="connsiteX5" fmla="*/ 158214 w 235744"/>
                  <a:gd name="connsiteY5" fmla="*/ 0 h 235744"/>
                  <a:gd name="connsiteX6" fmla="*/ 235745 w 235744"/>
                  <a:gd name="connsiteY6" fmla="*/ 77531 h 235744"/>
                  <a:gd name="connsiteX7" fmla="*/ 235745 w 235744"/>
                  <a:gd name="connsiteY7" fmla="*/ 158214 h 235744"/>
                  <a:gd name="connsiteX8" fmla="*/ 158214 w 235744"/>
                  <a:gd name="connsiteY8" fmla="*/ 235745 h 235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744" h="235744">
                    <a:moveTo>
                      <a:pt x="158214" y="235745"/>
                    </a:moveTo>
                    <a:lnTo>
                      <a:pt x="77531" y="235745"/>
                    </a:lnTo>
                    <a:cubicBezTo>
                      <a:pt x="34668" y="235745"/>
                      <a:pt x="0" y="200998"/>
                      <a:pt x="0" y="158214"/>
                    </a:cubicBezTo>
                    <a:lnTo>
                      <a:pt x="0" y="77531"/>
                    </a:lnTo>
                    <a:cubicBezTo>
                      <a:pt x="0" y="34668"/>
                      <a:pt x="34747" y="0"/>
                      <a:pt x="77531" y="0"/>
                    </a:cubicBezTo>
                    <a:lnTo>
                      <a:pt x="158214" y="0"/>
                    </a:lnTo>
                    <a:cubicBezTo>
                      <a:pt x="201076" y="0"/>
                      <a:pt x="235745" y="34747"/>
                      <a:pt x="235745" y="77531"/>
                    </a:cubicBezTo>
                    <a:lnTo>
                      <a:pt x="235745" y="158214"/>
                    </a:lnTo>
                    <a:cubicBezTo>
                      <a:pt x="235745" y="200998"/>
                      <a:pt x="201076" y="235745"/>
                      <a:pt x="158214" y="2357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6" name="Полилиния: фигура 112">
                <a:extLst>
                  <a:ext uri="{FF2B5EF4-FFF2-40B4-BE49-F238E27FC236}">
                    <a16:creationId xmlns:a16="http://schemas.microsoft.com/office/drawing/2014/main" xmlns="" id="{49F33B9A-6665-2C61-5156-8F5845A43A5B}"/>
                  </a:ext>
                </a:extLst>
              </p:cNvPr>
              <p:cNvSpPr/>
              <p:nvPr/>
            </p:nvSpPr>
            <p:spPr>
              <a:xfrm>
                <a:off x="2099663" y="2373030"/>
                <a:ext cx="251503" cy="251503"/>
              </a:xfrm>
              <a:custGeom>
                <a:avLst/>
                <a:gdLst>
                  <a:gd name="connsiteX0" fmla="*/ 166093 w 251503"/>
                  <a:gd name="connsiteY0" fmla="*/ 251503 h 251503"/>
                  <a:gd name="connsiteX1" fmla="*/ 85410 w 251503"/>
                  <a:gd name="connsiteY1" fmla="*/ 251503 h 251503"/>
                  <a:gd name="connsiteX2" fmla="*/ 0 w 251503"/>
                  <a:gd name="connsiteY2" fmla="*/ 166093 h 251503"/>
                  <a:gd name="connsiteX3" fmla="*/ 0 w 251503"/>
                  <a:gd name="connsiteY3" fmla="*/ 85410 h 251503"/>
                  <a:gd name="connsiteX4" fmla="*/ 85410 w 251503"/>
                  <a:gd name="connsiteY4" fmla="*/ 0 h 251503"/>
                  <a:gd name="connsiteX5" fmla="*/ 166093 w 251503"/>
                  <a:gd name="connsiteY5" fmla="*/ 0 h 251503"/>
                  <a:gd name="connsiteX6" fmla="*/ 251503 w 251503"/>
                  <a:gd name="connsiteY6" fmla="*/ 85410 h 251503"/>
                  <a:gd name="connsiteX7" fmla="*/ 251503 w 251503"/>
                  <a:gd name="connsiteY7" fmla="*/ 166093 h 251503"/>
                  <a:gd name="connsiteX8" fmla="*/ 166093 w 251503"/>
                  <a:gd name="connsiteY8" fmla="*/ 251503 h 251503"/>
                  <a:gd name="connsiteX9" fmla="*/ 85410 w 251503"/>
                  <a:gd name="connsiteY9" fmla="*/ 15680 h 251503"/>
                  <a:gd name="connsiteX10" fmla="*/ 15758 w 251503"/>
                  <a:gd name="connsiteY10" fmla="*/ 85331 h 251503"/>
                  <a:gd name="connsiteX11" fmla="*/ 15758 w 251503"/>
                  <a:gd name="connsiteY11" fmla="*/ 166014 h 251503"/>
                  <a:gd name="connsiteX12" fmla="*/ 85410 w 251503"/>
                  <a:gd name="connsiteY12" fmla="*/ 235666 h 251503"/>
                  <a:gd name="connsiteX13" fmla="*/ 166093 w 251503"/>
                  <a:gd name="connsiteY13" fmla="*/ 235666 h 251503"/>
                  <a:gd name="connsiteX14" fmla="*/ 235745 w 251503"/>
                  <a:gd name="connsiteY14" fmla="*/ 166014 h 251503"/>
                  <a:gd name="connsiteX15" fmla="*/ 235745 w 251503"/>
                  <a:gd name="connsiteY15" fmla="*/ 85410 h 251503"/>
                  <a:gd name="connsiteX16" fmla="*/ 166093 w 251503"/>
                  <a:gd name="connsiteY16" fmla="*/ 15758 h 251503"/>
                  <a:gd name="connsiteX17" fmla="*/ 85410 w 251503"/>
                  <a:gd name="connsiteY17" fmla="*/ 15758 h 251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1503" h="251503">
                    <a:moveTo>
                      <a:pt x="166093" y="251503"/>
                    </a:moveTo>
                    <a:lnTo>
                      <a:pt x="85410" y="251503"/>
                    </a:lnTo>
                    <a:cubicBezTo>
                      <a:pt x="38293" y="251503"/>
                      <a:pt x="0" y="213210"/>
                      <a:pt x="0" y="166093"/>
                    </a:cubicBezTo>
                    <a:lnTo>
                      <a:pt x="0" y="85410"/>
                    </a:lnTo>
                    <a:cubicBezTo>
                      <a:pt x="0" y="38293"/>
                      <a:pt x="38293" y="0"/>
                      <a:pt x="85410" y="0"/>
                    </a:cubicBezTo>
                    <a:lnTo>
                      <a:pt x="166093" y="0"/>
                    </a:lnTo>
                    <a:cubicBezTo>
                      <a:pt x="213210" y="0"/>
                      <a:pt x="251503" y="38293"/>
                      <a:pt x="251503" y="85410"/>
                    </a:cubicBezTo>
                    <a:lnTo>
                      <a:pt x="251503" y="166093"/>
                    </a:lnTo>
                    <a:cubicBezTo>
                      <a:pt x="251503" y="213210"/>
                      <a:pt x="213210" y="251503"/>
                      <a:pt x="166093" y="251503"/>
                    </a:cubicBezTo>
                    <a:close/>
                    <a:moveTo>
                      <a:pt x="85410" y="15680"/>
                    </a:moveTo>
                    <a:cubicBezTo>
                      <a:pt x="46960" y="15680"/>
                      <a:pt x="15758" y="46960"/>
                      <a:pt x="15758" y="85331"/>
                    </a:cubicBezTo>
                    <a:lnTo>
                      <a:pt x="15758" y="166014"/>
                    </a:lnTo>
                    <a:cubicBezTo>
                      <a:pt x="15758" y="204464"/>
                      <a:pt x="47039" y="235666"/>
                      <a:pt x="85410" y="235666"/>
                    </a:cubicBezTo>
                    <a:lnTo>
                      <a:pt x="166093" y="235666"/>
                    </a:lnTo>
                    <a:cubicBezTo>
                      <a:pt x="204543" y="235666"/>
                      <a:pt x="235745" y="204386"/>
                      <a:pt x="235745" y="166014"/>
                    </a:cubicBezTo>
                    <a:lnTo>
                      <a:pt x="235745" y="85410"/>
                    </a:lnTo>
                    <a:cubicBezTo>
                      <a:pt x="235745" y="46960"/>
                      <a:pt x="204464" y="15758"/>
                      <a:pt x="166093" y="15758"/>
                    </a:cubicBezTo>
                    <a:lnTo>
                      <a:pt x="85410" y="15758"/>
                    </a:ln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sp>
          <p:nvSpPr>
            <p:cNvPr id="40" name="Полилиния: фигура 104">
              <a:extLst>
                <a:ext uri="{FF2B5EF4-FFF2-40B4-BE49-F238E27FC236}">
                  <a16:creationId xmlns:a16="http://schemas.microsoft.com/office/drawing/2014/main" xmlns="" id="{4ACF28E6-776A-4D24-3E63-BE71DF4976B8}"/>
                </a:ext>
              </a:extLst>
            </p:cNvPr>
            <p:cNvSpPr/>
            <p:nvPr/>
          </p:nvSpPr>
          <p:spPr>
            <a:xfrm>
              <a:off x="2150681" y="2321854"/>
              <a:ext cx="283256" cy="238541"/>
            </a:xfrm>
            <a:custGeom>
              <a:avLst/>
              <a:gdLst>
                <a:gd name="connsiteX0" fmla="*/ 64255 w 283256"/>
                <a:gd name="connsiteY0" fmla="*/ 238542 h 238541"/>
                <a:gd name="connsiteX1" fmla="*/ 50308 w 283256"/>
                <a:gd name="connsiteY1" fmla="*/ 232790 h 238541"/>
                <a:gd name="connsiteX2" fmla="*/ 5791 w 283256"/>
                <a:gd name="connsiteY2" fmla="*/ 188273 h 238541"/>
                <a:gd name="connsiteX3" fmla="*/ 5791 w 283256"/>
                <a:gd name="connsiteY3" fmla="*/ 160380 h 238541"/>
                <a:gd name="connsiteX4" fmla="*/ 33683 w 283256"/>
                <a:gd name="connsiteY4" fmla="*/ 160380 h 238541"/>
                <a:gd name="connsiteX5" fmla="*/ 64333 w 283256"/>
                <a:gd name="connsiteY5" fmla="*/ 191030 h 238541"/>
                <a:gd name="connsiteX6" fmla="*/ 249573 w 283256"/>
                <a:gd name="connsiteY6" fmla="*/ 5791 h 238541"/>
                <a:gd name="connsiteX7" fmla="*/ 277465 w 283256"/>
                <a:gd name="connsiteY7" fmla="*/ 5791 h 238541"/>
                <a:gd name="connsiteX8" fmla="*/ 277465 w 283256"/>
                <a:gd name="connsiteY8" fmla="*/ 33683 h 238541"/>
                <a:gd name="connsiteX9" fmla="*/ 78201 w 283256"/>
                <a:gd name="connsiteY9" fmla="*/ 232790 h 238541"/>
                <a:gd name="connsiteX10" fmla="*/ 64255 w 283256"/>
                <a:gd name="connsiteY10" fmla="*/ 238542 h 238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3256" h="238541">
                  <a:moveTo>
                    <a:pt x="64255" y="238542"/>
                  </a:moveTo>
                  <a:cubicBezTo>
                    <a:pt x="59054" y="238542"/>
                    <a:pt x="54012" y="236493"/>
                    <a:pt x="50308" y="232790"/>
                  </a:cubicBezTo>
                  <a:lnTo>
                    <a:pt x="5791" y="188273"/>
                  </a:lnTo>
                  <a:cubicBezTo>
                    <a:pt x="-1930" y="180551"/>
                    <a:pt x="-1930" y="168102"/>
                    <a:pt x="5791" y="160380"/>
                  </a:cubicBezTo>
                  <a:cubicBezTo>
                    <a:pt x="13513" y="152659"/>
                    <a:pt x="25962" y="152659"/>
                    <a:pt x="33683" y="160380"/>
                  </a:cubicBezTo>
                  <a:lnTo>
                    <a:pt x="64333" y="191030"/>
                  </a:lnTo>
                  <a:lnTo>
                    <a:pt x="249573" y="5791"/>
                  </a:lnTo>
                  <a:cubicBezTo>
                    <a:pt x="257294" y="-1930"/>
                    <a:pt x="269743" y="-1930"/>
                    <a:pt x="277465" y="5791"/>
                  </a:cubicBezTo>
                  <a:cubicBezTo>
                    <a:pt x="285186" y="13513"/>
                    <a:pt x="285186" y="25962"/>
                    <a:pt x="277465" y="33683"/>
                  </a:cubicBezTo>
                  <a:lnTo>
                    <a:pt x="78201" y="232790"/>
                  </a:lnTo>
                  <a:cubicBezTo>
                    <a:pt x="74498" y="236414"/>
                    <a:pt x="69455" y="238542"/>
                    <a:pt x="64255" y="238542"/>
                  </a:cubicBezTo>
                  <a:close/>
                </a:path>
              </a:pathLst>
            </a:custGeom>
            <a:solidFill>
              <a:srgbClr val="3BBEFF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grpSp>
          <p:nvGrpSpPr>
            <p:cNvPr id="41" name="Рисунок 151">
              <a:extLst>
                <a:ext uri="{FF2B5EF4-FFF2-40B4-BE49-F238E27FC236}">
                  <a16:creationId xmlns:a16="http://schemas.microsoft.com/office/drawing/2014/main" xmlns="" id="{840112A1-C838-2828-8B8A-38AA06D72A3B}"/>
                </a:ext>
              </a:extLst>
            </p:cNvPr>
            <p:cNvGrpSpPr/>
            <p:nvPr/>
          </p:nvGrpSpPr>
          <p:grpSpPr>
            <a:xfrm>
              <a:off x="2099663" y="2687408"/>
              <a:ext cx="251503" cy="251581"/>
              <a:chOff x="2099663" y="2687408"/>
              <a:chExt cx="251503" cy="251581"/>
            </a:xfrm>
          </p:grpSpPr>
          <p:sp>
            <p:nvSpPr>
              <p:cNvPr id="43" name="Полилиния: фигура 109">
                <a:extLst>
                  <a:ext uri="{FF2B5EF4-FFF2-40B4-BE49-F238E27FC236}">
                    <a16:creationId xmlns:a16="http://schemas.microsoft.com/office/drawing/2014/main" xmlns="" id="{8AFB955F-7671-E5F1-436B-F75F99B24AD6}"/>
                  </a:ext>
                </a:extLst>
              </p:cNvPr>
              <p:cNvSpPr/>
              <p:nvPr/>
            </p:nvSpPr>
            <p:spPr>
              <a:xfrm>
                <a:off x="2107543" y="2695288"/>
                <a:ext cx="235744" cy="235823"/>
              </a:xfrm>
              <a:custGeom>
                <a:avLst/>
                <a:gdLst>
                  <a:gd name="connsiteX0" fmla="*/ 158214 w 235744"/>
                  <a:gd name="connsiteY0" fmla="*/ 235824 h 235823"/>
                  <a:gd name="connsiteX1" fmla="*/ 77531 w 235744"/>
                  <a:gd name="connsiteY1" fmla="*/ 235824 h 235823"/>
                  <a:gd name="connsiteX2" fmla="*/ 0 w 235744"/>
                  <a:gd name="connsiteY2" fmla="*/ 158292 h 235823"/>
                  <a:gd name="connsiteX3" fmla="*/ 0 w 235744"/>
                  <a:gd name="connsiteY3" fmla="*/ 77531 h 235823"/>
                  <a:gd name="connsiteX4" fmla="*/ 77531 w 235744"/>
                  <a:gd name="connsiteY4" fmla="*/ 0 h 235823"/>
                  <a:gd name="connsiteX5" fmla="*/ 158214 w 235744"/>
                  <a:gd name="connsiteY5" fmla="*/ 0 h 235823"/>
                  <a:gd name="connsiteX6" fmla="*/ 235745 w 235744"/>
                  <a:gd name="connsiteY6" fmla="*/ 77531 h 235823"/>
                  <a:gd name="connsiteX7" fmla="*/ 235745 w 235744"/>
                  <a:gd name="connsiteY7" fmla="*/ 158214 h 235823"/>
                  <a:gd name="connsiteX8" fmla="*/ 158214 w 235744"/>
                  <a:gd name="connsiteY8" fmla="*/ 235824 h 235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744" h="235823">
                    <a:moveTo>
                      <a:pt x="158214" y="235824"/>
                    </a:moveTo>
                    <a:lnTo>
                      <a:pt x="77531" y="235824"/>
                    </a:lnTo>
                    <a:cubicBezTo>
                      <a:pt x="34668" y="235824"/>
                      <a:pt x="0" y="201076"/>
                      <a:pt x="0" y="158292"/>
                    </a:cubicBezTo>
                    <a:lnTo>
                      <a:pt x="0" y="77531"/>
                    </a:lnTo>
                    <a:cubicBezTo>
                      <a:pt x="0" y="34668"/>
                      <a:pt x="34747" y="0"/>
                      <a:pt x="77531" y="0"/>
                    </a:cubicBezTo>
                    <a:lnTo>
                      <a:pt x="158214" y="0"/>
                    </a:lnTo>
                    <a:cubicBezTo>
                      <a:pt x="201076" y="0"/>
                      <a:pt x="235745" y="34747"/>
                      <a:pt x="235745" y="77531"/>
                    </a:cubicBezTo>
                    <a:lnTo>
                      <a:pt x="235745" y="158214"/>
                    </a:lnTo>
                    <a:cubicBezTo>
                      <a:pt x="235745" y="201076"/>
                      <a:pt x="201076" y="235824"/>
                      <a:pt x="158214" y="2358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44" name="Полилиния: фигура 110">
                <a:extLst>
                  <a:ext uri="{FF2B5EF4-FFF2-40B4-BE49-F238E27FC236}">
                    <a16:creationId xmlns:a16="http://schemas.microsoft.com/office/drawing/2014/main" xmlns="" id="{B08CC1F1-4794-7886-2444-C07177A7C69B}"/>
                  </a:ext>
                </a:extLst>
              </p:cNvPr>
              <p:cNvSpPr/>
              <p:nvPr/>
            </p:nvSpPr>
            <p:spPr>
              <a:xfrm>
                <a:off x="2099663" y="2687408"/>
                <a:ext cx="251503" cy="251581"/>
              </a:xfrm>
              <a:custGeom>
                <a:avLst/>
                <a:gdLst>
                  <a:gd name="connsiteX0" fmla="*/ 166093 w 251503"/>
                  <a:gd name="connsiteY0" fmla="*/ 251582 h 251581"/>
                  <a:gd name="connsiteX1" fmla="*/ 85410 w 251503"/>
                  <a:gd name="connsiteY1" fmla="*/ 251582 h 251581"/>
                  <a:gd name="connsiteX2" fmla="*/ 0 w 251503"/>
                  <a:gd name="connsiteY2" fmla="*/ 166172 h 251581"/>
                  <a:gd name="connsiteX3" fmla="*/ 0 w 251503"/>
                  <a:gd name="connsiteY3" fmla="*/ 85410 h 251581"/>
                  <a:gd name="connsiteX4" fmla="*/ 85410 w 251503"/>
                  <a:gd name="connsiteY4" fmla="*/ 0 h 251581"/>
                  <a:gd name="connsiteX5" fmla="*/ 166093 w 251503"/>
                  <a:gd name="connsiteY5" fmla="*/ 0 h 251581"/>
                  <a:gd name="connsiteX6" fmla="*/ 251503 w 251503"/>
                  <a:gd name="connsiteY6" fmla="*/ 85410 h 251581"/>
                  <a:gd name="connsiteX7" fmla="*/ 251503 w 251503"/>
                  <a:gd name="connsiteY7" fmla="*/ 166093 h 251581"/>
                  <a:gd name="connsiteX8" fmla="*/ 166093 w 251503"/>
                  <a:gd name="connsiteY8" fmla="*/ 251582 h 251581"/>
                  <a:gd name="connsiteX9" fmla="*/ 85410 w 251503"/>
                  <a:gd name="connsiteY9" fmla="*/ 15758 h 251581"/>
                  <a:gd name="connsiteX10" fmla="*/ 15758 w 251503"/>
                  <a:gd name="connsiteY10" fmla="*/ 85410 h 251581"/>
                  <a:gd name="connsiteX11" fmla="*/ 15758 w 251503"/>
                  <a:gd name="connsiteY11" fmla="*/ 166093 h 251581"/>
                  <a:gd name="connsiteX12" fmla="*/ 85410 w 251503"/>
                  <a:gd name="connsiteY12" fmla="*/ 235745 h 251581"/>
                  <a:gd name="connsiteX13" fmla="*/ 166093 w 251503"/>
                  <a:gd name="connsiteY13" fmla="*/ 235745 h 251581"/>
                  <a:gd name="connsiteX14" fmla="*/ 235745 w 251503"/>
                  <a:gd name="connsiteY14" fmla="*/ 166093 h 251581"/>
                  <a:gd name="connsiteX15" fmla="*/ 235745 w 251503"/>
                  <a:gd name="connsiteY15" fmla="*/ 85410 h 251581"/>
                  <a:gd name="connsiteX16" fmla="*/ 166093 w 251503"/>
                  <a:gd name="connsiteY16" fmla="*/ 15758 h 251581"/>
                  <a:gd name="connsiteX17" fmla="*/ 85410 w 251503"/>
                  <a:gd name="connsiteY17" fmla="*/ 15758 h 251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1503" h="251581">
                    <a:moveTo>
                      <a:pt x="166093" y="251582"/>
                    </a:moveTo>
                    <a:lnTo>
                      <a:pt x="85410" y="251582"/>
                    </a:lnTo>
                    <a:cubicBezTo>
                      <a:pt x="38293" y="251582"/>
                      <a:pt x="0" y="213289"/>
                      <a:pt x="0" y="166172"/>
                    </a:cubicBezTo>
                    <a:lnTo>
                      <a:pt x="0" y="85410"/>
                    </a:lnTo>
                    <a:cubicBezTo>
                      <a:pt x="0" y="38293"/>
                      <a:pt x="38293" y="0"/>
                      <a:pt x="85410" y="0"/>
                    </a:cubicBezTo>
                    <a:lnTo>
                      <a:pt x="166093" y="0"/>
                    </a:lnTo>
                    <a:cubicBezTo>
                      <a:pt x="213210" y="0"/>
                      <a:pt x="251503" y="38293"/>
                      <a:pt x="251503" y="85410"/>
                    </a:cubicBezTo>
                    <a:lnTo>
                      <a:pt x="251503" y="166093"/>
                    </a:lnTo>
                    <a:cubicBezTo>
                      <a:pt x="251503" y="213210"/>
                      <a:pt x="213210" y="251582"/>
                      <a:pt x="166093" y="251582"/>
                    </a:cubicBezTo>
                    <a:close/>
                    <a:moveTo>
                      <a:pt x="85410" y="15758"/>
                    </a:moveTo>
                    <a:cubicBezTo>
                      <a:pt x="46960" y="15758"/>
                      <a:pt x="15758" y="47039"/>
                      <a:pt x="15758" y="85410"/>
                    </a:cubicBezTo>
                    <a:lnTo>
                      <a:pt x="15758" y="166093"/>
                    </a:lnTo>
                    <a:cubicBezTo>
                      <a:pt x="15758" y="204543"/>
                      <a:pt x="47039" y="235745"/>
                      <a:pt x="85410" y="235745"/>
                    </a:cubicBezTo>
                    <a:lnTo>
                      <a:pt x="166093" y="235745"/>
                    </a:lnTo>
                    <a:cubicBezTo>
                      <a:pt x="204543" y="235745"/>
                      <a:pt x="235745" y="204464"/>
                      <a:pt x="235745" y="166093"/>
                    </a:cubicBezTo>
                    <a:lnTo>
                      <a:pt x="235745" y="85410"/>
                    </a:lnTo>
                    <a:cubicBezTo>
                      <a:pt x="235745" y="46960"/>
                      <a:pt x="204464" y="15758"/>
                      <a:pt x="166093" y="15758"/>
                    </a:cubicBezTo>
                    <a:lnTo>
                      <a:pt x="85410" y="15758"/>
                    </a:lnTo>
                    <a:close/>
                  </a:path>
                </a:pathLst>
              </a:custGeom>
              <a:solidFill>
                <a:srgbClr val="080717"/>
              </a:solidFill>
              <a:ln w="78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sp>
          <p:nvSpPr>
            <p:cNvPr id="42" name="Полилиния: фигура 107">
              <a:extLst>
                <a:ext uri="{FF2B5EF4-FFF2-40B4-BE49-F238E27FC236}">
                  <a16:creationId xmlns:a16="http://schemas.microsoft.com/office/drawing/2014/main" xmlns="" id="{A407E287-3036-6628-B644-12688611622A}"/>
                </a:ext>
              </a:extLst>
            </p:cNvPr>
            <p:cNvSpPr/>
            <p:nvPr/>
          </p:nvSpPr>
          <p:spPr>
            <a:xfrm>
              <a:off x="2150681" y="2636312"/>
              <a:ext cx="283256" cy="238463"/>
            </a:xfrm>
            <a:custGeom>
              <a:avLst/>
              <a:gdLst>
                <a:gd name="connsiteX0" fmla="*/ 64255 w 283256"/>
                <a:gd name="connsiteY0" fmla="*/ 238463 h 238463"/>
                <a:gd name="connsiteX1" fmla="*/ 50308 w 283256"/>
                <a:gd name="connsiteY1" fmla="*/ 232711 h 238463"/>
                <a:gd name="connsiteX2" fmla="*/ 5791 w 283256"/>
                <a:gd name="connsiteY2" fmla="*/ 188194 h 238463"/>
                <a:gd name="connsiteX3" fmla="*/ 5791 w 283256"/>
                <a:gd name="connsiteY3" fmla="*/ 160302 h 238463"/>
                <a:gd name="connsiteX4" fmla="*/ 33683 w 283256"/>
                <a:gd name="connsiteY4" fmla="*/ 160302 h 238463"/>
                <a:gd name="connsiteX5" fmla="*/ 64333 w 283256"/>
                <a:gd name="connsiteY5" fmla="*/ 190952 h 238463"/>
                <a:gd name="connsiteX6" fmla="*/ 249573 w 283256"/>
                <a:gd name="connsiteY6" fmla="*/ 5791 h 238463"/>
                <a:gd name="connsiteX7" fmla="*/ 277465 w 283256"/>
                <a:gd name="connsiteY7" fmla="*/ 5791 h 238463"/>
                <a:gd name="connsiteX8" fmla="*/ 277465 w 283256"/>
                <a:gd name="connsiteY8" fmla="*/ 33683 h 238463"/>
                <a:gd name="connsiteX9" fmla="*/ 78358 w 283256"/>
                <a:gd name="connsiteY9" fmla="*/ 232790 h 238463"/>
                <a:gd name="connsiteX10" fmla="*/ 64255 w 283256"/>
                <a:gd name="connsiteY10" fmla="*/ 238463 h 23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3256" h="238463">
                  <a:moveTo>
                    <a:pt x="64255" y="238463"/>
                  </a:moveTo>
                  <a:cubicBezTo>
                    <a:pt x="59212" y="238463"/>
                    <a:pt x="54169" y="236572"/>
                    <a:pt x="50308" y="232711"/>
                  </a:cubicBezTo>
                  <a:lnTo>
                    <a:pt x="5791" y="188194"/>
                  </a:lnTo>
                  <a:cubicBezTo>
                    <a:pt x="-1930" y="180472"/>
                    <a:pt x="-1930" y="168023"/>
                    <a:pt x="5791" y="160302"/>
                  </a:cubicBezTo>
                  <a:cubicBezTo>
                    <a:pt x="13513" y="152580"/>
                    <a:pt x="25962" y="152580"/>
                    <a:pt x="33683" y="160302"/>
                  </a:cubicBezTo>
                  <a:lnTo>
                    <a:pt x="64333" y="190952"/>
                  </a:lnTo>
                  <a:lnTo>
                    <a:pt x="249573" y="5791"/>
                  </a:lnTo>
                  <a:cubicBezTo>
                    <a:pt x="257294" y="-1930"/>
                    <a:pt x="269743" y="-1930"/>
                    <a:pt x="277465" y="5791"/>
                  </a:cubicBezTo>
                  <a:cubicBezTo>
                    <a:pt x="285186" y="13513"/>
                    <a:pt x="285186" y="25962"/>
                    <a:pt x="277465" y="33683"/>
                  </a:cubicBezTo>
                  <a:lnTo>
                    <a:pt x="78358" y="232790"/>
                  </a:lnTo>
                  <a:cubicBezTo>
                    <a:pt x="74340" y="236572"/>
                    <a:pt x="69297" y="238463"/>
                    <a:pt x="64255" y="238463"/>
                  </a:cubicBezTo>
                  <a:close/>
                </a:path>
              </a:pathLst>
            </a:custGeom>
            <a:solidFill>
              <a:srgbClr val="3BBEFF"/>
            </a:solidFill>
            <a:ln w="78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86458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35300" y="-1"/>
            <a:ext cx="3259706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ВАЖНОСТИ ПРЕДОСТАВЛЕНИЯ УВЕДОМЛЕНИЙ И ОБ АКТУАЛЬНЫХ ВОПРОСАХ ИНФОРМАЦИОННОГО ОБСЛУЖИВАНИЯ НАЛОГОПЛАТЕЛЬЩИКОВ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="" xmlns:a16="http://schemas.microsoft.com/office/drawing/2014/main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 ПРЕДОСТАВЛЕНИИ УВЕДОМЛЕНИЙ ОБ ИСЧИСЛЕННЫХ СУММАХ НАЛОГОВ, АВАНСОВЫХ ПЛАТЕЖЕЙ ПО НАЛОГАМ, СБОРОВ, СТРАХОВЫХ ВЗНОСОВ</a:t>
            </a:r>
            <a:endParaRPr lang="ru-RU" sz="2400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3D7827EF-F2DE-4BFE-B970-131341FCF6E2}"/>
              </a:ext>
            </a:extLst>
          </p:cNvPr>
          <p:cNvSpPr txBox="1"/>
          <p:nvPr/>
        </p:nvSpPr>
        <p:spPr>
          <a:xfrm>
            <a:off x="1198662" y="3722662"/>
            <a:ext cx="5183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ACE837C4-CCB9-4229-BA10-069DE10E9415}"/>
              </a:ext>
            </a:extLst>
          </p:cNvPr>
          <p:cNvSpPr txBox="1"/>
          <p:nvPr/>
        </p:nvSpPr>
        <p:spPr>
          <a:xfrm>
            <a:off x="98117" y="4941962"/>
            <a:ext cx="5205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graphicFrame>
        <p:nvGraphicFramePr>
          <p:cNvPr id="43" name="Таблица 43">
            <a:extLst>
              <a:ext uri="{FF2B5EF4-FFF2-40B4-BE49-F238E27FC236}">
                <a16:creationId xmlns="" xmlns:a16="http://schemas.microsoft.com/office/drawing/2014/main" id="{EC695FD7-4AEA-4589-BCA2-AF9FBB0E9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100929"/>
              </p:ext>
            </p:extLst>
          </p:nvPr>
        </p:nvGraphicFramePr>
        <p:xfrm>
          <a:off x="550590" y="1254662"/>
          <a:ext cx="11305254" cy="51274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8418">
                  <a:extLst>
                    <a:ext uri="{9D8B030D-6E8A-4147-A177-3AD203B41FA5}">
                      <a16:colId xmlns="" xmlns:a16="http://schemas.microsoft.com/office/drawing/2014/main" val="1293484460"/>
                    </a:ext>
                  </a:extLst>
                </a:gridCol>
                <a:gridCol w="3768418">
                  <a:extLst>
                    <a:ext uri="{9D8B030D-6E8A-4147-A177-3AD203B41FA5}">
                      <a16:colId xmlns="" xmlns:a16="http://schemas.microsoft.com/office/drawing/2014/main" val="3426966358"/>
                    </a:ext>
                  </a:extLst>
                </a:gridCol>
                <a:gridCol w="3768418">
                  <a:extLst>
                    <a:ext uri="{9D8B030D-6E8A-4147-A177-3AD203B41FA5}">
                      <a16:colId xmlns="" xmlns:a16="http://schemas.microsoft.com/office/drawing/2014/main" val="2564580719"/>
                    </a:ext>
                  </a:extLst>
                </a:gridCol>
              </a:tblGrid>
              <a:tr h="616593">
                <a:tc>
                  <a:txBody>
                    <a:bodyPr/>
                    <a:lstStyle/>
                    <a:p>
                      <a:pPr marL="0" marR="0" lvl="0" indent="0" algn="ctr" defTabSz="926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ОШИБКА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26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ПОСЛЕДСТВИЯ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26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ЧТО ДЕЛАТЬ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73802251"/>
                  </a:ext>
                </a:extLst>
              </a:tr>
              <a:tr h="1070925">
                <a:tc rowSpan="2"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не указаны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или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указаны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несуществующие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обязательные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реквизиты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(КБК, ОКТМО, КПП, период)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уведомление не пройдет контроль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и не будет принято налоговым органом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подать новое уведомление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с корректными реквизитами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52814026"/>
                  </a:ext>
                </a:extLst>
              </a:tr>
              <a:tr h="107092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деньги не будут распределены по бюджетам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что приведет к начислению пени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56999661"/>
                  </a:ext>
                </a:extLst>
              </a:tr>
              <a:tr h="2369016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указаны неверные реквизиты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(КБК, ОКТМО, КПП, период, сумма)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сформируется начисление с неверными реквизитами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, с последующим его погашением из ЕНП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«обнулить» старое уведомление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(повторить реквизиты, а в сумме указать «0») и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подать новое с верными реквизитами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. Если ошибка в сумме повторите реквизиты, а в сумме указать верное значение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67121084"/>
                  </a:ext>
                </a:extLst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88" y="48164"/>
            <a:ext cx="1042988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9416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1026882" y="-1"/>
            <a:ext cx="3268124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2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ОБ ИНФОРМИРОВАНИЯ </a:t>
            </a: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НАЛОГОПЛАТЕЛЬЩИКОВ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="" xmlns:a16="http://schemas.microsoft.com/office/drawing/2014/main" id="{F02B7901-3870-49DC-AA5E-49396413A882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СПОСОБЫ ПОЛУЧЕНИЯ АКТУАЛЬНОЙ ИНФОРМАЦИИ ДЛЯ НАЛОГОПЛАТЕЛЬЩИКОВ</a:t>
            </a:r>
            <a:endParaRPr lang="ru-RU" sz="2400" dirty="0">
              <a:solidFill>
                <a:prstClr val="black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4" name="Рисунок 13" descr="http://qrcoder.ru/code/?https%3A%2F%2Fwww.nalog.gov.ru%2Frn77%2Fens%2F&amp;4&amp;0">
            <a:extLst>
              <a:ext uri="{FF2B5EF4-FFF2-40B4-BE49-F238E27FC236}">
                <a16:creationId xmlns="" xmlns:a16="http://schemas.microsoft.com/office/drawing/2014/main" id="{D2A23331-4C5B-4A04-B593-AE964407507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485" y="1663598"/>
            <a:ext cx="2143105" cy="2041258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980E78AE-BD5D-4F93-89F8-BF261A32F974}"/>
              </a:ext>
            </a:extLst>
          </p:cNvPr>
          <p:cNvSpPr txBox="1"/>
          <p:nvPr/>
        </p:nvSpPr>
        <p:spPr>
          <a:xfrm>
            <a:off x="6347777" y="975325"/>
            <a:ext cx="4787990" cy="400110"/>
          </a:xfrm>
          <a:prstGeom prst="rect">
            <a:avLst/>
          </a:prstGeom>
          <a:noFill/>
          <a:ln w="22225">
            <a:solidFill>
              <a:schemeClr val="accent5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solidFill>
                  <a:srgbClr val="4BACC6">
                    <a:lumMod val="75000"/>
                  </a:srgbClr>
                </a:solidFill>
              </a:rPr>
              <a:t>Промостраница</a:t>
            </a:r>
            <a:r>
              <a:rPr lang="ru-RU" sz="2000" b="1" dirty="0">
                <a:solidFill>
                  <a:srgbClr val="4BACC6">
                    <a:lumMod val="75000"/>
                  </a:srgbClr>
                </a:solidFill>
              </a:rPr>
              <a:t> «ЕНС»</a:t>
            </a:r>
          </a:p>
        </p:txBody>
      </p:sp>
      <p:pic>
        <p:nvPicPr>
          <p:cNvPr id="1026" name="Picture 2" descr="C:\Users\User.U8600-W34000194\Desktop\график публичного информирован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75" y="1663598"/>
            <a:ext cx="2088232" cy="204168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980E78AE-BD5D-4F93-89F8-BF261A32F974}"/>
              </a:ext>
            </a:extLst>
          </p:cNvPr>
          <p:cNvSpPr txBox="1"/>
          <p:nvPr/>
        </p:nvSpPr>
        <p:spPr>
          <a:xfrm>
            <a:off x="1054646" y="975325"/>
            <a:ext cx="4752528" cy="400110"/>
          </a:xfrm>
          <a:prstGeom prst="rect">
            <a:avLst/>
          </a:prstGeom>
          <a:noFill/>
          <a:ln w="22225">
            <a:solidFill>
              <a:schemeClr val="accent5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4BACC6">
                    <a:lumMod val="75000"/>
                  </a:srgbClr>
                </a:solidFill>
              </a:rPr>
              <a:t>График проведения </a:t>
            </a:r>
            <a:r>
              <a:rPr lang="ru-RU" sz="2000" b="1" dirty="0" err="1">
                <a:solidFill>
                  <a:srgbClr val="4BACC6">
                    <a:lumMod val="75000"/>
                  </a:srgbClr>
                </a:solidFill>
              </a:rPr>
              <a:t>вебинаров</a:t>
            </a:r>
            <a:r>
              <a:rPr lang="ru-RU" sz="2000" b="1" dirty="0">
                <a:solidFill>
                  <a:srgbClr val="4BACC6">
                    <a:lumMod val="75000"/>
                  </a:srgbClr>
                </a:solidFill>
              </a:rPr>
              <a:t> для НП</a:t>
            </a:r>
          </a:p>
        </p:txBody>
      </p:sp>
      <p:pic>
        <p:nvPicPr>
          <p:cNvPr id="1027" name="Picture 3" descr="C:\Users\User.U8600-W34000194\Desktop\однокласснкми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703" y="4588502"/>
            <a:ext cx="2135887" cy="202017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.U8600-W34000194\Desktop\вк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8" t="38025" r="21918" b="21932"/>
          <a:stretch/>
        </p:blipFill>
        <p:spPr bwMode="auto">
          <a:xfrm>
            <a:off x="2206774" y="4588502"/>
            <a:ext cx="2088232" cy="202017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980E78AE-BD5D-4F93-89F8-BF261A32F974}"/>
              </a:ext>
            </a:extLst>
          </p:cNvPr>
          <p:cNvSpPr txBox="1"/>
          <p:nvPr/>
        </p:nvSpPr>
        <p:spPr>
          <a:xfrm>
            <a:off x="1054646" y="4015842"/>
            <a:ext cx="4752528" cy="400110"/>
          </a:xfrm>
          <a:prstGeom prst="rect">
            <a:avLst/>
          </a:prstGeom>
          <a:noFill/>
          <a:ln w="22225">
            <a:solidFill>
              <a:schemeClr val="accent5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УФНС по ХМАО – Югре в </a:t>
            </a:r>
            <a:r>
              <a:rPr lang="en-US" sz="2000" b="1" dirty="0">
                <a:solidFill>
                  <a:srgbClr val="0070C0"/>
                </a:solidFill>
              </a:rPr>
              <a:t>VK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980E78AE-BD5D-4F93-89F8-BF261A32F974}"/>
              </a:ext>
            </a:extLst>
          </p:cNvPr>
          <p:cNvSpPr txBox="1"/>
          <p:nvPr/>
        </p:nvSpPr>
        <p:spPr>
          <a:xfrm>
            <a:off x="6135444" y="4015842"/>
            <a:ext cx="4787990" cy="400110"/>
          </a:xfrm>
          <a:prstGeom prst="rect">
            <a:avLst/>
          </a:prstGeom>
          <a:noFill/>
          <a:ln w="22225">
            <a:solidFill>
              <a:schemeClr val="accent5">
                <a:lumMod val="75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79646">
                    <a:lumMod val="75000"/>
                  </a:srgbClr>
                </a:solidFill>
              </a:rPr>
              <a:t>УФНС по ХМАО – Югре в Одноклассниках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82" y="26790"/>
            <a:ext cx="1044364" cy="682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73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6D039248-A68C-4009-A147-903C2A161FDE}"/>
              </a:ext>
            </a:extLst>
          </p:cNvPr>
          <p:cNvSpPr/>
          <p:nvPr/>
        </p:nvSpPr>
        <p:spPr>
          <a:xfrm>
            <a:off x="123650" y="3238147"/>
            <a:ext cx="6092825" cy="4633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50000"/>
              </a:lnSpc>
              <a:tabLst>
                <a:tab pos="337820" algn="l"/>
                <a:tab pos="995680" algn="l"/>
              </a:tabLs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AF44DC3-4D05-43FB-A8AD-EDBBD48C925B}"/>
              </a:ext>
            </a:extLst>
          </p:cNvPr>
          <p:cNvSpPr/>
          <p:nvPr/>
        </p:nvSpPr>
        <p:spPr>
          <a:xfrm>
            <a:off x="721317" y="909514"/>
            <a:ext cx="54458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Официальный сайт ФНС России</a:t>
            </a:r>
          </a:p>
          <a:p>
            <a:pPr algn="ctr"/>
            <a:r>
              <a:rPr lang="en-US" sz="2400" b="1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NALOG</a:t>
            </a:r>
            <a:r>
              <a:rPr lang="ru-RU" sz="2400" b="1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.</a:t>
            </a:r>
            <a:r>
              <a:rPr lang="en-US" sz="2400" b="1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GOV</a:t>
            </a:r>
            <a:r>
              <a:rPr lang="ru-RU" sz="2400" b="1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.</a:t>
            </a:r>
            <a:r>
              <a:rPr lang="en-US" sz="2400" b="1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RU</a:t>
            </a:r>
            <a:endParaRPr lang="ru-RU" sz="2400" b="1" dirty="0">
              <a:solidFill>
                <a:srgbClr val="4BACC6">
                  <a:lumMod val="75000"/>
                </a:srgb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024DF0B6-833C-4863-881A-7FBAC921C5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 t="5709" r="7860" b="7196"/>
          <a:stretch/>
        </p:blipFill>
        <p:spPr>
          <a:xfrm>
            <a:off x="1248754" y="1859455"/>
            <a:ext cx="1797713" cy="18775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Rectangle 2">
            <a:extLst>
              <a:ext uri="{FF2B5EF4-FFF2-40B4-BE49-F238E27FC236}">
                <a16:creationId xmlns="" xmlns:a16="http://schemas.microsoft.com/office/drawing/2014/main" id="{0E49E1C4-27CF-47CA-BDF9-5F0052E22E25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="" xmlns:a16="http://schemas.microsoft.com/office/drawing/2014/main" id="{98501B59-2B6B-4DF4-BA22-6978FAF579A4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="" xmlns:a16="http://schemas.microsoft.com/office/drawing/2014/main" id="{31E98737-99D1-43AD-850D-E27F3D79457E}"/>
              </a:ext>
            </a:extLst>
          </p:cNvPr>
          <p:cNvSpPr txBox="1">
            <a:spLocks/>
          </p:cNvSpPr>
          <p:nvPr/>
        </p:nvSpPr>
        <p:spPr>
          <a:xfrm>
            <a:off x="1026882" y="-1"/>
            <a:ext cx="3268124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ПРЕДОСТАВЛЕНИЯ УСЛУГ </a:t>
            </a:r>
          </a:p>
          <a:p>
            <a:pPr defTabSz="1218936">
              <a:buClr>
                <a:srgbClr val="4F81BD"/>
              </a:buClr>
            </a:pPr>
            <a:r>
              <a:rPr lang="ru-RU" sz="12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С ИСПОЛЬЗОВАНИЕМ СЕРВИСОВ</a:t>
            </a:r>
            <a:endParaRPr lang="ru-RU" sz="1200" dirty="0">
              <a:solidFill>
                <a:srgbClr val="485068">
                  <a:lumMod val="75000"/>
                </a:srgb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Rectangle 3">
            <a:extLst>
              <a:ext uri="{FF2B5EF4-FFF2-40B4-BE49-F238E27FC236}">
                <a16:creationId xmlns="" xmlns:a16="http://schemas.microsoft.com/office/drawing/2014/main" id="{26E20B8C-246B-41CC-8EF4-FA0991778C83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ЭЛЕКТРОННОЕ ВЗАИМОДЕЙСТВИЕ НАЛОГОВЫХ ОРГАНОВ С НАЛОГОПЛАТЕЛЬЩИКАМИ</a:t>
            </a:r>
          </a:p>
        </p:txBody>
      </p:sp>
      <p:sp>
        <p:nvSpPr>
          <p:cNvPr id="17" name="Круг: прозрачная заливка 54">
            <a:extLst>
              <a:ext uri="{FF2B5EF4-FFF2-40B4-BE49-F238E27FC236}">
                <a16:creationId xmlns="" xmlns:a16="http://schemas.microsoft.com/office/drawing/2014/main" id="{179B40E9-700B-4554-9683-902522E6F631}"/>
              </a:ext>
            </a:extLst>
          </p:cNvPr>
          <p:cNvSpPr/>
          <p:nvPr/>
        </p:nvSpPr>
        <p:spPr>
          <a:xfrm>
            <a:off x="3521399" y="1806413"/>
            <a:ext cx="1897320" cy="1904098"/>
          </a:xfrm>
          <a:prstGeom prst="donut">
            <a:avLst>
              <a:gd name="adj" fmla="val 23747"/>
            </a:avLst>
          </a:prstGeom>
          <a:solidFill>
            <a:srgbClr val="4198A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DE602349-2C40-4979-9F3D-7376C3677B84}"/>
              </a:ext>
            </a:extLst>
          </p:cNvPr>
          <p:cNvSpPr txBox="1"/>
          <p:nvPr/>
        </p:nvSpPr>
        <p:spPr>
          <a:xfrm>
            <a:off x="3983285" y="2431378"/>
            <a:ext cx="9735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&gt;</a:t>
            </a:r>
            <a:r>
              <a:rPr lang="ru-RU" sz="1600" b="1" dirty="0"/>
              <a:t>70 </a:t>
            </a:r>
          </a:p>
          <a:p>
            <a:pPr algn="ctr"/>
            <a:r>
              <a:rPr lang="ru-RU" sz="1400" b="1" dirty="0"/>
              <a:t>сервисов</a:t>
            </a:r>
          </a:p>
        </p:txBody>
      </p:sp>
      <p:graphicFrame>
        <p:nvGraphicFramePr>
          <p:cNvPr id="23" name="Диаграмма 22">
            <a:extLst>
              <a:ext uri="{FF2B5EF4-FFF2-40B4-BE49-F238E27FC236}">
                <a16:creationId xmlns="" xmlns:a16="http://schemas.microsoft.com/office/drawing/2014/main" id="{CA5FDE69-7FF7-4B61-8975-6ACEF7283F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845833"/>
              </p:ext>
            </p:extLst>
          </p:nvPr>
        </p:nvGraphicFramePr>
        <p:xfrm>
          <a:off x="509351" y="3875547"/>
          <a:ext cx="5432525" cy="2819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AAF44DC3-4D05-43FB-A8AD-EDBBD48C925B}"/>
              </a:ext>
            </a:extLst>
          </p:cNvPr>
          <p:cNvSpPr/>
          <p:nvPr/>
        </p:nvSpPr>
        <p:spPr>
          <a:xfrm>
            <a:off x="6897004" y="931246"/>
            <a:ext cx="4457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4BACC6">
                    <a:lumMod val="75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</a:rPr>
              <a:t>Личный кабинет ИП</a:t>
            </a:r>
            <a:endParaRPr lang="ru-RU" sz="2400" b="1" dirty="0">
              <a:solidFill>
                <a:srgbClr val="4BACC6">
                  <a:lumMod val="75000"/>
                </a:srgb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543D647-B635-4FE4-B4B1-9AF8955B04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693" y="1518067"/>
            <a:ext cx="1826622" cy="1826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9107A87-8743-45CD-9618-45C16B6190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3320" y="3587528"/>
            <a:ext cx="5432526" cy="301061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82" y="26790"/>
            <a:ext cx="1044364" cy="682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063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AF44DC3-4D05-43FB-A8AD-EDBBD48C925B}"/>
              </a:ext>
            </a:extLst>
          </p:cNvPr>
          <p:cNvSpPr/>
          <p:nvPr/>
        </p:nvSpPr>
        <p:spPr>
          <a:xfrm>
            <a:off x="428306" y="1319560"/>
            <a:ext cx="53220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С 01 апреля 2024 года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индивидуальные предприниматели могут направлять налоговую отчетность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через Личный кабинет ИП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Rectangle 2">
            <a:extLst>
              <a:ext uri="{FF2B5EF4-FFF2-40B4-BE49-F238E27FC236}">
                <a16:creationId xmlns="" xmlns:a16="http://schemas.microsoft.com/office/drawing/2014/main" id="{0E49E1C4-27CF-47CA-BDF9-5F0052E22E25}"/>
              </a:ext>
            </a:extLst>
          </p:cNvPr>
          <p:cNvSpPr/>
          <p:nvPr/>
        </p:nvSpPr>
        <p:spPr>
          <a:xfrm>
            <a:off x="45715" y="3"/>
            <a:ext cx="3570270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="" xmlns:a16="http://schemas.microsoft.com/office/drawing/2014/main" id="{98501B59-2B6B-4DF4-BA22-6978FAF579A4}"/>
              </a:ext>
            </a:extLst>
          </p:cNvPr>
          <p:cNvSpPr/>
          <p:nvPr/>
        </p:nvSpPr>
        <p:spPr>
          <a:xfrm>
            <a:off x="1" y="-17777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Subtitle 2">
            <a:extLst>
              <a:ext uri="{FF2B5EF4-FFF2-40B4-BE49-F238E27FC236}">
                <a16:creationId xmlns="" xmlns:a16="http://schemas.microsoft.com/office/drawing/2014/main" id="{31E98737-99D1-43AD-850D-E27F3D79457E}"/>
              </a:ext>
            </a:extLst>
          </p:cNvPr>
          <p:cNvSpPr txBox="1">
            <a:spLocks/>
          </p:cNvSpPr>
          <p:nvPr/>
        </p:nvSpPr>
        <p:spPr>
          <a:xfrm>
            <a:off x="1026882" y="-1"/>
            <a:ext cx="3268124" cy="7747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defTabSz="1218936">
              <a:buClr>
                <a:srgbClr val="4F81BD"/>
              </a:buClr>
            </a:pPr>
            <a:r>
              <a:rPr lang="ru-RU" sz="1200" dirty="0" smtClean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ПРЕДОСТАВЛЕНИЕ ОТЧЕТНОСТИ</a:t>
            </a:r>
            <a:endParaRPr lang="ru-RU" sz="1200" dirty="0">
              <a:solidFill>
                <a:srgbClr val="485068">
                  <a:lumMod val="75000"/>
                </a:srgbClr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defTabSz="1218936">
              <a:buClr>
                <a:srgbClr val="4F81BD"/>
              </a:buClr>
            </a:pPr>
            <a:r>
              <a:rPr lang="ru-RU" sz="1200" dirty="0">
                <a:solidFill>
                  <a:srgbClr val="485068">
                    <a:lumMod val="75000"/>
                  </a:srgbClr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С ИСПОЛЬЗОВАНИЕМ СЕРВИСОВ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="" xmlns:a16="http://schemas.microsoft.com/office/drawing/2014/main" id="{26E20B8C-246B-41CC-8EF4-FA0991778C83}"/>
              </a:ext>
            </a:extLst>
          </p:cNvPr>
          <p:cNvSpPr/>
          <p:nvPr/>
        </p:nvSpPr>
        <p:spPr>
          <a:xfrm>
            <a:off x="4295006" y="2116"/>
            <a:ext cx="7901823" cy="77472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defTabSz="1234711">
              <a:defRPr/>
            </a:pPr>
            <a:r>
              <a:rPr lang="ru-RU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ЭЛЕКТРОННОЕ ВЗАИМОДЕЙСТВИЕ НАЛОГОВЫХ ОРГАНОВ С НАЛОГОПЛАТЕЛЬЩИКАМИ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2A16095-4311-47BC-8D67-8626325DB345}"/>
              </a:ext>
            </a:extLst>
          </p:cNvPr>
          <p:cNvSpPr txBox="1"/>
          <p:nvPr/>
        </p:nvSpPr>
        <p:spPr>
          <a:xfrm>
            <a:off x="496413" y="3379852"/>
            <a:ext cx="5322095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rtl="0"/>
            <a:endParaRPr lang="ru-RU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lvl="0" indent="-285750" rtl="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Сформировать Декларации в программе «Налогоплательщик ЮЛ»</a:t>
            </a:r>
          </a:p>
          <a:p>
            <a:pPr marL="285750" lvl="0" indent="-285750" rtl="0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lvl="0" indent="-285750" rtl="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Подписать квалифицированной электронной подписью (КЭП)</a:t>
            </a:r>
          </a:p>
          <a:p>
            <a:pPr marL="285750" lvl="0" indent="-285750" rtl="0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lvl="0" indent="-285750" rtl="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a typeface="Calibri Light" panose="020F0302020204030204" pitchFamily="34" charset="0"/>
                <a:cs typeface="Calibri Light" panose="020F0302020204030204" pitchFamily="34" charset="0"/>
              </a:rPr>
              <a:t> Отправить файл в формате .XML</a:t>
            </a:r>
          </a:p>
          <a:p>
            <a:pPr marL="285750" lvl="0" indent="-285750" rtl="0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Круг: прозрачная заливка 54">
            <a:extLst>
              <a:ext uri="{FF2B5EF4-FFF2-40B4-BE49-F238E27FC236}">
                <a16:creationId xmlns="" xmlns:a16="http://schemas.microsoft.com/office/drawing/2014/main" id="{D37501C0-E9DC-4377-9A31-4C6841105459}"/>
              </a:ext>
            </a:extLst>
          </p:cNvPr>
          <p:cNvSpPr/>
          <p:nvPr/>
        </p:nvSpPr>
        <p:spPr>
          <a:xfrm>
            <a:off x="6440013" y="993232"/>
            <a:ext cx="2313785" cy="2322050"/>
          </a:xfrm>
          <a:prstGeom prst="donut">
            <a:avLst>
              <a:gd name="adj" fmla="val 23747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89208ECF-8C9C-49D8-BBCC-B0588561ABF5}"/>
              </a:ext>
            </a:extLst>
          </p:cNvPr>
          <p:cNvSpPr txBox="1"/>
          <p:nvPr/>
        </p:nvSpPr>
        <p:spPr>
          <a:xfrm>
            <a:off x="7128853" y="1516823"/>
            <a:ext cx="967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20</a:t>
            </a:r>
          </a:p>
          <a:p>
            <a:pPr algn="ctr"/>
            <a:r>
              <a:rPr lang="ru-RU" sz="2400" b="1" dirty="0"/>
              <a:t>форм КНД</a:t>
            </a:r>
            <a:endParaRPr lang="ru-RU" sz="2000" b="1" dirty="0"/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E60AC5C3-2058-4CB5-A544-84AEADDE097E}"/>
              </a:ext>
            </a:extLst>
          </p:cNvPr>
          <p:cNvSpPr txBox="1"/>
          <p:nvPr/>
        </p:nvSpPr>
        <p:spPr>
          <a:xfrm>
            <a:off x="6095206" y="3675958"/>
            <a:ext cx="597666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декларация по УСН (КНД 1152017)</a:t>
            </a:r>
          </a:p>
          <a:p>
            <a:pPr marL="720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декларация на добычу полезных ископаемых (КНД 1151054)</a:t>
            </a:r>
          </a:p>
          <a:p>
            <a:pPr marL="720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налоговая декларация по ЕСХН (КНД 1151059)</a:t>
            </a:r>
          </a:p>
          <a:p>
            <a:pPr marL="720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налоговая декларация по водному налогу (КНД 1151072)</a:t>
            </a:r>
          </a:p>
          <a:p>
            <a:pPr marL="720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персонифицированные сведения (КНД 1151162)</a:t>
            </a:r>
          </a:p>
          <a:p>
            <a:pPr marL="720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расчет по страховым взносам (КНД 1151111)</a:t>
            </a:r>
          </a:p>
          <a:p>
            <a:pPr marL="72000" algn="just">
              <a:lnSpc>
                <a:spcPct val="150000"/>
              </a:lnSpc>
            </a:pP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и иные</a:t>
            </a:r>
            <a:endParaRPr lang="ru-RU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B526239-7BBF-41E3-B393-8FE88F96A0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189" y="1044598"/>
            <a:ext cx="2313785" cy="2313785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>
            <a:off x="8609782" y="1197546"/>
            <a:ext cx="473756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82" y="26790"/>
            <a:ext cx="1044364" cy="682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404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759369" y="3275432"/>
            <a:ext cx="8594895" cy="6155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l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485068">
                    <a:lumMod val="75000"/>
                  </a:srgbClr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СПАСИБО ЗА ВНИМАНИЕ!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marL="0" marR="0" lvl="0" indent="0" algn="ct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0900767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26730</TotalTime>
  <Words>702</Words>
  <Application>Microsoft Office PowerPoint</Application>
  <PresentationFormat>Произвольный</PresentationFormat>
  <Paragraphs>134</Paragraphs>
  <Slides>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Специальное оформление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Балуева Наталья Анатольевна</cp:lastModifiedBy>
  <cp:revision>1974</cp:revision>
  <cp:lastPrinted>2024-04-05T04:10:48Z</cp:lastPrinted>
  <dcterms:modified xsi:type="dcterms:W3CDTF">2024-04-23T12:54:55Z</dcterms:modified>
</cp:coreProperties>
</file>