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"/>
  </p:notesMasterIdLst>
  <p:sldIdLst>
    <p:sldId id="259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4D0AC24-1362-49E5-8832-CE947ED507A4}">
          <p14:sldIdLst>
            <p14:sldId id="259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8CB8"/>
    <a:srgbClr val="92D050"/>
    <a:srgbClr val="FF9900"/>
    <a:srgbClr val="00DE64"/>
    <a:srgbClr val="00A278"/>
    <a:srgbClr val="00DAA1"/>
    <a:srgbClr val="00B050"/>
    <a:srgbClr val="07468A"/>
    <a:srgbClr val="00B485"/>
    <a:srgbClr val="914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8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1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46F84-287D-4FF0-A1FA-436BAFF38C20}" type="datetimeFigureOut">
              <a:rPr lang="ru-RU" smtClean="0"/>
              <a:t>17.07.2023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37ED8-DC27-48D8-A887-A84F244A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754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7A7BD-E21E-4FC6-866C-5A456583338D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84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7A7BD-E21E-4FC6-866C-5A456583338D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84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7A7BD-E21E-4FC6-866C-5A456583338D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8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7A7BD-E21E-4FC6-866C-5A456583338D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8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3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18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7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9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61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1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25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03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56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281940" y="3028951"/>
            <a:ext cx="11602720" cy="2253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dirty="0">
                <a:solidFill>
                  <a:schemeClr val="bg1"/>
                </a:solidFill>
              </a:rPr>
              <a:t>О получении налоговых уведомлений и требований об уплате задолженности по налогам через личный кабинет на едином портале государственных и муниципальных услуг (ЕПГУ)</a:t>
            </a:r>
            <a:endParaRPr lang="ru-RU" sz="4000" dirty="0">
              <a:solidFill>
                <a:prstClr val="white">
                  <a:lumMod val="9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8795"/>
          <a:stretch/>
        </p:blipFill>
        <p:spPr>
          <a:xfrm>
            <a:off x="800633" y="697340"/>
            <a:ext cx="1839529" cy="18778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35186" y="1036107"/>
            <a:ext cx="6270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Управление Федеральной налоговой службы по Ямало-Ненецкому автономному округу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377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281940" y="3551463"/>
            <a:ext cx="11602720" cy="1730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000" dirty="0">
              <a:solidFill>
                <a:prstClr val="white">
                  <a:lumMod val="9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8795"/>
          <a:stretch/>
        </p:blipFill>
        <p:spPr>
          <a:xfrm>
            <a:off x="800633" y="697340"/>
            <a:ext cx="1839529" cy="1877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621" y="2136339"/>
            <a:ext cx="890723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Федеральным </a:t>
            </a:r>
            <a:r>
              <a:rPr lang="ru-RU" sz="2000" dirty="0">
                <a:solidFill>
                  <a:schemeClr val="bg1"/>
                </a:solidFill>
              </a:rPr>
              <a:t>законом от 14.04.2023 № 125-ФЗ «О внесении изменений в часть первую Налогового кодекса Российской Федерации» с 01.07.2023 предусмотрена возможность получения налоговых уведомлений для уплаты налогов на имущество и НДФЛ, а также требований об уплате задолженности по налогам налогоплательщиками - физическими лицами в электронной форме через личный кабинет на едином портале государственных и муниципальных услуг (ЕПГУ). </a:t>
            </a:r>
          </a:p>
        </p:txBody>
      </p:sp>
    </p:spTree>
    <p:extLst>
      <p:ext uri="{BB962C8B-B14F-4D97-AF65-F5344CB8AC3E}">
        <p14:creationId xmlns:p14="http://schemas.microsoft.com/office/powerpoint/2010/main" val="4217015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8795"/>
          <a:stretch/>
        </p:blipFill>
        <p:spPr>
          <a:xfrm>
            <a:off x="560842" y="566712"/>
            <a:ext cx="1839529" cy="1877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621" y="2136339"/>
            <a:ext cx="8907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82043" y="244929"/>
            <a:ext cx="8507186" cy="6040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Получение через ЕПГУ </a:t>
            </a:r>
            <a:r>
              <a:rPr lang="ru-RU" sz="2000" b="1" dirty="0" smtClean="0">
                <a:solidFill>
                  <a:schemeClr val="bg1"/>
                </a:solidFill>
              </a:rPr>
              <a:t>налоговых уведомлений и требований об уплате  задолженности возможно </a:t>
            </a:r>
            <a:r>
              <a:rPr lang="ru-RU" sz="2000" b="1" dirty="0">
                <a:solidFill>
                  <a:schemeClr val="bg1"/>
                </a:solidFill>
              </a:rPr>
              <a:t>при соблюдении двух условий: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налогоплательщик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должен быть зарегистрирован в единой системе идентификации и аутентификации на ЕПГУ;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налогоплательщик направил через ЕПГУ уведомление о необходимости получения документов от налоговых органов в электронной форме через ЕПГУ. </a:t>
            </a:r>
          </a:p>
          <a:p>
            <a:endParaRPr lang="ru-RU"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9788" y="4041320"/>
            <a:ext cx="956355" cy="18276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8900-00-696\Downloads\IMG_976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239" y="2268834"/>
            <a:ext cx="2032907" cy="41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900-00-696\Downloads\IMG_976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029" y="2268834"/>
            <a:ext cx="1992098" cy="41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8900-00-696\Downloads\IMG_976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147" y="2268835"/>
            <a:ext cx="2021731" cy="41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/>
          <p:cNvSpPr/>
          <p:nvPr/>
        </p:nvSpPr>
        <p:spPr>
          <a:xfrm>
            <a:off x="5200649" y="2677886"/>
            <a:ext cx="759279" cy="310243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8245929" y="2922815"/>
            <a:ext cx="702128" cy="293914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Скругленная соединительная линия 17"/>
          <p:cNvCxnSpPr/>
          <p:nvPr/>
        </p:nvCxnSpPr>
        <p:spPr>
          <a:xfrm rot="10800000">
            <a:off x="5143500" y="4743452"/>
            <a:ext cx="4678137" cy="1126673"/>
          </a:xfrm>
          <a:prstGeom prst="curvedConnector3">
            <a:avLst/>
          </a:prstGeom>
          <a:ln w="38100" cap="rnd" cmpd="sng">
            <a:solidFill>
              <a:srgbClr val="FFC000"/>
            </a:solidFill>
            <a:prstDash val="dash"/>
            <a:bevel/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70" y="3897664"/>
            <a:ext cx="2019072" cy="248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676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281940" y="3551463"/>
            <a:ext cx="11602720" cy="1730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000" dirty="0">
              <a:solidFill>
                <a:prstClr val="white">
                  <a:lumMod val="9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8795"/>
          <a:stretch/>
        </p:blipFill>
        <p:spPr>
          <a:xfrm>
            <a:off x="641168" y="534055"/>
            <a:ext cx="1839529" cy="1877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621" y="2136339"/>
            <a:ext cx="8907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82043" y="244929"/>
            <a:ext cx="8507186" cy="60406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Пользователь </a:t>
            </a:r>
            <a:r>
              <a:rPr lang="ru-RU" sz="2000" b="1" dirty="0">
                <a:solidFill>
                  <a:schemeClr val="bg1"/>
                </a:solidFill>
              </a:rPr>
              <a:t>ЕПГУ сможет оплатить начисления из указанных документов онлайн, при этом налоговые уведомления и требования об уплате задолженности не будут дублироваться заказными письмами по почте, кроме предусмотренного пунктом 2 статьи 11.2 НК РФ случая. 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Воспользоваться </a:t>
            </a:r>
            <a:r>
              <a:rPr lang="ru-RU" sz="2000" b="1" dirty="0">
                <a:solidFill>
                  <a:schemeClr val="bg1"/>
                </a:solidFill>
              </a:rPr>
              <a:t>возможностью получения налоговых документов через ЕПГУ можно в любой момент вне зависимости от наличия доступа к личному кабинету налогоплательщика. 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Для </a:t>
            </a:r>
            <a:r>
              <a:rPr lang="ru-RU" sz="2000" b="1" dirty="0">
                <a:solidFill>
                  <a:schemeClr val="bg1"/>
                </a:solidFill>
              </a:rPr>
              <a:t>прекращения получения документов от налоговых органов через ЕПГУ налогоплательщик - физическое лицо вправе направить через ЕПГУ соответствующее уведомление.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06592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5313</TotalTime>
  <Words>226</Words>
  <Application>Microsoft Office PowerPoint</Application>
  <PresentationFormat>Произвольный</PresentationFormat>
  <Paragraphs>25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Nechushkin Victor</dc:creator>
  <cp:lastModifiedBy>Мирзаева Светлана Александровна</cp:lastModifiedBy>
  <cp:revision>323</cp:revision>
  <dcterms:created xsi:type="dcterms:W3CDTF">2021-10-29T12:53:50Z</dcterms:created>
  <dcterms:modified xsi:type="dcterms:W3CDTF">2023-07-17T10:47:36Z</dcterms:modified>
</cp:coreProperties>
</file>