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70" r:id="rId3"/>
    <p:sldId id="259" r:id="rId4"/>
    <p:sldId id="263" r:id="rId5"/>
    <p:sldId id="265" r:id="rId6"/>
    <p:sldId id="273" r:id="rId7"/>
    <p:sldId id="274" r:id="rId8"/>
    <p:sldId id="269" r:id="rId9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7720"/>
    <a:srgbClr val="DF5A3F"/>
    <a:srgbClr val="6FAC46"/>
    <a:srgbClr val="2E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0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E280C-D897-4A9F-8D1E-E40DFEFAD468}" type="datetimeFigureOut">
              <a:rPr lang="ru-RU" smtClean="0"/>
              <a:t>03.09.2024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A8B51-7742-49F6-BFE9-CCBD52500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9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A8B51-7742-49F6-BFE9-CCBD52500C8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749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A8B51-7742-49F6-BFE9-CCBD52500C8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712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A8B51-7742-49F6-BFE9-CCBD52500C8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187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48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87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193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дпись 5">
            <a:extLst>
              <a:ext uri="{FF2B5EF4-FFF2-40B4-BE49-F238E27FC236}">
                <a16:creationId xmlns:a16="http://schemas.microsoft.com/office/drawing/2014/main" xmlns="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</a:lstStyle>
          <a:p>
            <a:endParaRPr lang="ru-RU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fld id="{75DF2D63-3FF5-D547-96B9-BE9CCD1ABA58}" type="slidenum">
              <a:rPr smtClean="0">
                <a:solidFill>
                  <a:srgbClr val="96D3ED"/>
                </a:solidFill>
              </a:rPr>
              <a:pPr/>
              <a:t>‹#›</a:t>
            </a:fld>
            <a:endParaRPr dirty="0">
              <a:solidFill>
                <a:srgbClr val="96D3ED"/>
              </a:solidFill>
            </a:endParaRPr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xmlns="" id="{28A6ACFB-D620-056D-1C62-903C5FBCE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9656" y="5943600"/>
            <a:ext cx="4809744" cy="256032"/>
          </a:xfrm>
        </p:spPr>
        <p:txBody>
          <a:bodyPr rtlCol="0"/>
          <a:lstStyle>
            <a:lvl1pPr marL="0" indent="0" algn="l">
              <a:buNone/>
              <a:defRPr lang="ru-RU" sz="2000" cap="all" spc="200" baseline="0">
                <a:latin typeface="+mj-lt"/>
              </a:defRPr>
            </a:lvl1pPr>
            <a:lvl2pPr marL="457200" indent="0" algn="ctr">
              <a:buNone/>
              <a:defRPr lang="ru-RU" sz="2000"/>
            </a:lvl2pPr>
            <a:lvl3pPr marL="914400" indent="0" algn="ctr">
              <a:buNone/>
              <a:defRPr lang="ru-RU" sz="1800"/>
            </a:lvl3pPr>
            <a:lvl4pPr marL="1371600" indent="0" algn="ctr">
              <a:buNone/>
              <a:defRPr lang="ru-RU" sz="1600"/>
            </a:lvl4pPr>
            <a:lvl5pPr marL="1828800" indent="0" algn="ctr">
              <a:buNone/>
              <a:defRPr lang="ru-RU" sz="1600"/>
            </a:lvl5pPr>
            <a:lvl6pPr marL="2286000" indent="0" algn="ctr">
              <a:buNone/>
              <a:defRPr lang="ru-RU" sz="1600"/>
            </a:lvl6pPr>
            <a:lvl7pPr marL="2743200" indent="0" algn="ctr">
              <a:buNone/>
              <a:defRPr lang="ru-RU" sz="1600"/>
            </a:lvl7pPr>
            <a:lvl8pPr marL="3200400" indent="0" algn="ctr">
              <a:buNone/>
              <a:defRPr lang="ru-RU" sz="1600"/>
            </a:lvl8pPr>
            <a:lvl9pPr marL="3657600" indent="0" algn="ctr">
              <a:buNone/>
              <a:defRPr lang="ru-RU" sz="1600"/>
            </a:lvl9pPr>
          </a:lstStyle>
          <a:p>
            <a:pPr rtl="0"/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213123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11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417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00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81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447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1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492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67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9BD1B-54B0-4FE7-ACD7-9C9BA9542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045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tmp"/><Relationship Id="rId4" Type="http://schemas.openxmlformats.org/officeDocument/2006/relationships/image" Target="../media/image6.tm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log.gov.r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log.gov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="" xmlns:a16="http://schemas.microsoft.com/office/drawing/2014/main" id="{305E10E9-9AB7-0642-D4C4-DDFDAB7B5B2C}"/>
              </a:ext>
            </a:extLst>
          </p:cNvPr>
          <p:cNvSpPr txBox="1">
            <a:spLocks/>
          </p:cNvSpPr>
          <p:nvPr/>
        </p:nvSpPr>
        <p:spPr>
          <a:xfrm>
            <a:off x="539938" y="1937982"/>
            <a:ext cx="9600349" cy="252483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77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  <a:alpha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3500000" scaled="1"/>
          </a:gradFill>
        </p:spPr>
        <p:txBody>
          <a:bodyPr rtlCol="0"/>
          <a:lstStyle>
            <a:defPPr>
              <a:defRPr lang="ru-RU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800" kern="1200" cap="all" spc="300" baseline="0">
                <a:solidFill>
                  <a:schemeClr val="tx1"/>
                </a:solidFill>
                <a:latin typeface="+mj-lt"/>
                <a:ea typeface="+mj-ea"/>
                <a:cs typeface="Posterama" panose="020B0504020200020000" pitchFamily="34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4000" b="1" spc="100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Изменения в части предоставления гражданам социальных налоговых вычетов по НДФЛ в </a:t>
            </a:r>
            <a:r>
              <a:rPr lang="ru-RU" sz="4000" b="1" spc="100" dirty="0" err="1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проактивном</a:t>
            </a:r>
            <a:r>
              <a:rPr lang="ru-RU" sz="4000" b="1" spc="100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порядке с 2024 года </a:t>
            </a:r>
            <a:endParaRPr sz="4000" b="1" spc="100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38" y="370115"/>
            <a:ext cx="1089900" cy="1136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95514" y="5732439"/>
            <a:ext cx="70655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000" spc="100" dirty="0" smtClean="0">
                <a:solidFill>
                  <a:srgbClr val="44546A">
                    <a:lumMod val="75000"/>
                  </a:srgbClr>
                </a:solidFill>
              </a:rPr>
              <a:t>                 </a:t>
            </a:r>
            <a:r>
              <a:rPr lang="ru-RU" altLang="ru-RU" sz="2400" b="1" spc="100" dirty="0" smtClean="0">
                <a:solidFill>
                  <a:schemeClr val="accent1">
                    <a:lumMod val="50000"/>
                  </a:schemeClr>
                </a:solidFill>
              </a:rPr>
              <a:t>Доклад  начальника отдела  </a:t>
            </a:r>
          </a:p>
          <a:p>
            <a:pPr algn="ctr">
              <a:defRPr/>
            </a:pPr>
            <a:r>
              <a:rPr lang="ru-RU" altLang="ru-RU" sz="2400" b="1" spc="100" dirty="0" smtClean="0">
                <a:solidFill>
                  <a:schemeClr val="accent1">
                    <a:lumMod val="50000"/>
                  </a:schemeClr>
                </a:solidFill>
              </a:rPr>
              <a:t>                  Балуевой Натальи Борисовны</a:t>
            </a:r>
            <a:endParaRPr lang="ru-RU" altLang="ru-RU" sz="2400" b="1" spc="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39F70834-CB8D-A95B-D859-6E5B4C6B4F78}"/>
              </a:ext>
            </a:extLst>
          </p:cNvPr>
          <p:cNvSpPr/>
          <p:nvPr/>
        </p:nvSpPr>
        <p:spPr>
          <a:xfrm flipV="1">
            <a:off x="539937" y="5686720"/>
            <a:ext cx="7184571" cy="4571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/>
            <a:endParaRPr lang="ru-RU" dirty="0">
              <a:solidFill>
                <a:srgbClr val="FFFFFF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5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 64"/>
          <p:cNvSpPr/>
          <p:nvPr/>
        </p:nvSpPr>
        <p:spPr>
          <a:xfrm>
            <a:off x="789368" y="155270"/>
            <a:ext cx="10498580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267" b="1" dirty="0">
                <a:solidFill>
                  <a:schemeClr val="tx2"/>
                </a:solidFill>
                <a:cs typeface="Times New Roman" panose="02020603050405020304" pitchFamily="18" charset="0"/>
              </a:rPr>
              <a:t>Социальный налоговый вычет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3832" y="4226773"/>
            <a:ext cx="54248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НАЛОГОВАЯ ДЕКЛАРАЦИЯ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02020" y="2927327"/>
            <a:ext cx="1996742" cy="516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185304"/>
            <a:r>
              <a:rPr lang="ru-RU" sz="2400" b="1" dirty="0">
                <a:solidFill>
                  <a:srgbClr val="EC4714"/>
                </a:solidFill>
                <a:latin typeface="Arial Narrow" pitchFamily="34" charset="0"/>
                <a:cs typeface="Times New Roman" panose="02020603050405020304" pitchFamily="18" charset="0"/>
              </a:rPr>
              <a:t>    </a:t>
            </a:r>
            <a:r>
              <a:rPr lang="ru-RU" sz="2667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Лечение</a:t>
            </a:r>
            <a:endParaRPr lang="ru-RU" sz="2667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7003" y="2934021"/>
            <a:ext cx="1623270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sz="2667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Фитнес</a:t>
            </a:r>
            <a:endParaRPr lang="ru-RU" sz="2667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AutoShape 14" descr="https://ewenmcphee.files.wordpress.com/2015/08/doctor-and-patient_fj5cr2cd.jpg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ru-RU" sz="2400"/>
          </a:p>
        </p:txBody>
      </p:sp>
      <p:sp>
        <p:nvSpPr>
          <p:cNvPr id="19" name="Прямоугольник 18"/>
          <p:cNvSpPr/>
          <p:nvPr/>
        </p:nvSpPr>
        <p:spPr>
          <a:xfrm>
            <a:off x="5149331" y="2905827"/>
            <a:ext cx="2277391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185304"/>
            <a:r>
              <a:rPr lang="ru-RU" sz="2400" b="1" dirty="0">
                <a:solidFill>
                  <a:srgbClr val="EC4714"/>
                </a:solidFill>
                <a:latin typeface="Arial Narrow" pitchFamily="34" charset="0"/>
                <a:cs typeface="Times New Roman" panose="02020603050405020304" pitchFamily="18" charset="0"/>
              </a:rPr>
              <a:t>    </a:t>
            </a:r>
            <a:r>
              <a:rPr lang="ru-RU" sz="2667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Обуч</a:t>
            </a:r>
            <a:r>
              <a:rPr lang="ru-RU" sz="2667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ение</a:t>
            </a:r>
            <a:endParaRPr lang="ru-RU" sz="2667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1351469" y="4985886"/>
            <a:ext cx="9473656" cy="38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трелка вправо 28"/>
          <p:cNvSpPr/>
          <p:nvPr/>
        </p:nvSpPr>
        <p:spPr>
          <a:xfrm>
            <a:off x="6099981" y="4106492"/>
            <a:ext cx="491888" cy="2097595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474188" y="5131319"/>
            <a:ext cx="349737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sz="3200" b="1" dirty="0" smtClean="0">
                <a:solidFill>
                  <a:srgbClr val="DF5A3F"/>
                </a:solidFill>
                <a:cs typeface="Times New Roman" panose="02020603050405020304" pitchFamily="18" charset="0"/>
              </a:rPr>
              <a:t>РАНЕЕ </a:t>
            </a:r>
          </a:p>
          <a:p>
            <a:pPr algn="ctr" defTabSz="1185304"/>
            <a:r>
              <a:rPr lang="ru-RU" sz="2800" dirty="0" smtClean="0">
                <a:solidFill>
                  <a:srgbClr val="DF5A3F"/>
                </a:solidFill>
                <a:cs typeface="Times New Roman" panose="02020603050405020304" pitchFamily="18" charset="0"/>
              </a:rPr>
              <a:t>ПО РАСХОДАМ </a:t>
            </a:r>
          </a:p>
          <a:p>
            <a:pPr algn="ctr" defTabSz="1185304"/>
            <a:r>
              <a:rPr lang="ru-RU" sz="2800" dirty="0" smtClean="0">
                <a:solidFill>
                  <a:srgbClr val="DF5A3F"/>
                </a:solidFill>
                <a:cs typeface="Times New Roman" panose="02020603050405020304" pitchFamily="18" charset="0"/>
              </a:rPr>
              <a:t>(ДО 31.12.2023)</a:t>
            </a:r>
            <a:endParaRPr lang="ru-RU" sz="2800" dirty="0">
              <a:solidFill>
                <a:srgbClr val="DF5A3F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57133" y="4211719"/>
            <a:ext cx="51853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185304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   ПРОАКТИВНЫЙ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ПОРЯДОК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28848" y="5155290"/>
            <a:ext cx="34962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sz="3200" b="1" dirty="0" smtClean="0">
                <a:solidFill>
                  <a:srgbClr val="6FAC46"/>
                </a:solidFill>
                <a:cs typeface="Times New Roman" panose="02020603050405020304" pitchFamily="18" charset="0"/>
              </a:rPr>
              <a:t>СЕЙЧАС</a:t>
            </a:r>
          </a:p>
          <a:p>
            <a:pPr algn="ctr" defTabSz="1185304"/>
            <a:r>
              <a:rPr lang="ru-RU" sz="2800" dirty="0">
                <a:solidFill>
                  <a:srgbClr val="6FAC46"/>
                </a:solidFill>
                <a:cs typeface="Times New Roman" panose="02020603050405020304" pitchFamily="18" charset="0"/>
              </a:rPr>
              <a:t>ПО РАСХОДАМ </a:t>
            </a:r>
          </a:p>
          <a:p>
            <a:pPr algn="ctr" defTabSz="1185304"/>
            <a:r>
              <a:rPr lang="ru-RU" sz="2800" dirty="0" smtClean="0">
                <a:solidFill>
                  <a:srgbClr val="6FAC46"/>
                </a:solidFill>
                <a:cs typeface="Times New Roman" panose="02020603050405020304" pitchFamily="18" charset="0"/>
              </a:rPr>
              <a:t>(С 01.01.2024)</a:t>
            </a:r>
            <a:endParaRPr lang="ru-RU" sz="2800" dirty="0">
              <a:solidFill>
                <a:srgbClr val="6FAC46"/>
              </a:solidFill>
              <a:cs typeface="Times New Roman" panose="02020603050405020304" pitchFamily="18" charset="0"/>
            </a:endParaRPr>
          </a:p>
          <a:p>
            <a:pPr algn="ctr" defTabSz="1185304"/>
            <a:endParaRPr lang="ru-RU" sz="3200" dirty="0">
              <a:solidFill>
                <a:srgbClr val="6FAC46"/>
              </a:solidFill>
              <a:cs typeface="Times New Roman" panose="02020603050405020304" pitchFamily="18" charset="0"/>
            </a:endParaRPr>
          </a:p>
        </p:txBody>
      </p:sp>
      <p:sp>
        <p:nvSpPr>
          <p:cNvPr id="39" name="Номер слайда 1"/>
          <p:cNvSpPr>
            <a:spLocks noGrp="1"/>
          </p:cNvSpPr>
          <p:nvPr>
            <p:ph type="sldNum" sz="quarter" idx="11"/>
          </p:nvPr>
        </p:nvSpPr>
        <p:spPr>
          <a:xfrm>
            <a:off x="420624" y="6019801"/>
            <a:ext cx="457200" cy="184150"/>
          </a:xfrm>
        </p:spPr>
        <p:txBody>
          <a:bodyPr/>
          <a:lstStyle/>
          <a:p>
            <a:r>
              <a:rPr lang="ru-RU" dirty="0" smtClean="0">
                <a:solidFill>
                  <a:srgbClr val="96D3ED"/>
                </a:solidFill>
              </a:rPr>
              <a:t>2</a:t>
            </a:r>
            <a:endParaRPr dirty="0">
              <a:solidFill>
                <a:srgbClr val="96D3ED"/>
              </a:solidFill>
            </a:endParaRPr>
          </a:p>
        </p:txBody>
      </p:sp>
      <p:sp>
        <p:nvSpPr>
          <p:cNvPr id="40" name="Нижний колонтитул 2"/>
          <p:cNvSpPr txBox="1">
            <a:spLocks/>
          </p:cNvSpPr>
          <p:nvPr/>
        </p:nvSpPr>
        <p:spPr>
          <a:xfrm rot="16200000">
            <a:off x="-594593" y="1777305"/>
            <a:ext cx="2485394" cy="1894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ФЗ №389-ФЗ от 31.07.2024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>
            <a:off x="648104" y="3335071"/>
            <a:ext cx="1" cy="2519523"/>
          </a:xfrm>
          <a:prstGeom prst="line">
            <a:avLst/>
          </a:prstGeom>
          <a:ln w="12700">
            <a:solidFill>
              <a:schemeClr val="accent1">
                <a:lumMod val="75000"/>
                <a:alpha val="5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020" y="987967"/>
            <a:ext cx="2196586" cy="191785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0" descr="https://avatars.mds.yandex.net/i?id=fd2a6f7ec162b4cb0460ba1e00b8a1b680309b31-8497211-images-thumbs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331" y="987967"/>
            <a:ext cx="2405239" cy="191786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https://avatars.mds.yandex.net/i?id=cda5c7b0ff05a8f19eee50018e04cc636c2adca0-5308991-images-thumbs&amp;n=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9658" y="1016162"/>
            <a:ext cx="2205467" cy="1917859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авая фигурная скобка 26"/>
          <p:cNvSpPr/>
          <p:nvPr/>
        </p:nvSpPr>
        <p:spPr>
          <a:xfrm rot="5400000">
            <a:off x="6004994" y="-1371570"/>
            <a:ext cx="693910" cy="9800343"/>
          </a:xfrm>
          <a:prstGeom prst="rightBrace">
            <a:avLst>
              <a:gd name="adj1" fmla="val 39434"/>
              <a:gd name="adj2" fmla="val 50137"/>
            </a:avLst>
          </a:prstGeom>
          <a:ln w="38100">
            <a:solidFill>
              <a:srgbClr val="EC47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87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321" y="953727"/>
            <a:ext cx="3900672" cy="5523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628" y="953727"/>
            <a:ext cx="3920628" cy="5523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Рисунок 5" descr="Вырезка экрана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162" y="3204320"/>
            <a:ext cx="4421828" cy="27810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Выгнутая вправо стрелка 6"/>
          <p:cNvSpPr/>
          <p:nvPr/>
        </p:nvSpPr>
        <p:spPr>
          <a:xfrm rot="19873223">
            <a:off x="9326800" y="2046029"/>
            <a:ext cx="740662" cy="154004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90276" y="1013586"/>
            <a:ext cx="1706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5"/>
                </a:solidFill>
              </a:rPr>
              <a:t>ЗА СЕБЯ</a:t>
            </a:r>
            <a:endParaRPr lang="ru-RU" sz="3200" b="1" dirty="0">
              <a:solidFill>
                <a:schemeClr val="accent5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84973" y="3556566"/>
            <a:ext cx="3707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5"/>
                </a:solidFill>
              </a:rPr>
              <a:t>ЗА РОДСТВЕННИКА</a:t>
            </a:r>
            <a:endParaRPr lang="ru-RU" sz="3200" b="1" dirty="0">
              <a:solidFill>
                <a:schemeClr val="accent5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6843" y="112385"/>
            <a:ext cx="11119413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267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Пример заполнения (медицина) КНД 1151156 </a:t>
            </a:r>
            <a:endParaRPr lang="ru-RU" sz="4267" b="1" dirty="0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Номер слайда 1"/>
          <p:cNvSpPr>
            <a:spLocks noGrp="1"/>
          </p:cNvSpPr>
          <p:nvPr>
            <p:ph type="sldNum" sz="quarter" idx="11"/>
          </p:nvPr>
        </p:nvSpPr>
        <p:spPr>
          <a:xfrm>
            <a:off x="325896" y="6018260"/>
            <a:ext cx="457200" cy="184150"/>
          </a:xfrm>
        </p:spPr>
        <p:txBody>
          <a:bodyPr/>
          <a:lstStyle/>
          <a:p>
            <a:r>
              <a:rPr lang="ru-RU" dirty="0" smtClean="0">
                <a:solidFill>
                  <a:srgbClr val="96D3ED"/>
                </a:solidFill>
              </a:rPr>
              <a:t>3</a:t>
            </a:r>
            <a:endParaRPr dirty="0">
              <a:solidFill>
                <a:srgbClr val="96D3ED"/>
              </a:solidFill>
            </a:endParaRPr>
          </a:p>
        </p:txBody>
      </p:sp>
      <p:sp>
        <p:nvSpPr>
          <p:cNvPr id="21" name="Нижний колонтитул 2"/>
          <p:cNvSpPr txBox="1">
            <a:spLocks/>
          </p:cNvSpPr>
          <p:nvPr/>
        </p:nvSpPr>
        <p:spPr>
          <a:xfrm rot="16200000">
            <a:off x="-593472" y="1802017"/>
            <a:ext cx="2485394" cy="1894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ФЗ №389-ФЗ </a:t>
            </a:r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от </a:t>
            </a:r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31.07.2024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8104" y="3335071"/>
            <a:ext cx="1" cy="2519523"/>
          </a:xfrm>
          <a:prstGeom prst="line">
            <a:avLst/>
          </a:prstGeom>
          <a:ln w="12700">
            <a:solidFill>
              <a:schemeClr val="accent1">
                <a:lumMod val="75000"/>
                <a:alpha val="5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938321" y="4008247"/>
            <a:ext cx="3063274" cy="180589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9496695" y="953727"/>
            <a:ext cx="2543928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E07720"/>
                </a:solidFill>
                <a:cs typeface="Times New Roman" panose="02020603050405020304" pitchFamily="18" charset="0"/>
              </a:rPr>
              <a:t>КНД: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E07720"/>
                </a:solidFill>
                <a:cs typeface="Times New Roman" panose="02020603050405020304" pitchFamily="18" charset="0"/>
              </a:rPr>
              <a:t>1151156 - медицина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E07720"/>
                </a:solidFill>
                <a:cs typeface="Times New Roman" panose="02020603050405020304" pitchFamily="18" charset="0"/>
              </a:rPr>
              <a:t>1151158 - обучение</a:t>
            </a:r>
            <a:endParaRPr lang="ru-RU" b="1" dirty="0">
              <a:solidFill>
                <a:srgbClr val="E07720"/>
              </a:solidFill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E07720"/>
                </a:solidFill>
                <a:cs typeface="Times New Roman" panose="02020603050405020304" pitchFamily="18" charset="0"/>
              </a:rPr>
              <a:t>1151160 - фитнес</a:t>
            </a:r>
            <a:endParaRPr lang="ru-RU" dirty="0">
              <a:solidFill>
                <a:srgbClr val="E07720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054443" y="1326292"/>
            <a:ext cx="1054443" cy="337751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2108886" y="1495167"/>
            <a:ext cx="73878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064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6615" y="1835326"/>
            <a:ext cx="9994233" cy="127785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2400" b="0" i="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Общедоступное программное обеспечение ФНС России «Налогоплательщик ЮЛ» (размещено на официальном сайте ФНС России https://www.nalog.gov.ru/rn77/program/5961229/)</a:t>
            </a:r>
            <a:endParaRPr lang="ru-RU" sz="2400" dirty="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22355" y="552765"/>
            <a:ext cx="10306856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267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Порядок предоставления сведений</a:t>
            </a:r>
            <a:endParaRPr lang="ru-RU" sz="4267" b="1" dirty="0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06615" y="3335071"/>
            <a:ext cx="9994233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Предоставление по </a:t>
            </a:r>
            <a:r>
              <a:rPr lang="ru-RU" sz="2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телекоммуникационным каналам связи с 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применением усиленной </a:t>
            </a:r>
            <a:r>
              <a:rPr lang="ru-RU" sz="2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квалифицированной электронной 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подписи в порядке, установленном </a:t>
            </a:r>
            <a:r>
              <a:rPr lang="ru-RU" sz="2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приказом ФНС России 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от 16.07.2020 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№ </a:t>
            </a:r>
            <a:r>
              <a:rPr lang="ru-RU" sz="2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ЕД-7-2/448@ </a:t>
            </a:r>
            <a:endParaRPr lang="ru-RU" sz="2400" dirty="0"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06615" y="4840455"/>
            <a:ext cx="9994233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latin typeface="+mj-lt"/>
              </a:rPr>
              <a:t>Информация об операторах электронного </a:t>
            </a:r>
            <a:r>
              <a:rPr lang="ru-RU" sz="2400" dirty="0" smtClean="0">
                <a:latin typeface="+mj-lt"/>
              </a:rPr>
              <a:t>документооборота содержится </a:t>
            </a:r>
            <a:r>
              <a:rPr lang="ru-RU" sz="2400" dirty="0">
                <a:latin typeface="+mj-lt"/>
              </a:rPr>
              <a:t>в Реестре операторов электронного документооборота Федерального </a:t>
            </a:r>
            <a:r>
              <a:rPr lang="ru-RU" sz="2400" dirty="0" smtClean="0">
                <a:latin typeface="+mj-lt"/>
              </a:rPr>
              <a:t>уровня, в </a:t>
            </a:r>
            <a:r>
              <a:rPr lang="ru-RU" sz="2400" dirty="0">
                <a:latin typeface="+mj-lt"/>
              </a:rPr>
              <a:t>соответствии с пунктом 3 статьи 80 </a:t>
            </a:r>
            <a:r>
              <a:rPr lang="ru-RU" sz="2400" dirty="0" smtClean="0">
                <a:latin typeface="+mj-lt"/>
              </a:rPr>
              <a:t>Кодекса</a:t>
            </a:r>
            <a:endParaRPr lang="ru-RU" sz="2400" dirty="0">
              <a:latin typeface="+mj-lt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029902" y="1910017"/>
            <a:ext cx="731521" cy="1116531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1029902" y="3274988"/>
            <a:ext cx="731521" cy="1116531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029901" y="4651984"/>
            <a:ext cx="731521" cy="1116531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1"/>
          </p:nvPr>
        </p:nvSpPr>
        <p:spPr>
          <a:xfrm>
            <a:off x="325896" y="6040784"/>
            <a:ext cx="457200" cy="184150"/>
          </a:xfrm>
        </p:spPr>
        <p:txBody>
          <a:bodyPr/>
          <a:lstStyle/>
          <a:p>
            <a:r>
              <a:rPr lang="ru-RU" dirty="0" smtClean="0">
                <a:solidFill>
                  <a:srgbClr val="96D3ED"/>
                </a:solidFill>
              </a:rPr>
              <a:t>4</a:t>
            </a:r>
            <a:endParaRPr dirty="0">
              <a:solidFill>
                <a:srgbClr val="96D3ED"/>
              </a:solidFill>
            </a:endParaRPr>
          </a:p>
        </p:txBody>
      </p:sp>
      <p:sp>
        <p:nvSpPr>
          <p:cNvPr id="14" name="Нижний колонтитул 2"/>
          <p:cNvSpPr txBox="1">
            <a:spLocks/>
          </p:cNvSpPr>
          <p:nvPr/>
        </p:nvSpPr>
        <p:spPr>
          <a:xfrm rot="16200000">
            <a:off x="-593472" y="1802017"/>
            <a:ext cx="2485394" cy="1894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100" dirty="0" smtClean="0">
              <a:solidFill>
                <a:srgbClr val="96D3ED"/>
              </a:solidFill>
            </a:endParaRPr>
          </a:p>
          <a:p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ФЗ </a:t>
            </a:r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№389-ФЗ </a:t>
            </a:r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от </a:t>
            </a:r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31.07.2024</a:t>
            </a:r>
          </a:p>
          <a:p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648104" y="3335071"/>
            <a:ext cx="1" cy="2519523"/>
          </a:xfrm>
          <a:prstGeom prst="line">
            <a:avLst/>
          </a:prstGeom>
          <a:ln w="12700">
            <a:solidFill>
              <a:schemeClr val="accent1">
                <a:lumMod val="75000"/>
                <a:alpha val="5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67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 64"/>
          <p:cNvSpPr/>
          <p:nvPr/>
        </p:nvSpPr>
        <p:spPr>
          <a:xfrm>
            <a:off x="554496" y="207015"/>
            <a:ext cx="111364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tx2"/>
                </a:solidFill>
              </a:rPr>
              <a:t>Вопрос – ответ (</a:t>
            </a:r>
            <a:r>
              <a:rPr lang="en-US" sz="4800" b="1" dirty="0" smtClean="0">
                <a:solidFill>
                  <a:schemeClr val="tx2"/>
                </a:solidFill>
              </a:rPr>
              <a:t>I</a:t>
            </a:r>
            <a:r>
              <a:rPr lang="ru-RU" sz="4800" b="1" dirty="0" smtClean="0">
                <a:solidFill>
                  <a:schemeClr val="tx2"/>
                </a:solidFill>
              </a:rPr>
              <a:t> блок)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70720" y="1279265"/>
            <a:ext cx="4937835" cy="100800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+mj-lt"/>
              </a:rPr>
              <a:t>По расходам какого года действуют новые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формы справок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12192" y="2425532"/>
            <a:ext cx="4896364" cy="100800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>
                <a:solidFill>
                  <a:schemeClr val="tx2"/>
                </a:solidFill>
                <a:latin typeface="+mj-lt"/>
              </a:rPr>
              <a:t>Возможна ли выдача новых форм справок по расходам, произведенным в 2023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году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075246" y="2441501"/>
            <a:ext cx="4811955" cy="1008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dirty="0" smtClean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Выдача новых форм 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справок по расходам  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до 01.01.2024 года недопустима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  <a:p>
            <a:pPr algn="ctr"/>
            <a:endParaRPr lang="ru-RU" sz="22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75247" y="1301478"/>
            <a:ext cx="4811954" cy="1008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Новые формы 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справок действуют в отношении 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расходов с 01.01.2024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12192" y="3529167"/>
            <a:ext cx="4896364" cy="106636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2000" b="1" dirty="0" smtClean="0">
              <a:solidFill>
                <a:schemeClr val="tx2"/>
              </a:solidFill>
              <a:latin typeface="+mj-lt"/>
            </a:endParaRPr>
          </a:p>
          <a:p>
            <a:pPr lvl="0" algn="ctr"/>
            <a:endParaRPr lang="ru-RU" sz="2200" dirty="0" smtClean="0">
              <a:solidFill>
                <a:schemeClr val="tx2"/>
              </a:solidFill>
              <a:latin typeface="+mj-lt"/>
            </a:endParaRPr>
          </a:p>
          <a:p>
            <a:pPr lvl="0"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Как получить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социальный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вычет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по расходам 2024 года без справки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при наличии: договора, квитанций </a:t>
            </a:r>
          </a:p>
          <a:p>
            <a:pPr lvl="0" algn="ctr"/>
            <a:endParaRPr lang="ru-RU" sz="2200" dirty="0" smtClean="0">
              <a:solidFill>
                <a:schemeClr val="tx2"/>
              </a:solidFill>
              <a:latin typeface="+mj-lt"/>
            </a:endParaRPr>
          </a:p>
          <a:p>
            <a:pPr lvl="0"/>
            <a:endParaRPr lang="ru-RU" sz="2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58253" y="3556062"/>
            <a:ext cx="4828948" cy="1061791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Предоставление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социальных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вычетов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по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расходам 01.01.2024 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только на основании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справок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42670" y="6145872"/>
            <a:ext cx="2065053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67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ВОПРОС</a:t>
            </a:r>
            <a:endParaRPr lang="ru-RU" sz="2667" b="1" dirty="0">
              <a:solidFill>
                <a:schemeClr val="accent2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732338" y="6155975"/>
            <a:ext cx="2304256" cy="50276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2667" b="1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 ОТВЕТ</a:t>
            </a:r>
            <a:endParaRPr lang="ru-RU" sz="2667" b="1" dirty="0">
              <a:solidFill>
                <a:schemeClr val="accent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48209" y="4746213"/>
            <a:ext cx="4960347" cy="1249342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>
                <a:solidFill>
                  <a:schemeClr val="tx2"/>
                </a:solidFill>
                <a:latin typeface="+mj-lt"/>
              </a:rPr>
              <a:t>Как осуществляется отправка сведений о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расходах гражданина в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налоговый орган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электронно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075246" y="4754653"/>
            <a:ext cx="4811955" cy="1240901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2"/>
                </a:solidFill>
                <a:latin typeface="+mj-lt"/>
              </a:rPr>
              <a:t>«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Налогоплательщик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ЮЛ» на сайте ФНС России </a:t>
            </a:r>
            <a:r>
              <a:rPr lang="en-US" sz="2000" dirty="0" err="1" smtClean="0">
                <a:solidFill>
                  <a:schemeClr val="tx2"/>
                </a:solidFill>
                <a:latin typeface="+mj-lt"/>
                <a:hlinkClick r:id="rId2"/>
              </a:rPr>
              <a:t>ht</a:t>
            </a:r>
            <a:r>
              <a:rPr lang="ru-RU" sz="2000" dirty="0" smtClean="0">
                <a:solidFill>
                  <a:schemeClr val="tx2"/>
                </a:solidFill>
                <a:latin typeface="+mj-lt"/>
                <a:hlinkClick r:id="rId2"/>
              </a:rPr>
              <a:t>tps</a:t>
            </a:r>
            <a:r>
              <a:rPr lang="ru-RU" sz="2000" dirty="0">
                <a:solidFill>
                  <a:schemeClr val="tx2"/>
                </a:solidFill>
                <a:latin typeface="+mj-lt"/>
                <a:hlinkClick r:id="rId2"/>
              </a:rPr>
              <a:t>://www.nalog.gov.ru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                          либо 1-С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«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Бухгалтерия»</a:t>
            </a:r>
            <a:endParaRPr lang="ru-RU" sz="20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900000" y="1163955"/>
            <a:ext cx="592626" cy="73279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25" name="Вертикальный свиток 24"/>
          <p:cNvSpPr/>
          <p:nvPr/>
        </p:nvSpPr>
        <p:spPr>
          <a:xfrm>
            <a:off x="923850" y="2323472"/>
            <a:ext cx="592626" cy="73279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28" name="Вертикальный свиток 27"/>
          <p:cNvSpPr/>
          <p:nvPr/>
        </p:nvSpPr>
        <p:spPr>
          <a:xfrm>
            <a:off x="932178" y="3497085"/>
            <a:ext cx="592626" cy="73279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29" name="Вертикальный свиток 28"/>
          <p:cNvSpPr/>
          <p:nvPr/>
        </p:nvSpPr>
        <p:spPr>
          <a:xfrm>
            <a:off x="900000" y="4674849"/>
            <a:ext cx="592626" cy="73279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0" name="Нашивка 9"/>
          <p:cNvSpPr/>
          <p:nvPr/>
        </p:nvSpPr>
        <p:spPr>
          <a:xfrm>
            <a:off x="6510500" y="1476363"/>
            <a:ext cx="356135" cy="704182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Нашивка 29"/>
          <p:cNvSpPr/>
          <p:nvPr/>
        </p:nvSpPr>
        <p:spPr>
          <a:xfrm>
            <a:off x="6504931" y="2649743"/>
            <a:ext cx="356135" cy="704182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Нашивка 30"/>
          <p:cNvSpPr/>
          <p:nvPr/>
        </p:nvSpPr>
        <p:spPr>
          <a:xfrm>
            <a:off x="6504931" y="3734867"/>
            <a:ext cx="356135" cy="704182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Нашивка 31"/>
          <p:cNvSpPr/>
          <p:nvPr/>
        </p:nvSpPr>
        <p:spPr>
          <a:xfrm>
            <a:off x="6504930" y="4906563"/>
            <a:ext cx="356135" cy="704182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омер слайда 1"/>
          <p:cNvSpPr>
            <a:spLocks noGrp="1"/>
          </p:cNvSpPr>
          <p:nvPr>
            <p:ph type="sldNum" sz="quarter" idx="11"/>
          </p:nvPr>
        </p:nvSpPr>
        <p:spPr>
          <a:xfrm>
            <a:off x="420624" y="6019801"/>
            <a:ext cx="457200" cy="184150"/>
          </a:xfrm>
        </p:spPr>
        <p:txBody>
          <a:bodyPr/>
          <a:lstStyle/>
          <a:p>
            <a:r>
              <a:rPr lang="ru-RU" dirty="0" smtClean="0">
                <a:solidFill>
                  <a:srgbClr val="96D3ED"/>
                </a:solidFill>
              </a:rPr>
              <a:t>5</a:t>
            </a:r>
            <a:endParaRPr dirty="0">
              <a:solidFill>
                <a:srgbClr val="96D3ED"/>
              </a:solidFill>
            </a:endParaRPr>
          </a:p>
        </p:txBody>
      </p:sp>
      <p:sp>
        <p:nvSpPr>
          <p:cNvPr id="40" name="Нижний колонтитул 2"/>
          <p:cNvSpPr txBox="1">
            <a:spLocks/>
          </p:cNvSpPr>
          <p:nvPr/>
        </p:nvSpPr>
        <p:spPr>
          <a:xfrm rot="16200000">
            <a:off x="-593472" y="1802017"/>
            <a:ext cx="2485394" cy="1894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ФЗ №389-ФЗ </a:t>
            </a:r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от </a:t>
            </a:r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31.07.2024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>
            <a:off x="648104" y="3335071"/>
            <a:ext cx="1" cy="2519523"/>
          </a:xfrm>
          <a:prstGeom prst="line">
            <a:avLst/>
          </a:prstGeom>
          <a:ln w="12700">
            <a:solidFill>
              <a:schemeClr val="accent1">
                <a:lumMod val="75000"/>
                <a:alpha val="5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99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 64"/>
          <p:cNvSpPr/>
          <p:nvPr/>
        </p:nvSpPr>
        <p:spPr>
          <a:xfrm>
            <a:off x="554496" y="207015"/>
            <a:ext cx="111364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tx2"/>
                </a:solidFill>
              </a:rPr>
              <a:t>Вопрос – ответ (</a:t>
            </a:r>
            <a:r>
              <a:rPr lang="en-US" sz="4800" b="1" dirty="0" smtClean="0">
                <a:solidFill>
                  <a:schemeClr val="tx2"/>
                </a:solidFill>
              </a:rPr>
              <a:t>II</a:t>
            </a:r>
            <a:r>
              <a:rPr lang="ru-RU" sz="4800" b="1" dirty="0" smtClean="0">
                <a:solidFill>
                  <a:schemeClr val="tx2"/>
                </a:solidFill>
              </a:rPr>
              <a:t> блок)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70720" y="1279265"/>
            <a:ext cx="4937835" cy="100800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+mj-lt"/>
              </a:rPr>
              <a:t>Как налогоплательщику узнать направила ли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организация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сведения о расходах в налоговый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орган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12192" y="2425532"/>
            <a:ext cx="4896364" cy="100800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>
                <a:solidFill>
                  <a:schemeClr val="tx2"/>
                </a:solidFill>
                <a:latin typeface="+mj-lt"/>
              </a:rPr>
              <a:t>Что необходимо сделать если обнаружены несоответствия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(ошибки) в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представленных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сведениях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075246" y="2441501"/>
            <a:ext cx="4811955" cy="1008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dirty="0" smtClean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Организации (поставщик услуг), представившая ошибочные сведения   корректирует сведения  (1,2 и </a:t>
            </a:r>
            <a:r>
              <a:rPr lang="ru-RU" sz="2000" dirty="0" err="1" smtClean="0">
                <a:solidFill>
                  <a:schemeClr val="tx2"/>
                </a:solidFill>
                <a:latin typeface="+mj-lt"/>
              </a:rPr>
              <a:t>т.д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)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  <a:p>
            <a:pPr algn="ctr"/>
            <a:endParaRPr lang="ru-RU" sz="2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75247" y="1301478"/>
            <a:ext cx="4811954" cy="1008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В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«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ЛК налогоплательщика» - «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Доходы и вычеты»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- «Сведения по социальным вычетам»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12192" y="3529167"/>
            <a:ext cx="4896364" cy="106636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2000" b="1" dirty="0" smtClean="0">
              <a:solidFill>
                <a:schemeClr val="tx2"/>
              </a:solidFill>
              <a:latin typeface="+mj-lt"/>
            </a:endParaRPr>
          </a:p>
          <a:p>
            <a:pPr lvl="0" algn="ctr"/>
            <a:endParaRPr lang="ru-RU" sz="2200" dirty="0" smtClean="0">
              <a:solidFill>
                <a:schemeClr val="tx2"/>
              </a:solidFill>
              <a:latin typeface="+mj-lt"/>
            </a:endParaRPr>
          </a:p>
          <a:p>
            <a:pPr lvl="0" algn="ctr"/>
            <a:r>
              <a:rPr lang="ru-RU" sz="2000" dirty="0">
                <a:solidFill>
                  <a:schemeClr val="tx2"/>
                </a:solidFill>
                <a:latin typeface="+mj-lt"/>
              </a:rPr>
              <a:t>Какой порядок заполнения общей суммы расходов в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справках</a:t>
            </a:r>
          </a:p>
          <a:p>
            <a:pPr lvl="0" algn="ctr"/>
            <a:endParaRPr lang="ru-RU" sz="2000" dirty="0">
              <a:solidFill>
                <a:schemeClr val="tx2"/>
              </a:solidFill>
              <a:latin typeface="+mj-lt"/>
            </a:endParaRPr>
          </a:p>
          <a:p>
            <a:pPr lvl="0"/>
            <a:endParaRPr lang="ru-RU" sz="2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58253" y="3556062"/>
            <a:ext cx="4828948" cy="1061791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Сумма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произведенных расходов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указывается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в справке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нарастающим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итогом за налоговый период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(год)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42670" y="6145872"/>
            <a:ext cx="2065053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67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ВОПРОС</a:t>
            </a:r>
            <a:endParaRPr lang="ru-RU" sz="2667" b="1" dirty="0">
              <a:solidFill>
                <a:schemeClr val="accent2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732338" y="6155975"/>
            <a:ext cx="2304256" cy="50276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2667" b="1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 ОТВЕТ</a:t>
            </a:r>
            <a:endParaRPr lang="ru-RU" sz="2667" b="1" dirty="0">
              <a:solidFill>
                <a:schemeClr val="accent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48209" y="4746212"/>
            <a:ext cx="4960347" cy="1399659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>
                <a:solidFill>
                  <a:schemeClr val="tx2"/>
                </a:solidFill>
                <a:latin typeface="+mj-lt"/>
              </a:rPr>
              <a:t>Где можно ознакомиться с информацией о форме справок (сведений) и порядке их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заполнения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075246" y="4754653"/>
            <a:ext cx="4811955" cy="1401322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>Приказы, формы справок, формат, порядок заполнения и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представления 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 - на сайте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ФНС России </a:t>
            </a: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h</a:t>
            </a:r>
            <a:r>
              <a:rPr lang="ru-RU" sz="2000" dirty="0" smtClean="0">
                <a:solidFill>
                  <a:schemeClr val="tx2"/>
                </a:solidFill>
                <a:latin typeface="+mj-lt"/>
                <a:hlinkClick r:id="rId2"/>
              </a:rPr>
              <a:t>ttps</a:t>
            </a:r>
            <a:r>
              <a:rPr lang="ru-RU" sz="2000" dirty="0">
                <a:solidFill>
                  <a:schemeClr val="tx2"/>
                </a:solidFill>
                <a:latin typeface="+mj-lt"/>
                <a:hlinkClick r:id="rId2"/>
              </a:rPr>
              <a:t>://</a:t>
            </a:r>
            <a:r>
              <a:rPr lang="ru-RU" sz="2000" dirty="0" smtClean="0">
                <a:solidFill>
                  <a:schemeClr val="tx2"/>
                </a:solidFill>
                <a:latin typeface="+mj-lt"/>
                <a:hlinkClick r:id="rId2"/>
              </a:rPr>
              <a:t>www.nalog.gov.ru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900000" y="1163955"/>
            <a:ext cx="592626" cy="73279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25" name="Вертикальный свиток 24"/>
          <p:cNvSpPr/>
          <p:nvPr/>
        </p:nvSpPr>
        <p:spPr>
          <a:xfrm>
            <a:off x="923850" y="2323472"/>
            <a:ext cx="592626" cy="73279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28" name="Вертикальный свиток 27"/>
          <p:cNvSpPr/>
          <p:nvPr/>
        </p:nvSpPr>
        <p:spPr>
          <a:xfrm>
            <a:off x="932178" y="3497085"/>
            <a:ext cx="592626" cy="73279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7</a:t>
            </a:r>
          </a:p>
        </p:txBody>
      </p:sp>
      <p:sp>
        <p:nvSpPr>
          <p:cNvPr id="29" name="Вертикальный свиток 28"/>
          <p:cNvSpPr/>
          <p:nvPr/>
        </p:nvSpPr>
        <p:spPr>
          <a:xfrm>
            <a:off x="900000" y="4745271"/>
            <a:ext cx="592626" cy="73279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8</a:t>
            </a: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6510500" y="1476363"/>
            <a:ext cx="356135" cy="704182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Нашивка 29"/>
          <p:cNvSpPr/>
          <p:nvPr/>
        </p:nvSpPr>
        <p:spPr>
          <a:xfrm>
            <a:off x="6504931" y="2649743"/>
            <a:ext cx="356135" cy="704182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Нашивка 30"/>
          <p:cNvSpPr/>
          <p:nvPr/>
        </p:nvSpPr>
        <p:spPr>
          <a:xfrm>
            <a:off x="6504931" y="3734867"/>
            <a:ext cx="356135" cy="704182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Нашивка 31"/>
          <p:cNvSpPr/>
          <p:nvPr/>
        </p:nvSpPr>
        <p:spPr>
          <a:xfrm>
            <a:off x="6504930" y="4906563"/>
            <a:ext cx="356135" cy="704182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омер слайда 1"/>
          <p:cNvSpPr>
            <a:spLocks noGrp="1"/>
          </p:cNvSpPr>
          <p:nvPr>
            <p:ph type="sldNum" sz="quarter" idx="11"/>
          </p:nvPr>
        </p:nvSpPr>
        <p:spPr>
          <a:xfrm>
            <a:off x="420624" y="6019801"/>
            <a:ext cx="457200" cy="184150"/>
          </a:xfrm>
        </p:spPr>
        <p:txBody>
          <a:bodyPr/>
          <a:lstStyle/>
          <a:p>
            <a:r>
              <a:rPr lang="ru-RU" dirty="0" smtClean="0">
                <a:solidFill>
                  <a:srgbClr val="96D3ED"/>
                </a:solidFill>
              </a:rPr>
              <a:t>6</a:t>
            </a:r>
            <a:endParaRPr dirty="0">
              <a:solidFill>
                <a:srgbClr val="96D3ED"/>
              </a:solidFill>
            </a:endParaRPr>
          </a:p>
        </p:txBody>
      </p:sp>
      <p:sp>
        <p:nvSpPr>
          <p:cNvPr id="40" name="Нижний колонтитул 2"/>
          <p:cNvSpPr txBox="1">
            <a:spLocks/>
          </p:cNvSpPr>
          <p:nvPr/>
        </p:nvSpPr>
        <p:spPr>
          <a:xfrm rot="16200000">
            <a:off x="-593472" y="1802017"/>
            <a:ext cx="2485394" cy="1894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ФЗ №389-ФЗ </a:t>
            </a:r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от </a:t>
            </a:r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31.07.2024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>
            <a:off x="648104" y="3335071"/>
            <a:ext cx="1" cy="2519523"/>
          </a:xfrm>
          <a:prstGeom prst="line">
            <a:avLst/>
          </a:prstGeom>
          <a:ln w="12700">
            <a:solidFill>
              <a:schemeClr val="accent1">
                <a:lumMod val="75000"/>
                <a:alpha val="5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34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Прямая соединительная линия 43"/>
          <p:cNvCxnSpPr/>
          <p:nvPr/>
        </p:nvCxnSpPr>
        <p:spPr>
          <a:xfrm flipV="1">
            <a:off x="3675185" y="5143180"/>
            <a:ext cx="7376122" cy="42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1029510" y="138173"/>
            <a:ext cx="10306856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267" b="1" dirty="0">
                <a:solidFill>
                  <a:schemeClr val="tx2"/>
                </a:solidFill>
                <a:cs typeface="Times New Roman" panose="02020603050405020304" pitchFamily="18" charset="0"/>
              </a:rPr>
              <a:t>Предельный размер социального вычета</a:t>
            </a:r>
          </a:p>
        </p:txBody>
      </p:sp>
      <p:sp>
        <p:nvSpPr>
          <p:cNvPr id="15" name="Скругленный прямоугольник 4"/>
          <p:cNvSpPr/>
          <p:nvPr/>
        </p:nvSpPr>
        <p:spPr>
          <a:xfrm>
            <a:off x="2735629" y="2109392"/>
            <a:ext cx="5472607" cy="43204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0800" tIns="33867" rIns="50800" bIns="33867" numCol="1" spcCol="1270" anchor="ctr" anchorCtr="0">
            <a:noAutofit/>
          </a:bodyPr>
          <a:lstStyle/>
          <a:p>
            <a:pPr algn="ctr" defTabSz="1185304">
              <a:spcBef>
                <a:spcPct val="0"/>
              </a:spcBef>
            </a:pPr>
            <a:endParaRPr lang="ru-RU" sz="3733" b="1" dirty="0">
              <a:solidFill>
                <a:srgbClr val="00823B"/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30352" y="3049554"/>
            <a:ext cx="27815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.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43033" y="3718582"/>
            <a:ext cx="24440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sz="2800" b="1" dirty="0" smtClean="0">
                <a:solidFill>
                  <a:schemeClr val="accent2"/>
                </a:solidFill>
                <a:latin typeface="Arial Narrow" pitchFamily="34" charset="0"/>
                <a:cs typeface="Times New Roman" panose="02020603050405020304" pitchFamily="18" charset="0"/>
              </a:rPr>
              <a:t>120 000</a:t>
            </a:r>
            <a:endParaRPr lang="ru-RU" b="1" dirty="0" smtClean="0">
              <a:solidFill>
                <a:schemeClr val="accent2"/>
              </a:solidFill>
              <a:latin typeface="Arial Narrow" pitchFamily="34" charset="0"/>
              <a:cs typeface="Times New Roman" panose="02020603050405020304" pitchFamily="18" charset="0"/>
            </a:endParaRPr>
          </a:p>
          <a:p>
            <a:pPr algn="ctr" defTabSz="1185304"/>
            <a:r>
              <a:rPr lang="ru-RU" sz="2800" b="1" dirty="0" smtClean="0">
                <a:solidFill>
                  <a:schemeClr val="accent2"/>
                </a:solidFill>
                <a:latin typeface="Arial Narrow" pitchFamily="34" charset="0"/>
                <a:cs typeface="Times New Roman" panose="02020603050405020304" pitchFamily="18" charset="0"/>
              </a:rPr>
              <a:t>50 000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41851" y="2764026"/>
            <a:ext cx="1706873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185304"/>
            <a:r>
              <a:rPr lang="ru-RU" sz="2400" b="1" dirty="0">
                <a:solidFill>
                  <a:srgbClr val="EC4714"/>
                </a:solidFill>
                <a:latin typeface="Arial Narrow" pitchFamily="34" charset="0"/>
                <a:cs typeface="Times New Roman" panose="02020603050405020304" pitchFamily="18" charset="0"/>
              </a:rPr>
              <a:t>    </a:t>
            </a:r>
            <a:r>
              <a:rPr lang="ru-RU" sz="2667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Лечение</a:t>
            </a:r>
            <a:endParaRPr lang="ru-RU" sz="2667" dirty="0">
              <a:solidFill>
                <a:schemeClr val="accent1">
                  <a:lumMod val="50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250847" y="2820827"/>
            <a:ext cx="1409862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sz="2667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Фитнес</a:t>
            </a:r>
            <a:endParaRPr lang="ru-RU" sz="2667" dirty="0">
              <a:solidFill>
                <a:schemeClr val="accent1">
                  <a:lumMod val="50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AutoShape 14" descr="https://ewenmcphee.files.wordpress.com/2015/08/doctor-and-patient_fj5cr2cd.jpg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ru-RU" sz="2400"/>
          </a:p>
        </p:txBody>
      </p:sp>
      <p:sp>
        <p:nvSpPr>
          <p:cNvPr id="19" name="Прямоугольник 18"/>
          <p:cNvSpPr/>
          <p:nvPr/>
        </p:nvSpPr>
        <p:spPr>
          <a:xfrm>
            <a:off x="5506976" y="2798171"/>
            <a:ext cx="2095222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185304"/>
            <a:r>
              <a:rPr lang="ru-RU" sz="2400" b="1" dirty="0">
                <a:solidFill>
                  <a:srgbClr val="EC4714"/>
                </a:solidFill>
                <a:latin typeface="Arial Narrow" pitchFamily="34" charset="0"/>
                <a:cs typeface="Times New Roman" panose="02020603050405020304" pitchFamily="18" charset="0"/>
              </a:rPr>
              <a:t>    </a:t>
            </a:r>
            <a:r>
              <a:rPr lang="ru-RU" sz="2667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Обучение</a:t>
            </a:r>
            <a:endParaRPr lang="ru-RU" sz="2667" dirty="0">
              <a:solidFill>
                <a:schemeClr val="accent1">
                  <a:lumMod val="50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43027" y="4695180"/>
            <a:ext cx="14033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sz="2800" b="1" dirty="0" smtClean="0">
                <a:solidFill>
                  <a:schemeClr val="accent2"/>
                </a:solidFill>
                <a:latin typeface="Arial Narrow" pitchFamily="34" charset="0"/>
                <a:cs typeface="Times New Roman" panose="02020603050405020304" pitchFamily="18" charset="0"/>
              </a:rPr>
              <a:t>15 600</a:t>
            </a:r>
          </a:p>
          <a:p>
            <a:pPr algn="ctr" defTabSz="1185304"/>
            <a:r>
              <a:rPr lang="ru-RU" sz="2800" b="1" dirty="0" smtClean="0">
                <a:solidFill>
                  <a:schemeClr val="accent2"/>
                </a:solidFill>
                <a:latin typeface="Arial Narrow" pitchFamily="34" charset="0"/>
                <a:cs typeface="Times New Roman" panose="02020603050405020304" pitchFamily="18" charset="0"/>
              </a:rPr>
              <a:t>6 500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43033" y="5651705"/>
            <a:ext cx="2408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185304"/>
            <a:r>
              <a:rPr lang="ru-RU" sz="20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РАНЕЕ </a:t>
            </a:r>
          </a:p>
          <a:p>
            <a:pPr algn="ctr" defTabSz="1185304"/>
            <a:r>
              <a:rPr lang="ru-RU" sz="2000" dirty="0">
                <a:solidFill>
                  <a:schemeClr val="accent2"/>
                </a:solidFill>
                <a:cs typeface="Times New Roman" panose="02020603050405020304" pitchFamily="18" charset="0"/>
              </a:rPr>
              <a:t>ПО РАСХОДАМ </a:t>
            </a:r>
          </a:p>
          <a:p>
            <a:pPr algn="ctr" defTabSz="1185304"/>
            <a:r>
              <a:rPr lang="ru-RU" sz="2000" dirty="0">
                <a:solidFill>
                  <a:schemeClr val="accent2"/>
                </a:solidFill>
                <a:cs typeface="Times New Roman" panose="02020603050405020304" pitchFamily="18" charset="0"/>
              </a:rPr>
              <a:t>(ДО 31.12.2023)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34938" y="3808731"/>
            <a:ext cx="25380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Максимальная сумма налогового вычета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91935" y="4876338"/>
            <a:ext cx="26240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Максимальная сумма возврата налога 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1029510" y="4655048"/>
            <a:ext cx="10049483" cy="2165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975328" y="5596931"/>
            <a:ext cx="10067421" cy="69671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652878" y="3818064"/>
            <a:ext cx="0" cy="230400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Номер слайда 1"/>
          <p:cNvSpPr>
            <a:spLocks noGrp="1"/>
          </p:cNvSpPr>
          <p:nvPr>
            <p:ph type="sldNum" sz="quarter" idx="11"/>
          </p:nvPr>
        </p:nvSpPr>
        <p:spPr>
          <a:xfrm>
            <a:off x="420624" y="6019801"/>
            <a:ext cx="457200" cy="184150"/>
          </a:xfrm>
        </p:spPr>
        <p:txBody>
          <a:bodyPr/>
          <a:lstStyle/>
          <a:p>
            <a:r>
              <a:rPr lang="ru-RU" dirty="0" smtClean="0">
                <a:solidFill>
                  <a:srgbClr val="96D3ED"/>
                </a:solidFill>
              </a:rPr>
              <a:t>7</a:t>
            </a:r>
            <a:endParaRPr dirty="0">
              <a:solidFill>
                <a:srgbClr val="96D3ED"/>
              </a:solidFill>
            </a:endParaRPr>
          </a:p>
        </p:txBody>
      </p:sp>
      <p:sp>
        <p:nvSpPr>
          <p:cNvPr id="48" name="Нижний колонтитул 2"/>
          <p:cNvSpPr txBox="1">
            <a:spLocks/>
          </p:cNvSpPr>
          <p:nvPr/>
        </p:nvSpPr>
        <p:spPr>
          <a:xfrm rot="16200000">
            <a:off x="-593472" y="1815665"/>
            <a:ext cx="2485394" cy="1894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ФЗ №159-ФЗ от 28.04.2023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648104" y="3335071"/>
            <a:ext cx="1" cy="2519523"/>
          </a:xfrm>
          <a:prstGeom prst="line">
            <a:avLst/>
          </a:prstGeom>
          <a:ln w="12700">
            <a:solidFill>
              <a:schemeClr val="accent1">
                <a:lumMod val="75000"/>
                <a:alpha val="5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6712424" y="5651704"/>
            <a:ext cx="26257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5304"/>
            <a:r>
              <a:rPr lang="ru-RU" sz="2000" b="1" dirty="0">
                <a:solidFill>
                  <a:srgbClr val="6FAC46"/>
                </a:solidFill>
                <a:cs typeface="Times New Roman" panose="02020603050405020304" pitchFamily="18" charset="0"/>
              </a:rPr>
              <a:t>СЕЙЧАС</a:t>
            </a:r>
          </a:p>
          <a:p>
            <a:pPr algn="ctr" defTabSz="1185304"/>
            <a:r>
              <a:rPr lang="ru-RU" sz="2000" dirty="0">
                <a:solidFill>
                  <a:srgbClr val="6FAC46"/>
                </a:solidFill>
                <a:cs typeface="Times New Roman" panose="02020603050405020304" pitchFamily="18" charset="0"/>
              </a:rPr>
              <a:t>ПО РАСХОДАМ </a:t>
            </a:r>
          </a:p>
          <a:p>
            <a:pPr algn="ctr" defTabSz="1185304"/>
            <a:r>
              <a:rPr lang="ru-RU" sz="2000" dirty="0">
                <a:solidFill>
                  <a:srgbClr val="6FAC46"/>
                </a:solidFill>
                <a:cs typeface="Times New Roman" panose="02020603050405020304" pitchFamily="18" charset="0"/>
              </a:rPr>
              <a:t>(С </a:t>
            </a:r>
            <a:r>
              <a:rPr lang="ru-RU" sz="2000" dirty="0" smtClean="0">
                <a:solidFill>
                  <a:srgbClr val="6FAC46"/>
                </a:solidFill>
                <a:cs typeface="Times New Roman" panose="02020603050405020304" pitchFamily="18" charset="0"/>
              </a:rPr>
              <a:t>01.01.2024)</a:t>
            </a:r>
            <a:endParaRPr lang="ru-RU" sz="2000" dirty="0"/>
          </a:p>
        </p:txBody>
      </p:sp>
      <p:pic>
        <p:nvPicPr>
          <p:cNvPr id="27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98" y="952118"/>
            <a:ext cx="2196586" cy="191785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10" descr="https://avatars.mds.yandex.net/i?id=fd2a6f7ec162b4cb0460ba1e00b8a1b680309b31-8497211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799" y="887816"/>
            <a:ext cx="2405239" cy="191786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3312" y="941879"/>
            <a:ext cx="2232025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416" y="3012143"/>
            <a:ext cx="98393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7363246" y="3735941"/>
            <a:ext cx="124745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185304"/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150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000</a:t>
            </a:r>
          </a:p>
          <a:p>
            <a:pPr algn="ctr" defTabSz="1185304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110 000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487816" y="4682795"/>
            <a:ext cx="10839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185304"/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19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500</a:t>
            </a:r>
          </a:p>
          <a:p>
            <a:pPr algn="ctr" defTabSz="1185304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14 300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V="1">
            <a:off x="3675185" y="4186473"/>
            <a:ext cx="7391342" cy="40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9043026" y="3735941"/>
            <a:ext cx="0" cy="230400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118567" y="3785117"/>
            <a:ext cx="3058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за себя, детей (мед., фитнес)</a:t>
            </a:r>
            <a:endParaRPr lang="ru-RU" b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131323" y="4207483"/>
            <a:ext cx="2572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за детей (обучение)</a:t>
            </a:r>
            <a:endParaRPr lang="ru-RU" b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155757" y="4723589"/>
            <a:ext cx="3021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</a:rPr>
              <a:t>за себя, </a:t>
            </a:r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детей (</a:t>
            </a:r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</a:rPr>
              <a:t>мед., фитнес)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155757" y="5199503"/>
            <a:ext cx="2833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за </a:t>
            </a:r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</a:rPr>
              <a:t>детей (обучение)</a:t>
            </a:r>
          </a:p>
        </p:txBody>
      </p:sp>
      <p:sp>
        <p:nvSpPr>
          <p:cNvPr id="29" name="Стрелка вправо 28"/>
          <p:cNvSpPr/>
          <p:nvPr/>
        </p:nvSpPr>
        <p:spPr>
          <a:xfrm>
            <a:off x="6260097" y="4014281"/>
            <a:ext cx="376090" cy="2097595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27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="" xmlns:a16="http://schemas.microsoft.com/office/drawing/2014/main" id="{305E10E9-9AB7-0642-D4C4-DDFDAB7B5B2C}"/>
              </a:ext>
            </a:extLst>
          </p:cNvPr>
          <p:cNvSpPr txBox="1">
            <a:spLocks/>
          </p:cNvSpPr>
          <p:nvPr/>
        </p:nvSpPr>
        <p:spPr>
          <a:xfrm>
            <a:off x="539938" y="2881993"/>
            <a:ext cx="9196125" cy="99698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77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  <a:alpha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3500000" scaled="1"/>
          </a:gradFill>
        </p:spPr>
        <p:txBody>
          <a:bodyPr rtlCol="0"/>
          <a:lstStyle>
            <a:defPPr>
              <a:defRPr lang="ru-RU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800" kern="1200" cap="all" spc="300" baseline="0">
                <a:solidFill>
                  <a:schemeClr val="tx1"/>
                </a:solidFill>
                <a:latin typeface="+mj-lt"/>
                <a:ea typeface="+mj-ea"/>
                <a:cs typeface="Posterama" panose="020B0504020200020000" pitchFamily="34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4400" b="1" spc="100" dirty="0" smtClean="0">
                <a:solidFill>
                  <a:srgbClr val="44546A">
                    <a:lumMod val="7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   СПАСИБО за внимание</a:t>
            </a:r>
            <a:endParaRPr sz="4400" b="1" spc="100" dirty="0">
              <a:solidFill>
                <a:srgbClr val="44546A">
                  <a:lumMod val="75000"/>
                </a:srgbClr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38" y="370115"/>
            <a:ext cx="1089900" cy="1136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570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497</Words>
  <Application>Microsoft Office PowerPoint</Application>
  <PresentationFormat>Произвольный</PresentationFormat>
  <Paragraphs>108</Paragraphs>
  <Slides>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Хабаров Андрей Александрович</dc:creator>
  <cp:lastModifiedBy>Пользователь</cp:lastModifiedBy>
  <cp:revision>78</cp:revision>
  <cp:lastPrinted>2024-09-03T07:36:27Z</cp:lastPrinted>
  <dcterms:created xsi:type="dcterms:W3CDTF">2024-09-02T08:48:03Z</dcterms:created>
  <dcterms:modified xsi:type="dcterms:W3CDTF">2024-09-03T17:49:30Z</dcterms:modified>
</cp:coreProperties>
</file>