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3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91" r:id="rId3"/>
    <p:sldId id="272" r:id="rId5"/>
    <p:sldId id="271" r:id="rId6"/>
    <p:sldId id="293" r:id="rId7"/>
    <p:sldId id="294" r:id="rId8"/>
    <p:sldId id="296" r:id="rId9"/>
    <p:sldId id="297" r:id="rId10"/>
    <p:sldId id="299" r:id="rId11"/>
    <p:sldId id="298" r:id="rId12"/>
    <p:sldId id="301" r:id="rId13"/>
    <p:sldId id="273" r:id="rId14"/>
    <p:sldId id="302" r:id="rId15"/>
    <p:sldId id="303" r:id="rId16"/>
    <p:sldId id="304" r:id="rId17"/>
    <p:sldId id="305" r:id="rId18"/>
    <p:sldId id="29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43" userDrawn="1">
          <p15:clr>
            <a:srgbClr val="A4A3A4"/>
          </p15:clr>
        </p15:guide>
        <p15:guide id="2" orient="horz" pos="22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2D4"/>
    <a:srgbClr val="EDF1F6"/>
    <a:srgbClr val="9CAFCC"/>
    <a:srgbClr val="EEF1F7"/>
    <a:srgbClr val="9DA6B7"/>
    <a:srgbClr val="F8FAFF"/>
    <a:srgbClr val="A8B3C1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/>
    <p:restoredTop sz="94695"/>
  </p:normalViewPr>
  <p:slideViewPr>
    <p:cSldViewPr snapToGrid="0" showGuides="1">
      <p:cViewPr varScale="1">
        <p:scale>
          <a:sx n="57" d="100"/>
          <a:sy n="57" d="100"/>
        </p:scale>
        <p:origin x="908" y="36"/>
      </p:cViewPr>
      <p:guideLst>
        <p:guide pos="3943"/>
        <p:guide orient="horz" pos="22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957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НП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ЮЛ</c:v>
                </c:pt>
                <c:pt idx="1">
                  <c:v>ИП</c:v>
                </c:pt>
                <c:pt idx="2">
                  <c:v>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11020</c:v>
                </c:pt>
                <c:pt idx="1">
                  <c:v>17687</c:v>
                </c:pt>
                <c:pt idx="2">
                  <c:v>430396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НП, подключенных к ЛК 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ЮЛ</c:v>
                </c:pt>
                <c:pt idx="1">
                  <c:v>ИП</c:v>
                </c:pt>
                <c:pt idx="2">
                  <c:v>ФЛ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7299</c:v>
                </c:pt>
                <c:pt idx="1">
                  <c:v>12972</c:v>
                </c:pt>
                <c:pt idx="2">
                  <c:v>173539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100"/>
        <c:axId val="146181632"/>
        <c:axId val="140025152"/>
      </c:barChart>
      <c:catAx>
        <c:axId val="14618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140025152"/>
        <c:crosses val="autoZero"/>
        <c:auto val="1"/>
        <c:lblAlgn val="ctr"/>
        <c:lblOffset val="100"/>
        <c:noMultiLvlLbl val="0"/>
      </c:catAx>
      <c:valAx>
        <c:axId val="140025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14618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198727434152116"/>
          <c:y val="0.8979533419207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00" b="1" i="0" u="none" strike="noStrike" kern="1200" baseline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ea0b324f-b837-4c72-8189-75b580200427}"/>
      </c:ext>
    </c:extLst>
  </c:chart>
  <c:spPr>
    <a:noFill/>
    <a:ln>
      <a:noFill/>
    </a:ln>
    <a:effectLst/>
  </c:spPr>
  <c:txPr>
    <a:bodyPr/>
    <a:lstStyle/>
    <a:p>
      <a:pPr>
        <a:defRPr lang="ru-RU"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3A87F-2541-4468-88E6-485EC654C69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31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u-RU" dirty="0"/>
              <a:t>Место для текста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6C95-FB01-4368-89F1-677BC7E5685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DC93-0E23-4CB1-AED0-77F5B5ADD38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  <a:endParaRPr lang="ru-RU" dirty="0"/>
          </a:p>
        </p:txBody>
      </p:sp>
      <p:sp>
        <p:nvSpPr>
          <p:cNvPr id="2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  <a:endParaRPr lang="ru-RU" dirty="0"/>
          </a:p>
        </p:txBody>
      </p:sp>
      <p:sp>
        <p:nvSpPr>
          <p:cNvPr id="3" name="Текст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  <a:endParaRPr lang="ru-RU" dirty="0"/>
          </a:p>
        </p:txBody>
      </p:sp>
      <p:sp>
        <p:nvSpPr>
          <p:cNvPr id="4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  <a:endParaRPr lang="ru-RU" dirty="0"/>
          </a:p>
        </p:txBody>
      </p:sp>
      <p:sp>
        <p:nvSpPr>
          <p:cNvPr id="2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6.emf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9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8999220" y="5194300"/>
            <a:ext cx="1369695" cy="1301115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47404" y="3306521"/>
            <a:ext cx="8697191" cy="44282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ФЕДЕРАЛЬНАЯ</a:t>
            </a:r>
            <a:r>
              <a:rPr lang="en-US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НАЛОГОВАЯ СЛУЖБА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3722557" y="5391403"/>
            <a:ext cx="4726498" cy="39151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Татьяна Демихова</a:t>
            </a:r>
            <a:endParaRPr lang="ru-RU" sz="20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162105" y="5889273"/>
            <a:ext cx="5286950" cy="74042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отдела оказания государственных услуг</a:t>
            </a:r>
            <a:endParaRPr lang="ru-RU" sz="2000" b="1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868397"/>
            <a:ext cx="1065097" cy="1217254"/>
          </a:xfrm>
          <a:prstGeom prst="rect">
            <a:avLst/>
          </a:prstGeom>
          <a:ln>
            <a:noFill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055742" y="3880042"/>
            <a:ext cx="8080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3"/>
          <p:cNvSpPr txBox="1"/>
          <p:nvPr/>
        </p:nvSpPr>
        <p:spPr>
          <a:xfrm>
            <a:off x="2280423" y="4053569"/>
            <a:ext cx="7179289" cy="1136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ru-RU" sz="74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использования и практические аспекты применения личных кабинетов ФНС России для ФЛ, ИП, ЮЛ</a:t>
            </a:r>
            <a:endParaRPr lang="ru-RU" sz="7400" b="1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585" y="5194300"/>
            <a:ext cx="1369695" cy="1296670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495" y="565150"/>
            <a:ext cx="9795510" cy="60515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 справок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/>
          <p:cNvSpPr/>
          <p:nvPr>
            <p:custDataLst>
              <p:tags r:id="rId1"/>
            </p:custDataLst>
          </p:nvPr>
        </p:nvSpPr>
        <p:spPr>
          <a:xfrm>
            <a:off x="302871" y="2626727"/>
            <a:ext cx="11589092" cy="984036"/>
          </a:xfrm>
          <a:prstGeom prst="roundRect">
            <a:avLst>
              <a:gd name="adj" fmla="val 1467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1142498" y="2857770"/>
            <a:ext cx="10443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об исполнении налогоплательщиком (плательщиком сбора, плательщиком страховых взносов, налоговым агентом) обязанности по уплате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/>
          <p:cNvSpPr/>
          <p:nvPr>
            <p:custDataLst>
              <p:tags r:id="rId3"/>
            </p:custDataLst>
          </p:nvPr>
        </p:nvSpPr>
        <p:spPr>
          <a:xfrm>
            <a:off x="302871" y="1396333"/>
            <a:ext cx="11589092" cy="984036"/>
          </a:xfrm>
          <a:prstGeom prst="roundRect">
            <a:avLst>
              <a:gd name="adj" fmla="val 1467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1143442" y="1749851"/>
            <a:ext cx="1044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 принадлежности сумм денежных средств, перечисленных в качестве единого налогового платежа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/>
          <p:cNvSpPr/>
          <p:nvPr>
            <p:custDataLst>
              <p:tags r:id="rId5"/>
            </p:custDataLst>
          </p:nvPr>
        </p:nvSpPr>
        <p:spPr>
          <a:xfrm>
            <a:off x="302871" y="3858391"/>
            <a:ext cx="11589092" cy="984036"/>
          </a:xfrm>
          <a:prstGeom prst="roundRect">
            <a:avLst>
              <a:gd name="adj" fmla="val 1467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/>
          <p:cNvSpPr/>
          <p:nvPr>
            <p:custDataLst>
              <p:tags r:id="rId6"/>
            </p:custDataLst>
          </p:nvPr>
        </p:nvSpPr>
        <p:spPr>
          <a:xfrm>
            <a:off x="302871" y="5089419"/>
            <a:ext cx="11589092" cy="984036"/>
          </a:xfrm>
          <a:prstGeom prst="roundRect">
            <a:avLst>
              <a:gd name="adj" fmla="val 1467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1142498" y="4078803"/>
            <a:ext cx="10443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 сверки принадлежности сумм денежных средств, перечисленных и (или) признаваемых в качестве ЕНП, либо сумм денежных средств, перечисленных не в качестве ЕНП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470736" y="17129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9"/>
            </p:custDataLst>
          </p:nvPr>
        </p:nvSpPr>
        <p:spPr>
          <a:xfrm>
            <a:off x="470736" y="2826992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10"/>
            </p:custDataLst>
          </p:nvPr>
        </p:nvSpPr>
        <p:spPr>
          <a:xfrm>
            <a:off x="470736" y="4058021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11"/>
            </p:custDataLst>
          </p:nvPr>
        </p:nvSpPr>
        <p:spPr>
          <a:xfrm>
            <a:off x="470736" y="528904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2"/>
            </p:custDataLst>
          </p:nvPr>
        </p:nvSpPr>
        <p:spPr>
          <a:xfrm>
            <a:off x="1142498" y="5319826"/>
            <a:ext cx="10443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 наличии на дату формирования справки положительного, отрицательного или нулевого сальдо единого налогового счета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: скругленные углы 26"/>
          <p:cNvSpPr/>
          <p:nvPr/>
        </p:nvSpPr>
        <p:spPr>
          <a:xfrm>
            <a:off x="334044" y="1806594"/>
            <a:ext cx="3244376" cy="4669864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125" y="1988521"/>
            <a:ext cx="2189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запросить за период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439551" y="2081828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125" y="2381891"/>
            <a:ext cx="2766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Запрос по ТКС, ЕПГУ, ЛК, на бумаге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43361" y="2777162"/>
            <a:ext cx="2743068" cy="276999"/>
            <a:chOff x="439551" y="2775257"/>
            <a:chExt cx="2743068" cy="276999"/>
          </a:xfrm>
        </p:grpSpPr>
        <p:sp>
          <p:nvSpPr>
            <p:cNvPr id="32" name="TextBox 31"/>
            <p:cNvSpPr txBox="1"/>
            <p:nvPr/>
          </p:nvSpPr>
          <p:spPr>
            <a:xfrm>
              <a:off x="598124" y="2775257"/>
              <a:ext cx="25844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Срок представления –  5 дней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439551" y="2868564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439551" y="3168625"/>
            <a:ext cx="2743068" cy="461665"/>
            <a:chOff x="439551" y="2802321"/>
            <a:chExt cx="2743068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98124" y="2802321"/>
              <a:ext cx="2584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Остаток на ЕНП на начало и конец периода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439551" y="2987961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443314" y="3746659"/>
            <a:ext cx="2739305" cy="461665"/>
            <a:chOff x="443314" y="3364259"/>
            <a:chExt cx="2739305" cy="461665"/>
          </a:xfrm>
        </p:grpSpPr>
        <p:sp>
          <p:nvSpPr>
            <p:cNvPr id="34" name="TextBox 33"/>
            <p:cNvSpPr txBox="1"/>
            <p:nvPr/>
          </p:nvSpPr>
          <p:spPr>
            <a:xfrm>
              <a:off x="598124" y="3364259"/>
              <a:ext cx="2584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Детализация в разрезе видов поступлений на ЕНП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43314" y="3549899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43314" y="4324693"/>
            <a:ext cx="2739305" cy="461665"/>
            <a:chOff x="443314" y="3919042"/>
            <a:chExt cx="2739305" cy="461665"/>
          </a:xfrm>
        </p:grpSpPr>
        <p:sp>
          <p:nvSpPr>
            <p:cNvPr id="35" name="TextBox 34"/>
            <p:cNvSpPr txBox="1"/>
            <p:nvPr/>
          </p:nvSpPr>
          <p:spPr>
            <a:xfrm>
              <a:off x="598124" y="3919042"/>
              <a:ext cx="2584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Детализация в разрезе видов списаний на ЕНП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43314" y="4108846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443314" y="4902727"/>
            <a:ext cx="2739305" cy="646331"/>
            <a:chOff x="443314" y="4471394"/>
            <a:chExt cx="2739305" cy="646331"/>
          </a:xfrm>
        </p:grpSpPr>
        <p:sp>
          <p:nvSpPr>
            <p:cNvPr id="36" name="TextBox 35"/>
            <p:cNvSpPr txBox="1"/>
            <p:nvPr/>
          </p:nvSpPr>
          <p:spPr>
            <a:xfrm>
              <a:off x="598124" y="4471394"/>
              <a:ext cx="2584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Не является документом, подтверждающим исполнение обязанности по уплате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443314" y="4749367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Овал 62"/>
          <p:cNvSpPr/>
          <p:nvPr/>
        </p:nvSpPr>
        <p:spPr>
          <a:xfrm>
            <a:off x="443314" y="5943403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46486" y="5703218"/>
            <a:ext cx="2289137" cy="608543"/>
          </a:xfrm>
          <a:prstGeom prst="rect">
            <a:avLst/>
          </a:prstGeom>
          <a:solidFill>
            <a:srgbClr val="F2643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8124" y="5665430"/>
            <a:ext cx="258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Доступна в </a:t>
            </a:r>
            <a:r>
              <a:rPr lang="ru-RU" sz="1200" dirty="0">
                <a:solidFill>
                  <a:srgbClr val="F15A2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агрегированном виде</a:t>
            </a: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(по дате, КБК, ОКТМО, КПП и сроку уплаты)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Стрелка: шеврон 73"/>
          <p:cNvSpPr/>
          <p:nvPr/>
        </p:nvSpPr>
        <p:spPr>
          <a:xfrm>
            <a:off x="11930497" y="6428952"/>
            <a:ext cx="191018" cy="209892"/>
          </a:xfrm>
          <a:prstGeom prst="chevron">
            <a:avLst>
              <a:gd name="adj" fmla="val 60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1"/>
            <a:ext cx="9879979" cy="168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499" y="273855"/>
            <a:ext cx="538226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 принадлежности </a:t>
            </a:r>
            <a:endParaRPr lang="ru-RU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720754"/>
            <a:ext cx="882502" cy="824013"/>
            <a:chOff x="0" y="860098"/>
            <a:chExt cx="882502" cy="82401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860098"/>
              <a:ext cx="882502" cy="824013"/>
            </a:xfrm>
            <a:prstGeom prst="rect">
              <a:avLst/>
            </a:prstGeom>
            <a:solidFill>
              <a:srgbClr val="FFEE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90622" y="1021475"/>
              <a:ext cx="501259" cy="501259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968441" y="730583"/>
            <a:ext cx="8510095" cy="837587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440" y="910518"/>
            <a:ext cx="851009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проверить, все ли платежи учтены на ЕНП и как они распределились по обязательствам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39551" y="2477145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19" y="1838001"/>
            <a:ext cx="3676207" cy="50052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914" y="1772063"/>
            <a:ext cx="5090601" cy="51332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" y="1"/>
            <a:ext cx="10716321" cy="168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2492" y="263942"/>
            <a:ext cx="981657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об исполнении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0" y="720754"/>
            <a:ext cx="882502" cy="824013"/>
            <a:chOff x="0" y="860098"/>
            <a:chExt cx="882502" cy="824013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0" y="860098"/>
              <a:ext cx="882502" cy="824013"/>
            </a:xfrm>
            <a:prstGeom prst="rect">
              <a:avLst/>
            </a:prstGeom>
            <a:solidFill>
              <a:srgbClr val="FFEE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90622" y="1021475"/>
              <a:ext cx="501259" cy="501259"/>
            </a:xfrm>
            <a:prstGeom prst="rect">
              <a:avLst/>
            </a:prstGeom>
          </p:spPr>
        </p:pic>
      </p:grpSp>
      <p:sp>
        <p:nvSpPr>
          <p:cNvPr id="103" name="Прямоугольник 102"/>
          <p:cNvSpPr/>
          <p:nvPr/>
        </p:nvSpPr>
        <p:spPr>
          <a:xfrm>
            <a:off x="1124560" y="713967"/>
            <a:ext cx="9502552" cy="837587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40109" y="975794"/>
            <a:ext cx="994875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– </a:t>
            </a:r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подтвердить отсутствие долга для участия в тендере, получения субсидии и т.д.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05" name="Рисунок 17"/>
          <p:cNvPicPr>
            <a:picLocks noChangeAspect="1"/>
          </p:cNvPicPr>
          <p:nvPr/>
        </p:nvPicPr>
        <p:blipFill rotWithShape="1">
          <a:blip r:embed="rId3"/>
          <a:srcRect l="35028" t="24744" r="33251" b="23589"/>
          <a:stretch>
            <a:fillRect/>
          </a:stretch>
        </p:blipFill>
        <p:spPr>
          <a:xfrm>
            <a:off x="7019650" y="1944104"/>
            <a:ext cx="4872313" cy="4464056"/>
          </a:xfrm>
          <a:prstGeom prst="rect">
            <a:avLst/>
          </a:prstGeom>
          <a:effectLst>
            <a:outerShdw blurRad="254000" sx="98000" sy="98000" algn="ctr" rotWithShape="0">
              <a:prstClr val="black">
                <a:alpha val="4000"/>
              </a:prstClr>
            </a:outerShdw>
          </a:effectLst>
        </p:spPr>
      </p:pic>
      <p:sp>
        <p:nvSpPr>
          <p:cNvPr id="106" name="Прямоугольник: скругленные углы 105"/>
          <p:cNvSpPr/>
          <p:nvPr/>
        </p:nvSpPr>
        <p:spPr>
          <a:xfrm>
            <a:off x="334963" y="1943296"/>
            <a:ext cx="6497003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52172" y="2125590"/>
            <a:ext cx="604487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данные о наличии/отсутствии долга на дату формирования: имеет/не имеет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рямоугольник: скругленные углы 107"/>
          <p:cNvSpPr/>
          <p:nvPr/>
        </p:nvSpPr>
        <p:spPr>
          <a:xfrm>
            <a:off x="334963" y="2748710"/>
            <a:ext cx="6497003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52172" y="2931004"/>
            <a:ext cx="563338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запрос по ТКС, через ЕПГУ, через ЛК налогоплательщика, на бумаге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334963" y="3554124"/>
            <a:ext cx="6497003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52172" y="3736418"/>
            <a:ext cx="3636631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срок представления – 10 рабочих дней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12" name="Прямоугольник: скругленные углы 111"/>
          <p:cNvSpPr/>
          <p:nvPr/>
        </p:nvSpPr>
        <p:spPr>
          <a:xfrm>
            <a:off x="334963" y="4359538"/>
            <a:ext cx="6497003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52172" y="4541832"/>
            <a:ext cx="604487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является документом, подтверждающим исполнение обязанности по уплате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14" name="Прямоугольник: скругленные углы 113"/>
          <p:cNvSpPr/>
          <p:nvPr/>
        </p:nvSpPr>
        <p:spPr>
          <a:xfrm>
            <a:off x="334963" y="5164952"/>
            <a:ext cx="6497003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52172" y="5347246"/>
            <a:ext cx="604487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доступен запрос сведений о наличии (отсутствии) долга на конкретную дату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522754" y="2209664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522754" y="3015078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522754" y="3838038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522754" y="4625906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522754" y="5431320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20606" y="1953770"/>
          <a:ext cx="6427542" cy="3796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587"/>
                <a:gridCol w="2883957"/>
                <a:gridCol w="1292011"/>
                <a:gridCol w="1005170"/>
                <a:gridCol w="678817"/>
              </a:tblGrid>
              <a:tr h="35344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Наименование сверяемых данных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911" marR="86911" marT="43455" marB="43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Данные налогового органа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Данные НП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Расхождения</a:t>
                      </a:r>
                      <a:br>
                        <a:rPr lang="ru-RU" sz="700" u="none" strike="noStrike" dirty="0">
                          <a:effectLst/>
                        </a:rPr>
                      </a:br>
                      <a:r>
                        <a:rPr lang="ru-RU" sz="700" u="none" strike="noStrike" dirty="0">
                          <a:effectLst/>
                        </a:rPr>
                        <a:t>("+"; "-")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34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911" marR="86911" marT="43455" marB="43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45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Начислено</a:t>
                      </a:r>
                      <a:r>
                        <a:rPr lang="ru-RU" sz="700" u="none" strike="noStrike" dirty="0">
                          <a:effectLst/>
                        </a:rPr>
                        <a:t> (</a:t>
                      </a:r>
                      <a:r>
                        <a:rPr lang="ru-RU" sz="700" u="none" strike="noStrike" dirty="0" err="1">
                          <a:effectLst/>
                        </a:rPr>
                        <a:t>доначислено</a:t>
                      </a:r>
                      <a:r>
                        <a:rPr lang="ru-RU" sz="700" u="none" strike="noStrike" dirty="0">
                          <a:effectLst/>
                        </a:rPr>
                        <a:t>) (по декларациям (расчетам),  решениям, вынесенным по результатам рассмотрения материалов налоговых проверок, по судебным актам):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45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Уменьшено</a:t>
                      </a:r>
                      <a:r>
                        <a:rPr lang="ru-RU" sz="700" u="none" strike="noStrike" dirty="0">
                          <a:effectLst/>
                        </a:rPr>
                        <a:t> (по декларациям (расчетам), решениям, вынесенным по результатам рассмотрения материалов налоговых проверок, по судебным актам):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11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Поступил единый налоговый платеж (далее - ЕНП)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45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Распределено ЕНП по декларациям (расчетам),  </a:t>
                      </a:r>
                      <a:r>
                        <a:rPr lang="ru-RU" sz="700" u="none" strike="noStrike" dirty="0">
                          <a:effectLst/>
                        </a:rPr>
                        <a:t>решениям, вынесенным по результатам рассмотрения материалов налоговых проверок, по судебным актам: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3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Передано отрицательное/положительное сальдо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3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Принято отрицательное/положительное сальдо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Списана реструктуризированная задолженность по пеням в случае выполнения условий реструктуризации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Списана реструктуризированная задолженность по штрафам в случае выполнения условий реструктуризации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Списана задолженность по статье 59 НК РФ и постановлениям Правительства Российской Федерации                     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30549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92" marR="6592" marT="65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5"/>
          <p:cNvPicPr>
            <a:picLocks noChangeAspect="1"/>
          </p:cNvPicPr>
          <p:nvPr/>
        </p:nvPicPr>
        <p:blipFill rotWithShape="1">
          <a:blip r:embed="rId1"/>
          <a:srcRect l="25216" t="38493" r="21301" b="1561"/>
          <a:stretch>
            <a:fillRect/>
          </a:stretch>
        </p:blipFill>
        <p:spPr>
          <a:xfrm>
            <a:off x="7095611" y="3362468"/>
            <a:ext cx="4761426" cy="3001912"/>
          </a:xfrm>
          <a:prstGeom prst="rect">
            <a:avLst/>
          </a:prstGeom>
          <a:effectLst>
            <a:outerShdw blurRad="241300" sx="102000" sy="102000" algn="ctr" rotWithShape="0">
              <a:prstClr val="black">
                <a:alpha val="6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" y="1"/>
            <a:ext cx="10582506" cy="168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492" y="263942"/>
            <a:ext cx="300136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 сверки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20754"/>
            <a:ext cx="882502" cy="824013"/>
            <a:chOff x="0" y="860098"/>
            <a:chExt cx="882502" cy="82401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860098"/>
              <a:ext cx="882502" cy="824013"/>
            </a:xfrm>
            <a:prstGeom prst="rect">
              <a:avLst/>
            </a:prstGeom>
            <a:solidFill>
              <a:srgbClr val="FFEE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622" y="1021475"/>
              <a:ext cx="501259" cy="501259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1124560" y="713967"/>
            <a:ext cx="9457947" cy="837587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0109" y="975794"/>
            <a:ext cx="1028393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– проверить начисления и уплаты за выбранный период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34963" y="1943296"/>
            <a:ext cx="4866957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172" y="2042490"/>
            <a:ext cx="394174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общая сумма начислений и уплат за выбранный </a:t>
            </a:r>
            <a:b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</a:b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период в разрезе каждого обязательства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22754" y="2139179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334963" y="2739348"/>
            <a:ext cx="4866957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172" y="2838542"/>
            <a:ext cx="417859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состоит из двух разделов: налоги, уплачиваемые </a:t>
            </a:r>
            <a:b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</a:b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через ЕНП и напрямую на конкретный КБК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22754" y="2931421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/>
          <p:cNvSpPr/>
          <p:nvPr/>
        </p:nvSpPr>
        <p:spPr>
          <a:xfrm>
            <a:off x="334963" y="3535400"/>
            <a:ext cx="4866957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2172" y="3717694"/>
            <a:ext cx="332452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запрос по ТКС, ЛК, на бумаге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22754" y="3819314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/>
          <p:cNvSpPr/>
          <p:nvPr/>
        </p:nvSpPr>
        <p:spPr>
          <a:xfrm>
            <a:off x="334963" y="4331452"/>
            <a:ext cx="4866957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2172" y="4513746"/>
            <a:ext cx="340072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срок представления – 5 рабочих дней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522754" y="4597820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/>
          <p:cNvSpPr/>
          <p:nvPr/>
        </p:nvSpPr>
        <p:spPr>
          <a:xfrm>
            <a:off x="334963" y="5127504"/>
            <a:ext cx="4866957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172" y="5226698"/>
            <a:ext cx="36888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не является документом, подтверждающим </a:t>
            </a:r>
            <a:b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</a:b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исполнение обязанности по уплате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22754" y="5325292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/>
          <p:cNvSpPr/>
          <p:nvPr/>
        </p:nvSpPr>
        <p:spPr>
          <a:xfrm>
            <a:off x="334963" y="5923554"/>
            <a:ext cx="4866957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2172" y="6105848"/>
            <a:ext cx="26626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rPr>
              <a:t>предназначен для сверки с НО 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22754" y="6189922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1"/>
            <a:ext cx="10671716" cy="168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823" y="254611"/>
            <a:ext cx="644776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 сальдо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720754"/>
            <a:ext cx="882502" cy="824013"/>
          </a:xfrm>
          <a:prstGeom prst="rect">
            <a:avLst/>
          </a:prstGeom>
          <a:solidFill>
            <a:srgbClr val="FF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622" y="882131"/>
            <a:ext cx="501259" cy="5012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24560" y="713967"/>
            <a:ext cx="9547157" cy="837587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0109" y="975794"/>
            <a:ext cx="1028393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– узнать состояние сальдо ЕНС и получить дополнительную информацию для сверки</a:t>
            </a:r>
            <a:endParaRPr lang="ru-RU" sz="16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334963" y="2050876"/>
            <a:ext cx="4871738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172" y="2167521"/>
            <a:ext cx="548614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 по ТКС, через ЕПГУ, через ЛК 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налогоплательщика, на бумаге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22754" y="2263904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34963" y="2747100"/>
            <a:ext cx="4871738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22754" y="2929394"/>
            <a:ext cx="4468347" cy="258532"/>
            <a:chOff x="522754" y="2921642"/>
            <a:chExt cx="4468347" cy="258532"/>
          </a:xfrm>
        </p:grpSpPr>
        <p:sp>
          <p:nvSpPr>
            <p:cNvPr id="20" name="TextBox 19"/>
            <p:cNvSpPr txBox="1"/>
            <p:nvPr/>
          </p:nvSpPr>
          <p:spPr>
            <a:xfrm>
              <a:off x="752173" y="2921642"/>
              <a:ext cx="4238928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 предоставления – 5 рабочих дней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21" name="Овал 20"/>
            <p:cNvSpPr/>
            <p:nvPr/>
          </p:nvSpPr>
          <p:spPr>
            <a:xfrm>
              <a:off x="522754" y="3005716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рямоугольник: скругленные углы 21"/>
          <p:cNvSpPr/>
          <p:nvPr/>
        </p:nvSpPr>
        <p:spPr>
          <a:xfrm>
            <a:off x="334963" y="3443324"/>
            <a:ext cx="4871738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22754" y="3625618"/>
            <a:ext cx="4092276" cy="258532"/>
            <a:chOff x="522754" y="3717694"/>
            <a:chExt cx="4092276" cy="258532"/>
          </a:xfrm>
        </p:grpSpPr>
        <p:sp>
          <p:nvSpPr>
            <p:cNvPr id="24" name="TextBox 23"/>
            <p:cNvSpPr txBox="1"/>
            <p:nvPr/>
          </p:nvSpPr>
          <p:spPr>
            <a:xfrm>
              <a:off x="752171" y="3717694"/>
              <a:ext cx="3862859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каждое приложение можно запросить отдельно 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522754" y="3819314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Прямоугольник: скругленные углы 25"/>
          <p:cNvSpPr/>
          <p:nvPr/>
        </p:nvSpPr>
        <p:spPr>
          <a:xfrm>
            <a:off x="334963" y="4139548"/>
            <a:ext cx="4871738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22754" y="4321842"/>
            <a:ext cx="3908230" cy="258532"/>
            <a:chOff x="522754" y="4513746"/>
            <a:chExt cx="3908230" cy="258532"/>
          </a:xfrm>
        </p:grpSpPr>
        <p:sp>
          <p:nvSpPr>
            <p:cNvPr id="28" name="TextBox 27"/>
            <p:cNvSpPr txBox="1"/>
            <p:nvPr/>
          </p:nvSpPr>
          <p:spPr>
            <a:xfrm>
              <a:off x="752171" y="4513746"/>
              <a:ext cx="3678813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справку можно запросить в формате EXCEL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522754" y="4597820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Прямоугольник: скругленные углы 29"/>
          <p:cNvSpPr/>
          <p:nvPr/>
        </p:nvSpPr>
        <p:spPr>
          <a:xfrm>
            <a:off x="334963" y="4835772"/>
            <a:ext cx="4871738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172" y="4945127"/>
            <a:ext cx="471979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QR-код на сервис «Оперативная помощь» на </a:t>
            </a:r>
            <a:b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титульном листе справки</a:t>
            </a:r>
            <a:endParaRPr lang="ru-RU" sz="1200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22754" y="5033560"/>
            <a:ext cx="90384" cy="90384"/>
          </a:xfrm>
          <a:prstGeom prst="ellipse">
            <a:avLst/>
          </a:prstGeom>
          <a:solidFill>
            <a:srgbClr val="0F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/>
          <p:cNvSpPr/>
          <p:nvPr/>
        </p:nvSpPr>
        <p:spPr>
          <a:xfrm>
            <a:off x="334963" y="5531996"/>
            <a:ext cx="4871738" cy="623120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35647" t="23428" r="18333" b="22164"/>
          <a:stretch>
            <a:fillRect/>
          </a:stretch>
        </p:blipFill>
        <p:spPr>
          <a:xfrm>
            <a:off x="5314277" y="2050876"/>
            <a:ext cx="6552919" cy="4143122"/>
          </a:xfrm>
          <a:prstGeom prst="rect">
            <a:avLst/>
          </a:prstGeom>
          <a:effectLst>
            <a:outerShdw blurRad="304800" sx="104000" sy="104000" algn="ctr" rotWithShape="0">
              <a:prstClr val="black">
                <a:alpha val="0"/>
              </a:prstClr>
            </a:outerShdw>
          </a:effectLst>
        </p:spPr>
      </p:pic>
      <p:grpSp>
        <p:nvGrpSpPr>
          <p:cNvPr id="36" name="Группа 35"/>
          <p:cNvGrpSpPr/>
          <p:nvPr/>
        </p:nvGrpSpPr>
        <p:grpSpPr>
          <a:xfrm>
            <a:off x="522754" y="5631190"/>
            <a:ext cx="3908230" cy="424732"/>
            <a:chOff x="522754" y="5523610"/>
            <a:chExt cx="3908230" cy="424732"/>
          </a:xfrm>
        </p:grpSpPr>
        <p:sp>
          <p:nvSpPr>
            <p:cNvPr id="37" name="TextBox 36"/>
            <p:cNvSpPr txBox="1"/>
            <p:nvPr/>
          </p:nvSpPr>
          <p:spPr>
            <a:xfrm>
              <a:off x="703918" y="5523610"/>
              <a:ext cx="3727066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dirty="0">
                  <a:solidFill>
                    <a:srgbClr val="365760"/>
                  </a:solidFill>
                  <a:latin typeface="Arial" panose="020B0604020202020204" pitchFamily="34" charset="0"/>
                  <a:ea typeface="Golos Text" panose="020B0503020202020204" pitchFamily="34" charset="0"/>
                  <a:cs typeface="Arial" panose="020B0604020202020204" pitchFamily="34" charset="0"/>
                  <a:sym typeface="Helvetica"/>
                </a:rPr>
                <a:t>не является документом, подтверждающим исполнение обязанности по уплате</a:t>
              </a:r>
              <a:endParaRPr lang="ru-RU" sz="1200" dirty="0">
                <a:solidFill>
                  <a:srgbClr val="365760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522754" y="5620192"/>
              <a:ext cx="90384" cy="90384"/>
            </a:xfrm>
            <a:prstGeom prst="ellipse">
              <a:avLst/>
            </a:prstGeom>
            <a:solidFill>
              <a:srgbClr val="0F5C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649128" y="1000294"/>
            <a:ext cx="8430322" cy="1549222"/>
            <a:chOff x="5932668" y="3089065"/>
            <a:chExt cx="5959295" cy="1460666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5932668" y="3089065"/>
              <a:ext cx="5959295" cy="1460666"/>
            </a:xfrm>
            <a:prstGeom prst="roundRect">
              <a:avLst>
                <a:gd name="adj" fmla="val 24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2700" dir="6000000" sx="96000" sy="96000" algn="ctr" rotWithShape="0">
                <a:srgbClr val="000000">
                  <a:alpha val="4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46180" y="3699948"/>
              <a:ext cx="2736769" cy="37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ИНТЕРНЕТ-СЕРВИС «ЛК ИП»</a:t>
              </a:r>
              <a:endParaRPr lang="ru-RU" sz="20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649127" y="3103557"/>
            <a:ext cx="8430321" cy="1549222"/>
            <a:chOff x="5932668" y="4824870"/>
            <a:chExt cx="5959295" cy="1460666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5932668" y="4824870"/>
              <a:ext cx="5959295" cy="1460666"/>
            </a:xfrm>
            <a:prstGeom prst="roundRect">
              <a:avLst>
                <a:gd name="adj" fmla="val 24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2700" dir="6000000" sx="96000" sy="96000" algn="ctr" rotWithShape="0">
                <a:srgbClr val="000000">
                  <a:alpha val="4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22996" y="5297414"/>
              <a:ext cx="2783138" cy="37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ИНТЕРНЕТ-СЕРВИС «ЛК ЮЛ»</a:t>
              </a:r>
              <a:endParaRPr lang="ru-RU" sz="20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52" y="1062737"/>
            <a:ext cx="1424336" cy="14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52" y="3158317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1649126" y="5060094"/>
            <a:ext cx="8430321" cy="1549222"/>
            <a:chOff x="5932668" y="1353261"/>
            <a:chExt cx="5959295" cy="1460666"/>
          </a:xfrm>
        </p:grpSpPr>
        <p:sp>
          <p:nvSpPr>
            <p:cNvPr id="22" name="Прямоугольник: скругленные углы 21"/>
            <p:cNvSpPr/>
            <p:nvPr/>
          </p:nvSpPr>
          <p:spPr>
            <a:xfrm>
              <a:off x="5932668" y="1353261"/>
              <a:ext cx="5959295" cy="1460666"/>
            </a:xfrm>
            <a:prstGeom prst="roundRect">
              <a:avLst>
                <a:gd name="adj" fmla="val 24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2700" dir="6000000" sx="96000" sy="96000" algn="ctr" rotWithShape="0">
                <a:srgbClr val="000000">
                  <a:alpha val="4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67631" y="1894974"/>
              <a:ext cx="2751410" cy="37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3657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ИНТЕРНЕТ-СЕРВИС «ЛК ФЛ»</a:t>
              </a:r>
              <a:endParaRPr lang="ru-RU" sz="2000" b="1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52" y="5129855"/>
            <a:ext cx="1424336" cy="13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3008" y="2043858"/>
            <a:ext cx="2423997" cy="2770283"/>
          </a:xfrm>
          <a:prstGeom prst="rect">
            <a:avLst/>
          </a:prstGeom>
          <a:ln>
            <a:noFill/>
          </a:ln>
        </p:spPr>
      </p:pic>
      <p:sp>
        <p:nvSpPr>
          <p:cNvPr id="15" name="Заголовок 2"/>
          <p:cNvSpPr>
            <a:spLocks noGrp="1"/>
          </p:cNvSpPr>
          <p:nvPr>
            <p:ph type="ctrTitle"/>
          </p:nvPr>
        </p:nvSpPr>
        <p:spPr>
          <a:xfrm>
            <a:off x="1993900" y="5200480"/>
            <a:ext cx="8282214" cy="4763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1371" y="565037"/>
            <a:ext cx="9949543" cy="69683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Преимущества личных кабинетов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880" y="1962149"/>
            <a:ext cx="6210944" cy="34843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10528" y="2441448"/>
            <a:ext cx="1155192" cy="4937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37448" y="2441448"/>
            <a:ext cx="1155192" cy="4937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471404" y="2441448"/>
            <a:ext cx="1155192" cy="4937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565404" y="1958709"/>
            <a:ext cx="4632237" cy="696835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zh-CN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      Удобство и оперативность</a:t>
            </a:r>
            <a:endParaRPr lang="ru-RU" altLang="zh-CN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259" y="2020523"/>
            <a:ext cx="4089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477704" y="3024371"/>
            <a:ext cx="4719937" cy="696836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zh-CN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      Актуальная информация</a:t>
            </a:r>
            <a:endParaRPr lang="ru-RU" altLang="zh-CN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259" y="308040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/>
          <p:cNvSpPr/>
          <p:nvPr/>
        </p:nvSpPr>
        <p:spPr>
          <a:xfrm>
            <a:off x="477704" y="4044086"/>
            <a:ext cx="4719937" cy="696836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zh-CN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      Повышение эффективности бизнеса</a:t>
            </a:r>
            <a:endParaRPr lang="ru-RU" altLang="zh-CN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259" y="41001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477704" y="5063801"/>
            <a:ext cx="4719937" cy="696836"/>
          </a:xfrm>
          <a:prstGeom prst="roundRect">
            <a:avLst>
              <a:gd name="adj" fmla="val 1467"/>
            </a:avLst>
          </a:prstGeom>
          <a:solidFill>
            <a:schemeClr val="bg1"/>
          </a:solidFill>
          <a:ln>
            <a:noFill/>
          </a:ln>
          <a:effectLst>
            <a:outerShdw blurRad="254000" dist="12700" dir="6000000" sx="96000" sy="96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altLang="zh-CN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     </a:t>
            </a:r>
            <a:endParaRPr lang="ru-RU" altLang="zh-CN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  <a:p>
            <a:pPr lvl="0">
              <a:defRPr/>
            </a:pPr>
            <a:r>
              <a:rPr lang="ru-RU" altLang="zh-CN" dirty="0">
                <a:solidFill>
                  <a:srgbClr val="3657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      Автоматизированные процессы</a:t>
            </a:r>
            <a:endParaRPr lang="ru-RU" altLang="zh-CN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  <a:p>
            <a:pPr lvl="0" algn="ctr">
              <a:defRPr/>
            </a:pPr>
            <a:endParaRPr lang="ru-RU" altLang="zh-CN" dirty="0">
              <a:solidFill>
                <a:srgbClr val="36576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9259" y="511983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5620" y="565036"/>
            <a:ext cx="9945294" cy="83829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Статистика подключения к личным кабинетам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sz="quarter" idx="13"/>
          </p:nvPr>
        </p:nvGraphicFramePr>
        <p:xfrm>
          <a:off x="732155" y="1621155"/>
          <a:ext cx="10728325" cy="44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1191" y="565036"/>
            <a:ext cx="9949724" cy="53480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Функционал Личного кабинета для ЮЛ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" y="1213485"/>
            <a:ext cx="7569835" cy="175387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" y="3089910"/>
            <a:ext cx="5718810" cy="10483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" y="4312920"/>
            <a:ext cx="4989195" cy="23596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190" y="4027170"/>
            <a:ext cx="6096000" cy="161734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280" y="1213485"/>
            <a:ext cx="2286635" cy="282130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190" y="5706745"/>
            <a:ext cx="6096635" cy="965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3768" y="565036"/>
            <a:ext cx="9907146" cy="50559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Функционал Личного кабинета для ИП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" y="1184910"/>
            <a:ext cx="6969760" cy="272669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205" y="4011930"/>
            <a:ext cx="529971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03250" y="565150"/>
            <a:ext cx="9977755" cy="56515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  <a:r>
              <a:rPr lang="en-US" alt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Личного</a:t>
            </a:r>
            <a:r>
              <a:rPr lang="en-US" alt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кабинета</a:t>
            </a:r>
            <a:r>
              <a:rPr lang="en-US" alt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ИП</a:t>
            </a:r>
            <a:r>
              <a:rPr lang="en-US" alt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</a:t>
            </a:r>
            <a:endParaRPr lang="en-US" alt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圆角矩形 72"/>
          <p:cNvSpPr>
            <a:spLocks noChangeArrowheads="1"/>
          </p:cNvSpPr>
          <p:nvPr/>
        </p:nvSpPr>
        <p:spPr bwMode="auto">
          <a:xfrm>
            <a:off x="2599690" y="1957070"/>
            <a:ext cx="8519160" cy="996950"/>
          </a:xfrm>
          <a:prstGeom prst="roundRect">
            <a:avLst>
              <a:gd name="adj" fmla="val 16667"/>
            </a:avLst>
          </a:prstGeom>
          <a:solidFill>
            <a:srgbClr val="B6C2D4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В</a:t>
            </a:r>
            <a:r>
              <a:rPr lang="en-US" altLang="ru-RU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2024 </a:t>
            </a:r>
            <a:r>
              <a:rPr lang="en-US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году</a:t>
            </a:r>
            <a:r>
              <a:rPr lang="ru-RU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в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НК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РФ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внесены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изменения</a:t>
            </a: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,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легализующи</a:t>
            </a: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е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ЛК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ИП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что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делает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взаимодействие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с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ИП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юридически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значимым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</p:txBody>
      </p:sp>
      <p:sp>
        <p:nvSpPr>
          <p:cNvPr id="14" name="圆角矩形 10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94970" y="1961515"/>
            <a:ext cx="3239135" cy="99314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ea"/>
                <a:sym typeface="Calibri" panose="020F0502020204030204"/>
              </a:rPr>
              <a:t>НОРМАТИВНАЯ БАЗА</a:t>
            </a:r>
            <a:endParaRPr kumimoji="0" lang="ru-RU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ea"/>
              <a:sym typeface="Calibri" panose="020F0502020204030204"/>
            </a:endParaRPr>
          </a:p>
        </p:txBody>
      </p:sp>
      <p:sp>
        <p:nvSpPr>
          <p:cNvPr id="15" name="圆角矩形 72"/>
          <p:cNvSpPr>
            <a:spLocks noChangeArrowheads="1"/>
          </p:cNvSpPr>
          <p:nvPr/>
        </p:nvSpPr>
        <p:spPr bwMode="auto">
          <a:xfrm>
            <a:off x="2600325" y="3393440"/>
            <a:ext cx="8518525" cy="974090"/>
          </a:xfrm>
          <a:prstGeom prst="roundRect">
            <a:avLst>
              <a:gd name="adj" fmla="val 16667"/>
            </a:avLst>
          </a:prstGeom>
          <a:solidFill>
            <a:srgbClr val="B6C2D4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      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08.07.2025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запущен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функционал, позволяющий </a:t>
            </a:r>
            <a:endParaRPr kumimoji="0" lang="ru-RU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      отправлять </a:t>
            </a:r>
            <a:r>
              <a:rPr lang="en-US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через</a:t>
            </a:r>
            <a:r>
              <a:rPr lang="en-US" altLang="ru-RU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lang="en-US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ЛК</a:t>
            </a:r>
            <a:r>
              <a:rPr lang="en-US" altLang="ru-RU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lang="en-US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ИП</a:t>
            </a:r>
            <a:r>
              <a:rPr lang="en-US" altLang="ru-RU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lang="en-US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декларации</a:t>
            </a:r>
            <a:r>
              <a:rPr lang="en-US" altLang="ru-RU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3-</a:t>
            </a:r>
            <a:r>
              <a:rPr lang="en-US" altLang="en-US" sz="2000" b="1" kern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НДФЛ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</p:txBody>
      </p:sp>
      <p:sp>
        <p:nvSpPr>
          <p:cNvPr id="16" name="圆角矩形 10"/>
          <p:cNvSpPr txBox="1">
            <a:spLocks noChangeArrowheads="1"/>
          </p:cNvSpPr>
          <p:nvPr/>
        </p:nvSpPr>
        <p:spPr bwMode="auto">
          <a:xfrm>
            <a:off x="394970" y="3369945"/>
            <a:ext cx="3239135" cy="996950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kern="0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  <a:ea typeface="Microsoft YaHei" panose="020B0503020204020204" charset="-122"/>
                <a:cs typeface="+mn-ea"/>
                <a:sym typeface="Calibri" panose="020F0502020204030204"/>
              </a:rPr>
              <a:t>2025</a:t>
            </a:r>
            <a:endParaRPr lang="ru-RU" sz="2000" b="1" kern="0" dirty="0">
              <a:solidFill>
                <a:schemeClr val="accent4">
                  <a:lumMod val="75000"/>
                </a:schemeClr>
              </a:solidFill>
              <a:latin typeface="Arial" panose="020B0604020202020204"/>
              <a:ea typeface="Microsoft YaHei" panose="020B0503020204020204" charset="-122"/>
              <a:cs typeface="+mn-ea"/>
              <a:sym typeface="Calibri" panose="020F0502020204030204"/>
            </a:endParaRPr>
          </a:p>
        </p:txBody>
      </p:sp>
      <p:sp>
        <p:nvSpPr>
          <p:cNvPr id="17" name="圆角矩形 72"/>
          <p:cNvSpPr>
            <a:spLocks noChangeArrowheads="1"/>
          </p:cNvSpPr>
          <p:nvPr/>
        </p:nvSpPr>
        <p:spPr bwMode="auto">
          <a:xfrm>
            <a:off x="1174750" y="4758690"/>
            <a:ext cx="9944735" cy="988695"/>
          </a:xfrm>
          <a:prstGeom prst="roundRect">
            <a:avLst>
              <a:gd name="adj" fmla="val 16667"/>
            </a:avLst>
          </a:prstGeom>
          <a:solidFill>
            <a:srgbClr val="B6C2D4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                 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Функционал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заполнения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и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подачи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                    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декларации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УСН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+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Короткий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等线" charset="0"/>
                <a:sym typeface="Calibri" panose="020F0502020204030204"/>
              </a:rPr>
              <a:t>сценарий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等线" charset="0"/>
              <a:sym typeface="Calibri" panose="020F0502020204030204"/>
            </a:endParaRPr>
          </a:p>
        </p:txBody>
      </p:sp>
      <p:sp>
        <p:nvSpPr>
          <p:cNvPr id="18" name="圆角矩形 10"/>
          <p:cNvSpPr txBox="1">
            <a:spLocks noChangeArrowheads="1"/>
          </p:cNvSpPr>
          <p:nvPr/>
        </p:nvSpPr>
        <p:spPr bwMode="auto">
          <a:xfrm>
            <a:off x="394335" y="4758690"/>
            <a:ext cx="3239770" cy="989965"/>
          </a:xfrm>
          <a:custGeom>
            <a:avLst/>
            <a:gdLst>
              <a:gd name="T0" fmla="*/ 0 w 760508"/>
              <a:gd name="T1" fmla="*/ 0 h 412624"/>
              <a:gd name="T2" fmla="*/ 760508 w 760508"/>
              <a:gd name="T3" fmla="*/ 412624 h 412624"/>
            </a:gdLst>
            <a:ahLst/>
            <a:cxnLst/>
            <a:rect l="T0" t="T1" r="T2" b="T3"/>
            <a:pathLst>
              <a:path w="760508" h="412624">
                <a:moveTo>
                  <a:pt x="68772" y="0"/>
                </a:moveTo>
                <a:lnTo>
                  <a:pt x="322746" y="0"/>
                </a:lnTo>
                <a:lnTo>
                  <a:pt x="397990" y="0"/>
                </a:lnTo>
                <a:lnTo>
                  <a:pt x="554196" y="0"/>
                </a:lnTo>
                <a:lnTo>
                  <a:pt x="760508" y="206312"/>
                </a:lnTo>
                <a:lnTo>
                  <a:pt x="554196" y="412624"/>
                </a:lnTo>
                <a:lnTo>
                  <a:pt x="397990" y="412624"/>
                </a:lnTo>
                <a:lnTo>
                  <a:pt x="322746" y="412624"/>
                </a:lnTo>
                <a:lnTo>
                  <a:pt x="68772" y="412624"/>
                </a:lnTo>
                <a:cubicBezTo>
                  <a:pt x="30790" y="412624"/>
                  <a:pt x="0" y="381834"/>
                  <a:pt x="0" y="343852"/>
                </a:cubicBezTo>
                <a:lnTo>
                  <a:pt x="0" y="68772"/>
                </a:lnTo>
                <a:cubicBezTo>
                  <a:pt x="0" y="30790"/>
                  <a:pt x="30790" y="0"/>
                  <a:pt x="6877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kern="0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  <a:ea typeface="Microsoft YaHei" panose="020B0503020204020204" charset="-122"/>
                <a:cs typeface="+mn-ea"/>
                <a:sym typeface="Calibri" panose="020F0502020204030204"/>
              </a:rPr>
              <a:t>СКОРО</a:t>
            </a:r>
            <a:endParaRPr lang="ru-RU" sz="2000" b="1" kern="0" dirty="0">
              <a:solidFill>
                <a:schemeClr val="accent4">
                  <a:lumMod val="75000"/>
                </a:schemeClr>
              </a:solidFill>
              <a:latin typeface="Arial" panose="020B0604020202020204"/>
              <a:ea typeface="Microsoft YaHei" panose="020B0503020204020204" charset="-122"/>
              <a:cs typeface="+mn-ea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 autoUpdateAnimBg="0"/>
      <p:bldP spid="16" grpId="0" bldLvl="0" animBg="1" autoUpdateAnimBg="0"/>
      <p:bldP spid="18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495" y="565150"/>
            <a:ext cx="9795510" cy="60515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Функционал Личного кабинета для ФЛ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245" y="1266190"/>
            <a:ext cx="5213985" cy="2721610"/>
          </a:xfrm>
          <a:prstGeom prst="rect">
            <a:avLst/>
          </a:prstGeom>
        </p:spPr>
      </p:pic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90" y="1254125"/>
            <a:ext cx="5329555" cy="2683510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35" y="4088130"/>
            <a:ext cx="7350125" cy="26136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495" y="565150"/>
            <a:ext cx="9795510" cy="605155"/>
          </a:xfrm>
        </p:spPr>
        <p:txBody>
          <a:bodyPr/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Перевыпуск КЭП ЮЛ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97" y="1170198"/>
            <a:ext cx="5887147" cy="2478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7" y="3778262"/>
            <a:ext cx="6908236" cy="21917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033" y="1215706"/>
            <a:ext cx="4897987" cy="24767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27" y="3776427"/>
            <a:ext cx="5101218" cy="26725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2925" y="1774825"/>
            <a:ext cx="400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7"/>
          <p:cNvSpPr txBox="1"/>
          <p:nvPr/>
        </p:nvSpPr>
        <p:spPr>
          <a:xfrm>
            <a:off x="543059" y="4448128"/>
            <a:ext cx="4089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6882264" y="1349963"/>
            <a:ext cx="4089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10981824" y="4240483"/>
            <a:ext cx="4089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495" y="565150"/>
            <a:ext cx="9795510" cy="605155"/>
          </a:xfrm>
        </p:spPr>
        <p:txBody>
          <a:bodyPr/>
          <a:lstStyle/>
          <a:p>
            <a:r>
              <a:rPr lang="ru-RU" sz="2800" b="1" dirty="0">
                <a:solidFill>
                  <a:srgbClr val="365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Перевыпуск КЭП ИП</a:t>
            </a:r>
            <a:endParaRPr lang="ru-RU" sz="2800" b="1" dirty="0">
              <a:solidFill>
                <a:srgbClr val="3657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/>
        </p:nvSpPr>
        <p:spPr>
          <a:xfrm>
            <a:off x="1040311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0404384" y="6402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965" y="1211073"/>
            <a:ext cx="5625464" cy="2310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431" y="1712020"/>
            <a:ext cx="6782869" cy="2310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338" y="3772684"/>
            <a:ext cx="6782869" cy="1939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707" y="4563896"/>
            <a:ext cx="5415466" cy="21971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94585" y="1210945"/>
            <a:ext cx="456565" cy="582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7"/>
          <p:cNvSpPr txBox="1"/>
          <p:nvPr/>
        </p:nvSpPr>
        <p:spPr>
          <a:xfrm>
            <a:off x="11127105" y="1793875"/>
            <a:ext cx="456565" cy="5829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10404475" y="3841115"/>
            <a:ext cx="456565" cy="582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11316335" y="4634230"/>
            <a:ext cx="437515" cy="582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10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11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12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2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3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4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5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6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7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8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ags/tag9.xml><?xml version="1.0" encoding="utf-8"?>
<p:tagLst xmlns:p="http://schemas.openxmlformats.org/presentationml/2006/main">
  <p:tag name="KSO_WM_DIAGRAM_VIRTUALLY_FRAME" val="{&quot;height&quot;:368.27732283464564,&quot;left&quot;:23.84811023622047,&quot;top&quot;:109.94748031496063,&quot;width&quot;:912.5269291338582}"/>
</p:tagLst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4313</Words>
  <Application>WPS Presentation</Application>
  <PresentationFormat>Широкоэкранный</PresentationFormat>
  <Paragraphs>331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SimSun</vt:lpstr>
      <vt:lpstr>Wingdings</vt:lpstr>
      <vt:lpstr>Montserrat Medium</vt:lpstr>
      <vt:lpstr>Segoe Print</vt:lpstr>
      <vt:lpstr>Montserrat SemiBold</vt:lpstr>
      <vt:lpstr>Montserrat</vt:lpstr>
      <vt:lpstr>Calibri</vt:lpstr>
      <vt:lpstr>Arial</vt:lpstr>
      <vt:lpstr>Microsoft YaHei</vt:lpstr>
      <vt:lpstr>等线</vt:lpstr>
      <vt:lpstr>Helvetica</vt:lpstr>
      <vt:lpstr>Golos Text</vt:lpstr>
      <vt:lpstr>Times New Roman</vt:lpstr>
      <vt:lpstr>Calibri</vt:lpstr>
      <vt:lpstr>Agency FB</vt:lpstr>
      <vt:lpstr>Franklin Gothic Book</vt:lpstr>
      <vt:lpstr>Arial Unicode MS</vt:lpstr>
      <vt:lpstr>Franklin Gothic Medium</vt:lpstr>
      <vt:lpstr>Aptos</vt:lpstr>
      <vt:lpstr>Segoe UI</vt:lpstr>
      <vt:lpstr>Тема Office</vt:lpstr>
      <vt:lpstr>ФЕДЕРАЛЬНАЯ НАЛОГОВАЯ СЛУЖБА</vt:lpstr>
      <vt:lpstr>Преимущества личных кабинетов</vt:lpstr>
      <vt:lpstr>Статистика подключения к личным кабинетам</vt:lpstr>
      <vt:lpstr>Функционал Личного кабинета для ЮЛ</vt:lpstr>
      <vt:lpstr>Функционал Личного кабинета для ИП</vt:lpstr>
      <vt:lpstr>Развитие Личного кабинета ИП 2025</vt:lpstr>
      <vt:lpstr>Функционал Личного кабинета для ФЛ</vt:lpstr>
      <vt:lpstr>Перевыпуск КЭП ЮЛ</vt:lpstr>
      <vt:lpstr>Перевыпуск КЭП ИП</vt:lpstr>
      <vt:lpstr>Виды справок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Екатерина К.</cp:lastModifiedBy>
  <cp:revision>80</cp:revision>
  <dcterms:created xsi:type="dcterms:W3CDTF">2025-05-13T09:24:00Z</dcterms:created>
  <dcterms:modified xsi:type="dcterms:W3CDTF">2025-07-23T08:49:08Z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B970E08CD9EF43098314FC2F09F8B589_13</vt:lpwstr>
  </property>
  <property fmtid="{D5CDD505-2E9C-101B-9397-08002B2CF9AE}" pid="3" name="KSOProductBuildVer">
    <vt:lpwstr>1049-12.2.0.21931</vt:lpwstr>
  </property>
</Properties>
</file>