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95" r:id="rId2"/>
    <p:sldId id="323" r:id="rId3"/>
    <p:sldId id="324" r:id="rId4"/>
    <p:sldId id="338" r:id="rId5"/>
    <p:sldId id="339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355" r:id="rId14"/>
    <p:sldId id="35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30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AFF"/>
    <a:srgbClr val="EDF1F6"/>
    <a:srgbClr val="EEF1F7"/>
    <a:srgbClr val="9DA6B7"/>
    <a:srgbClr val="B6C2D4"/>
    <a:srgbClr val="A8B3C1"/>
    <a:srgbClr val="9CAFCC"/>
    <a:srgbClr val="AEB9CA"/>
    <a:srgbClr val="A7B1BF"/>
    <a:srgbClr val="E0E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95"/>
  </p:normalViewPr>
  <p:slideViewPr>
    <p:cSldViewPr snapToGrid="0">
      <p:cViewPr varScale="1">
        <p:scale>
          <a:sx n="110" d="100"/>
          <a:sy n="110" d="100"/>
        </p:scale>
        <p:origin x="582" y="108"/>
      </p:cViewPr>
      <p:guideLst>
        <p:guide pos="3840"/>
        <p:guide orient="horz" pos="30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7" d="100"/>
          <a:sy n="127" d="100"/>
        </p:scale>
        <p:origin x="2880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D9714-5A63-F14E-A30A-CBBBB38DF606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50D2-9FEF-2045-83AC-B6B6057AC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5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38FF63E0-4512-7908-96DA-D1DC974613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3618474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rgbClr val="EEF2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0575590C-26AA-64F6-DB99-604D1B7FF6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90" y="4926574"/>
            <a:ext cx="7199870" cy="452738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EFF3F9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4071723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5DF41B0-AC7C-2142-79A2-898FF8B9B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0693074">
            <a:off x="-3485899" y="1181057"/>
            <a:ext cx="13281344" cy="1276301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72B863-0D15-434E-A415-CE534814B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="" xmlns:a16="http://schemas.microsoft.com/office/drawing/2014/main" id="{4938ABC3-DB24-5574-5E72-2B0DA5E664C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52D24212-5E41-851B-AB53-B7870B43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A5109AD-F8EA-0F7F-CD9F-5E8E9A5B17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08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мал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5FA7C7B8-E1EB-3BCB-AF3E-FEAA3E473F60}"/>
              </a:ext>
            </a:extLst>
          </p:cNvPr>
          <p:cNvSpPr/>
          <p:nvPr userDrawn="1"/>
        </p:nvSpPr>
        <p:spPr>
          <a:xfrm>
            <a:off x="408432" y="1837372"/>
            <a:ext cx="7406640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49A0F1F1-2419-8E32-2AA6-F7D6C5179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591115A5-BEE1-9E3F-1A41-00A1073570A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6" name="Номер слайда 23">
            <a:extLst>
              <a:ext uri="{FF2B5EF4-FFF2-40B4-BE49-F238E27FC236}">
                <a16:creationId xmlns="" xmlns:a16="http://schemas.microsoft.com/office/drawing/2014/main" id="{FEAECE62-7C30-1590-850F-6B095E772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4BD38B2-E9DB-761D-2F3E-54EF989A3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71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AC97A9D-9A27-A47C-3BA8-4DA8C89BC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4DC4CA8E-D50F-4F34-BDB5-49A1F926C1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6" name="Номер слайда 23">
            <a:extLst>
              <a:ext uri="{FF2B5EF4-FFF2-40B4-BE49-F238E27FC236}">
                <a16:creationId xmlns="" xmlns:a16="http://schemas.microsoft.com/office/drawing/2014/main" id="{2617042E-CA56-051A-8554-80E4B9B3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34ADEB0-1598-61E0-01EE-4C0EB33F0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8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 и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798575D-5864-B7AF-0C90-DC88922B8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9338933">
            <a:off x="2688189" y="-485826"/>
            <a:ext cx="13281344" cy="12763011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="" xmlns:a16="http://schemas.microsoft.com/office/drawing/2014/main" id="{EACDF917-C4C2-36CB-61F1-0C96FDE09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Подзаголовок 2">
            <a:extLst>
              <a:ext uri="{FF2B5EF4-FFF2-40B4-BE49-F238E27FC236}">
                <a16:creationId xmlns="" xmlns:a16="http://schemas.microsoft.com/office/drawing/2014/main" id="{FA43CE25-A891-D332-866E-E2CFB50B71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9" name="Номер слайда 23">
            <a:extLst>
              <a:ext uri="{FF2B5EF4-FFF2-40B4-BE49-F238E27FC236}">
                <a16:creationId xmlns="" xmlns:a16="http://schemas.microsoft.com/office/drawing/2014/main" id="{8B5BDBEE-ECFE-C4EA-280F-F42A8625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5C8029D-B7B9-319B-15D3-EC470B803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45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843B41D-00BA-77D5-02CA-E78DD3FA5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173788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23">
            <a:extLst>
              <a:ext uri="{FF2B5EF4-FFF2-40B4-BE49-F238E27FC236}">
                <a16:creationId xmlns="" xmlns:a16="http://schemas.microsoft.com/office/drawing/2014/main" id="{395FB828-B06C-C5D4-154D-45A1DDE5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901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6238" y="0"/>
            <a:ext cx="4195762" cy="6858000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" name="Номер слайда 23">
            <a:extLst>
              <a:ext uri="{FF2B5EF4-FFF2-40B4-BE49-F238E27FC236}">
                <a16:creationId xmlns="" xmlns:a16="http://schemas.microsoft.com/office/drawing/2014/main" id="{A30C0AA3-83F6-5B93-71BE-BC87F268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656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299284"/>
            <a:ext cx="12192000" cy="2558716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3ABE2E9D-0D6E-4617-3C46-19DB2F5C2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88377429-4E8C-9FB1-E728-F01E7A1B7D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10694997" cy="211998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98ECB53-F055-86B3-5E20-41C815C71B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  <p:sp>
        <p:nvSpPr>
          <p:cNvPr id="14" name="Номер слайда 23">
            <a:extLst>
              <a:ext uri="{FF2B5EF4-FFF2-40B4-BE49-F238E27FC236}">
                <a16:creationId xmlns="" xmlns:a16="http://schemas.microsoft.com/office/drawing/2014/main" id="{0EADD5BE-B52F-B348-80AC-8996D74E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7187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2F32E6D-CADB-869E-99B0-7C522A81A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643951">
            <a:off x="-4688475" y="1142591"/>
            <a:ext cx="13139479" cy="1263547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4363402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A57DEAFD-61A5-5688-15D7-45908684D7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3588" y="2024062"/>
            <a:ext cx="4447040" cy="3951435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2AE6C89A-38C4-D83F-CF45-C4D203CC5A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3045C3F7-CCB7-0721-FDBB-E033ECDC43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6259277" cy="401334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9" name="Номер слайда 23">
            <a:extLst>
              <a:ext uri="{FF2B5EF4-FFF2-40B4-BE49-F238E27FC236}">
                <a16:creationId xmlns="" xmlns:a16="http://schemas.microsoft.com/office/drawing/2014/main" id="{7E69FAEA-8699-8EF6-C414-EADCA01C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D6418B7C-7145-D5BB-0239-0A4879DB9B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64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8CFD61F-E17E-D5AA-6CF6-FDCE9F9D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4184374"/>
            <a:ext cx="7199869" cy="61444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rgbClr val="EEF2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СПАСИБО ЗА ВНИМАНИЕ!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="" xmlns:a16="http://schemas.microsoft.com/office/drawing/2014/main" id="{26F83012-90A6-7775-C95D-31F34535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698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8B32BC4-DDFA-230F-062A-8B0DCCC59BD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3618474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="" xmlns:a16="http://schemas.microsoft.com/office/drawing/2014/main" id="{9DB3689F-6937-0AB7-5F27-5573922E0E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90" y="4926574"/>
            <a:ext cx="7199870" cy="45273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7" name="Номер слайда 23">
            <a:extLst>
              <a:ext uri="{FF2B5EF4-FFF2-40B4-BE49-F238E27FC236}">
                <a16:creationId xmlns="" xmlns:a16="http://schemas.microsoft.com/office/drawing/2014/main" id="{D6666C2A-A436-339A-E0C3-1953FAB31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2619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15">
            <a:extLst>
              <a:ext uri="{FF2B5EF4-FFF2-40B4-BE49-F238E27FC236}">
                <a16:creationId xmlns="" xmlns:a16="http://schemas.microsoft.com/office/drawing/2014/main" id="{E4BFCDE1-ADDD-AF20-0BB3-A92BE6153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6718" y="5170174"/>
            <a:ext cx="5049982" cy="36512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4" name="Текст 15">
            <a:extLst>
              <a:ext uri="{FF2B5EF4-FFF2-40B4-BE49-F238E27FC236}">
                <a16:creationId xmlns="" xmlns:a16="http://schemas.microsoft.com/office/drawing/2014/main" id="{1A1284CB-F6EA-3C51-3AF8-02B6B88B3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6717" y="5535300"/>
            <a:ext cx="5049983" cy="740428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0" i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58AA1DA3-E691-2FCC-6D8D-77F50769B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2">
            <a:extLst>
              <a:ext uri="{FF2B5EF4-FFF2-40B4-BE49-F238E27FC236}">
                <a16:creationId xmlns="" xmlns:a16="http://schemas.microsoft.com/office/drawing/2014/main" id="{CFE5093D-E607-B0E3-EBDC-5B1759F4C7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9946" y="3578085"/>
            <a:ext cx="8756821" cy="52993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8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r>
              <a:rPr lang="en-US" dirty="0"/>
              <a:t> </a:t>
            </a:r>
            <a:r>
              <a:rPr lang="ru-RU" dirty="0"/>
              <a:t>НАЛОГОВАЯ СЛУЖБА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="" xmlns:a16="http://schemas.microsoft.com/office/drawing/2014/main" id="{1959C109-4CA2-C036-7E6F-B09730054B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29945" y="4108022"/>
            <a:ext cx="8756822" cy="452738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3150781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DBB7B37-DF10-18A1-FFE7-35ECBCE83C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3618474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="" xmlns:a16="http://schemas.microsoft.com/office/drawing/2014/main" id="{BD7763D7-935C-23E7-7FE5-B856BF1659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9590" y="4926574"/>
            <a:ext cx="7199870" cy="452738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42C7DE29-D9B7-98C7-1AEC-EE3A09EAC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548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FC5ECDEB-1878-D6C0-AA03-8470B47E51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79591" y="2942972"/>
            <a:ext cx="7199869" cy="110047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3600" b="1" i="0" baseline="0">
                <a:solidFill>
                  <a:srgbClr val="EEF2F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РАЗДЕЛИТЕЛЬНЫЙ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BF4A0465-45BB-46FB-7603-CF2CDCBE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5265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bg>
      <p:bgPr>
        <a:solidFill>
          <a:srgbClr val="ED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6616D08E-07F3-3882-FE14-8F7AB130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1173276-88B5-9918-3F71-6D3C8A506A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2056462-8850-005E-D86F-EC418FEF5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4FDB9A7-4A78-F6F0-488C-72F47F1CA3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="" xmlns:a16="http://schemas.microsoft.com/office/drawing/2014/main" id="{EB14B704-0D1F-D722-0480-E5833833A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B2AC5D2-426D-4A2C-4771-9BBCCF4D71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81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графи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Диаграмма 2">
            <a:extLst>
              <a:ext uri="{FF2B5EF4-FFF2-40B4-BE49-F238E27FC236}">
                <a16:creationId xmlns="" xmlns:a16="http://schemas.microsoft.com/office/drawing/2014/main" id="{097CFDB5-2AF3-444B-2201-7026FA80E6C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31838" y="1620838"/>
            <a:ext cx="10728326" cy="443774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82BBA4-161D-229A-1178-C863E872B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омер слайда 23">
            <a:extLst>
              <a:ext uri="{FF2B5EF4-FFF2-40B4-BE49-F238E27FC236}">
                <a16:creationId xmlns="" xmlns:a16="http://schemas.microsoft.com/office/drawing/2014/main" id="{AF14439E-B0A4-7F45-BDCA-CA6D03BC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F7E252A-9D86-10D1-2385-0AFEE49B36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50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3523488" y="1306053"/>
            <a:ext cx="11102915" cy="106696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8CEB51-8BE2-0355-0041-65827C389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="1" i="0" baseline="0">
                <a:solidFill>
                  <a:srgbClr val="253775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9CA8946-14B3-D407-5F3C-CD388E12534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4" name="Номер слайда 23">
            <a:extLst>
              <a:ext uri="{FF2B5EF4-FFF2-40B4-BE49-F238E27FC236}">
                <a16:creationId xmlns="" xmlns:a16="http://schemas.microsoft.com/office/drawing/2014/main" id="{7EC71D91-9694-F036-D6D0-9B5050DDC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+mj-lt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9E15AFE-B740-BD37-0F11-C67B32B5BD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2" y="389027"/>
            <a:ext cx="732108" cy="8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21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AE1530-6043-40A2-2C7D-4EA44E3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D64530A-5128-1D65-45B2-2EA7261EA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EC81C21-82D1-44B1-9D00-98E52E553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E1D6F7A-B1F6-168D-2269-37A7913B5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75281D-FBB7-0EEE-0483-042F786B0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B8470-55A6-CF4B-ABEF-5E5F70F4E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6" r:id="rId2"/>
    <p:sldLayoutId id="2147483677" r:id="rId3"/>
    <p:sldLayoutId id="2147483678" r:id="rId4"/>
    <p:sldLayoutId id="2147483672" r:id="rId5"/>
    <p:sldLayoutId id="2147483670" r:id="rId6"/>
    <p:sldLayoutId id="2147483675" r:id="rId7"/>
    <p:sldLayoutId id="2147483669" r:id="rId8"/>
    <p:sldLayoutId id="2147483649" r:id="rId9"/>
    <p:sldLayoutId id="2147483664" r:id="rId10"/>
    <p:sldLayoutId id="2147483661" r:id="rId11"/>
    <p:sldLayoutId id="2147483663" r:id="rId12"/>
    <p:sldLayoutId id="2147483673" r:id="rId13"/>
    <p:sldLayoutId id="2147483666" r:id="rId14"/>
    <p:sldLayoutId id="2147483667" r:id="rId15"/>
    <p:sldLayoutId id="2147483674" r:id="rId16"/>
    <p:sldLayoutId id="2147483668" r:id="rId17"/>
    <p:sldLayoutId id="214748367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="" xmlns:a16="http://schemas.microsoft.com/office/drawing/2014/main" id="{0692D69B-A26C-C317-CA89-708DB07C7B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3719" y="5488407"/>
            <a:ext cx="3607282" cy="365125"/>
          </a:xfrm>
        </p:spPr>
        <p:txBody>
          <a:bodyPr>
            <a:noAutofit/>
          </a:bodyPr>
          <a:lstStyle/>
          <a:p>
            <a:r>
              <a:rPr lang="ru-RU" dirty="0" err="1" smtClean="0">
                <a:latin typeface="Montserrat" panose="00000500000000000000" pitchFamily="2" charset="-52"/>
              </a:rPr>
              <a:t>Дорогова</a:t>
            </a:r>
            <a:r>
              <a:rPr lang="ru-RU" dirty="0" smtClean="0">
                <a:latin typeface="Montserrat" panose="00000500000000000000" pitchFamily="2" charset="-52"/>
              </a:rPr>
              <a:t> Анна Николаевна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0CDE857-AB0E-DFBD-E7D5-3F650940C5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35932" y="5978968"/>
            <a:ext cx="3455520" cy="735341"/>
          </a:xfrm>
        </p:spPr>
        <p:txBody>
          <a:bodyPr>
            <a:noAutofit/>
          </a:bodyPr>
          <a:lstStyle/>
          <a:p>
            <a:pPr algn="l"/>
            <a:r>
              <a:rPr lang="ru-RU" dirty="0">
                <a:latin typeface="Montserrat" panose="00000500000000000000" pitchFamily="2" charset="-52"/>
              </a:rPr>
              <a:t>Заместитель начальника </a:t>
            </a:r>
            <a:endParaRPr lang="en-US" dirty="0">
              <a:latin typeface="Montserrat" panose="00000500000000000000" pitchFamily="2" charset="-52"/>
            </a:endParaRPr>
          </a:p>
          <a:p>
            <a:pPr algn="l"/>
            <a:r>
              <a:rPr lang="ru-RU" dirty="0">
                <a:latin typeface="Montserrat" panose="00000500000000000000" pitchFamily="2" charset="-52"/>
              </a:rPr>
              <a:t>правового отдела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FE48771-5F46-811A-838A-79E35038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0683" y="6440993"/>
            <a:ext cx="72973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9A1713B-6562-FFA5-5EEE-6E42722773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90651" y="3578085"/>
            <a:ext cx="7996116" cy="529936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ct val="0"/>
              </a:spcBef>
            </a:pP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Montserrat" pitchFamily="2" charset="0"/>
              </a:rPr>
              <a:t>УФНС России по г. Севастополю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43C4EA9-1284-5A71-481C-52F3405A0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902" y="1861057"/>
            <a:ext cx="1388829" cy="158723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48760" y="4017889"/>
            <a:ext cx="8315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0493" y="4316091"/>
            <a:ext cx="7810958" cy="109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altLang="ru-RU" sz="2400" b="1" dirty="0">
                <a:solidFill>
                  <a:schemeClr val="accent5"/>
                </a:solidFill>
                <a:latin typeface="Montserrat" panose="00000500000000000000"/>
                <a:cs typeface="Calibri" panose="020F0502020204030204" pitchFamily="34" charset="0"/>
              </a:rPr>
              <a:t>Особенности рассмотрения жалоб налогоплательщиков в упрощенном порядке </a:t>
            </a:r>
            <a:br>
              <a:rPr lang="ru-RU" altLang="ru-RU" sz="2400" b="1" dirty="0">
                <a:solidFill>
                  <a:schemeClr val="accent5"/>
                </a:solidFill>
                <a:latin typeface="Montserrat" panose="00000500000000000000"/>
                <a:cs typeface="Calibri" panose="020F0502020204030204" pitchFamily="34" charset="0"/>
              </a:rPr>
            </a:br>
            <a:r>
              <a:rPr lang="ru-RU" altLang="ru-RU" sz="2400" b="1" dirty="0">
                <a:solidFill>
                  <a:schemeClr val="accent5"/>
                </a:solidFill>
                <a:latin typeface="Montserrat" panose="00000500000000000000"/>
                <a:cs typeface="Calibri" panose="020F0502020204030204" pitchFamily="34" charset="0"/>
              </a:rPr>
              <a:t>с 2025 года («Легкая жалоба)</a:t>
            </a:r>
            <a:endParaRPr lang="ru-RU" sz="2000" b="1" dirty="0">
              <a:solidFill>
                <a:schemeClr val="accent5"/>
              </a:solidFill>
              <a:latin typeface="Montserrat" panose="0000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653038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altLang="ru-RU" sz="4000" dirty="0">
                <a:solidFill>
                  <a:schemeClr val="tx2"/>
                </a:solidFill>
                <a:latin typeface="Montserrat" pitchFamily="2" charset="0"/>
                <a:ea typeface="+mn-ea"/>
                <a:cs typeface="Arial" panose="020B0604020202020204" pitchFamily="34" charset="0"/>
              </a:rPr>
              <a:t>Новый удобный интерфейс</a:t>
            </a:r>
            <a:endParaRPr lang="ru-RU" sz="4000" dirty="0">
              <a:solidFill>
                <a:schemeClr val="tx2"/>
              </a:solidFill>
              <a:latin typeface="Montserrat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,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4023" y="6320443"/>
            <a:ext cx="456438" cy="365125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fld id="{4C6B8470-55A6-CF4B-ABEF-5E5F70F4E2F5}" type="slidenum">
              <a:rPr lang="ru-RU" sz="1800" smtClean="0"/>
              <a:pPr/>
              <a:t>10</a:t>
            </a:fld>
            <a:endParaRPr lang="ru-RU" sz="1800" dirty="0"/>
          </a:p>
        </p:txBody>
      </p:sp>
      <p:pic>
        <p:nvPicPr>
          <p:cNvPr id="5" name="objec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" y="1312734"/>
            <a:ext cx="5216980" cy="5145556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350032" y="1719707"/>
            <a:ext cx="41539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3"/>
              </a:spcBef>
            </a:pPr>
            <a:r>
              <a:rPr lang="ru-RU" altLang="ru-RU" sz="2400" dirty="0">
                <a:solidFill>
                  <a:schemeClr val="accent5"/>
                </a:solidFill>
                <a:latin typeface="Montserrat" pitchFamily="2" charset="0"/>
                <a:cs typeface="Arial" panose="020B0604020202020204" pitchFamily="34" charset="0"/>
              </a:rPr>
              <a:t>Все истории по </a:t>
            </a:r>
            <a:r>
              <a:rPr lang="ru-RU" altLang="ru-RU" sz="2400" dirty="0">
                <a:solidFill>
                  <a:schemeClr val="accent5"/>
                </a:solidFill>
                <a:latin typeface="Montserrat" pitchFamily="2" charset="0"/>
                <a:cs typeface="Arial" panose="020B0604020202020204" pitchFamily="34" charset="0"/>
              </a:rPr>
              <a:t>всем</a:t>
            </a:r>
            <a:r>
              <a:rPr lang="en-US" altLang="ru-RU" sz="2400" dirty="0">
                <a:solidFill>
                  <a:schemeClr val="accent5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r>
              <a:rPr lang="ru-RU" altLang="ru-RU" sz="2400" dirty="0">
                <a:solidFill>
                  <a:schemeClr val="accent5"/>
                </a:solidFill>
                <a:latin typeface="Montserrat" pitchFamily="2" charset="0"/>
                <a:cs typeface="Arial" panose="020B0604020202020204" pitchFamily="34" charset="0"/>
              </a:rPr>
              <a:t>жалобам в одном месте</a:t>
            </a:r>
            <a:r>
              <a:rPr lang="en-US" altLang="ru-RU" sz="2400" dirty="0">
                <a:solidFill>
                  <a:schemeClr val="accent5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endParaRPr lang="ru-RU" altLang="ru-RU" sz="2400" dirty="0">
              <a:solidFill>
                <a:schemeClr val="accent5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7" name="object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1" y="1862667"/>
            <a:ext cx="687916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350032" y="3320886"/>
            <a:ext cx="45894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3"/>
              </a:spcBef>
            </a:pPr>
            <a:r>
              <a:rPr lang="ru-RU" altLang="ru-RU" sz="2400" dirty="0">
                <a:solidFill>
                  <a:schemeClr val="accent5"/>
                </a:solidFill>
                <a:latin typeface="Montserrat" pitchFamily="2" charset="0"/>
                <a:cs typeface="Arial" panose="020B0604020202020204" pitchFamily="34" charset="0"/>
              </a:rPr>
              <a:t>Подавайте </a:t>
            </a:r>
            <a:r>
              <a:rPr lang="ru-RU" altLang="ru-RU" sz="2400" dirty="0">
                <a:solidFill>
                  <a:schemeClr val="accent5"/>
                </a:solidFill>
                <a:latin typeface="Montserrat" pitchFamily="2" charset="0"/>
                <a:cs typeface="Arial" panose="020B0604020202020204" pitchFamily="34" charset="0"/>
              </a:rPr>
              <a:t>дополнения, представляйте документы к конкретной жалобе </a:t>
            </a:r>
            <a:endParaRPr lang="ru-RU" sz="2400" dirty="0">
              <a:solidFill>
                <a:schemeClr val="accent5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9" name="object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67" y="3363385"/>
            <a:ext cx="679451" cy="67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480663" y="4955177"/>
            <a:ext cx="4023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3"/>
              </a:spcBef>
            </a:pPr>
            <a:r>
              <a:rPr lang="ru-RU" altLang="ru-RU" sz="2400" dirty="0">
                <a:solidFill>
                  <a:schemeClr val="accent5"/>
                </a:solidFill>
                <a:latin typeface="Montserrat" pitchFamily="2" charset="0"/>
                <a:cs typeface="Arial" panose="020B0604020202020204" pitchFamily="34" charset="0"/>
              </a:rPr>
              <a:t>Отслеживание </a:t>
            </a:r>
            <a:r>
              <a:rPr lang="ru-RU" altLang="ru-RU" sz="2400" dirty="0">
                <a:solidFill>
                  <a:schemeClr val="accent5"/>
                </a:solidFill>
                <a:latin typeface="Montserrat" pitchFamily="2" charset="0"/>
                <a:cs typeface="Arial" panose="020B0604020202020204" pitchFamily="34" charset="0"/>
              </a:rPr>
              <a:t>статусов рассмотрения</a:t>
            </a:r>
            <a:endParaRPr lang="ru-RU" altLang="ru-RU" sz="2400" dirty="0">
              <a:solidFill>
                <a:schemeClr val="accent5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pic>
        <p:nvPicPr>
          <p:cNvPr id="11" name="object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85" y="4821767"/>
            <a:ext cx="628649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327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3840" y="287144"/>
            <a:ext cx="10633166" cy="1154998"/>
          </a:xfrm>
        </p:spPr>
        <p:txBody>
          <a:bodyPr>
            <a:noAutofit/>
          </a:bodyPr>
          <a:lstStyle/>
          <a:p>
            <a:r>
              <a:rPr lang="ru-RU" altLang="ru-RU" sz="3600" dirty="0">
                <a:solidFill>
                  <a:schemeClr val="tx2"/>
                </a:solidFill>
                <a:latin typeface="Montserrat" pitchFamily="2" charset="0"/>
                <a:ea typeface="+mn-ea"/>
                <a:cs typeface="Arial" panose="020B0604020202020204" pitchFamily="34" charset="0"/>
              </a:rPr>
              <a:t>Результат рассмотрения в упрощенном порядке</a:t>
            </a:r>
            <a:r>
              <a:rPr lang="ru-RU" altLang="ru-RU" sz="3600" dirty="0">
                <a:solidFill>
                  <a:srgbClr val="FF0000"/>
                </a:solidFill>
                <a:latin typeface="Calibri" panose="020F0502020204030204" pitchFamily="34" charset="0"/>
              </a:rPr>
              <a:t/>
            </a:r>
            <a:br>
              <a:rPr lang="ru-RU" altLang="ru-RU" sz="3600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04022" y="6275728"/>
            <a:ext cx="444137" cy="365125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fld id="{4C6B8470-55A6-CF4B-ABEF-5E5F70F4E2F5}" type="slidenum">
              <a:rPr lang="ru-RU" sz="1800" smtClean="0"/>
              <a:pPr/>
              <a:t>11</a:t>
            </a:fld>
            <a:endParaRPr 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87680" y="2542903"/>
            <a:ext cx="4249783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ts val="851"/>
              </a:spcBef>
            </a:pPr>
            <a:r>
              <a:rPr lang="ru-RU" altLang="ru-RU" sz="2400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акт налогового органа</a:t>
            </a:r>
          </a:p>
          <a:p>
            <a:pPr>
              <a:lnSpc>
                <a:spcPts val="2200"/>
              </a:lnSpc>
            </a:pPr>
            <a:r>
              <a:rPr lang="ru-RU" altLang="ru-RU" sz="2400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ненормативного характера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634" y="1741715"/>
            <a:ext cx="3030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5"/>
                </a:solidFill>
                <a:latin typeface="Montserrat" pitchFamily="2" charset="0"/>
                <a:cs typeface="Arial" panose="020B0604020202020204" pitchFamily="34" charset="0"/>
              </a:rPr>
              <a:t>ОТМЕНЯЕТ</a:t>
            </a:r>
            <a:r>
              <a:rPr lang="ru-RU" sz="2000" dirty="0" smtClean="0">
                <a:solidFill>
                  <a:schemeClr val="accent5"/>
                </a:solidFill>
              </a:rPr>
              <a:t> </a:t>
            </a:r>
            <a:endParaRPr lang="ru-RU" sz="2000" dirty="0">
              <a:solidFill>
                <a:schemeClr val="accent5"/>
              </a:solidFill>
            </a:endParaRPr>
          </a:p>
        </p:txBody>
      </p:sp>
      <p:sp>
        <p:nvSpPr>
          <p:cNvPr id="9" name="Подзаголовок 8"/>
          <p:cNvSpPr txBox="1">
            <a:spLocks noGrp="1"/>
          </p:cNvSpPr>
          <p:nvPr>
            <p:ph type="subTitle" idx="1"/>
          </p:nvPr>
        </p:nvSpPr>
        <p:spPr>
          <a:xfrm>
            <a:off x="6305005" y="1818539"/>
            <a:ext cx="266482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5"/>
                </a:solidFill>
                <a:latin typeface="Montserrat" pitchFamily="2" charset="0"/>
                <a:cs typeface="Arial" panose="020B0604020202020204" pitchFamily="34" charset="0"/>
              </a:rPr>
              <a:t>ОТМЕНЯЕТ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09507" y="2453114"/>
            <a:ext cx="322797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altLang="ru-RU" sz="2400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решение налогового органа полностью или в части</a:t>
            </a:r>
            <a:endParaRPr lang="ru-RU" sz="2400" dirty="0">
              <a:solidFill>
                <a:schemeClr val="accent6">
                  <a:lumMod val="25000"/>
                </a:schemeClr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973" y="4099343"/>
            <a:ext cx="305670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ru-RU" sz="3600" b="1" dirty="0">
                <a:solidFill>
                  <a:schemeClr val="accent5"/>
                </a:solidFill>
                <a:latin typeface="Montserrat" pitchFamily="2" charset="0"/>
                <a:cs typeface="Arial" panose="020B0604020202020204" pitchFamily="34" charset="0"/>
              </a:rPr>
              <a:t>ОТМЕНЯЕТ </a:t>
            </a:r>
            <a:endParaRPr lang="ru-RU" sz="3600" b="1" dirty="0">
              <a:solidFill>
                <a:schemeClr val="accent5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7680" y="4753607"/>
            <a:ext cx="474617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ts val="884"/>
              </a:spcBef>
            </a:pPr>
            <a:r>
              <a:rPr lang="ru-RU" altLang="ru-RU" sz="2400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решение налогового органа полностью и принимает по делу</a:t>
            </a:r>
          </a:p>
          <a:p>
            <a:pPr>
              <a:lnSpc>
                <a:spcPts val="2200"/>
              </a:lnSpc>
            </a:pPr>
            <a:r>
              <a:rPr lang="ru-RU" altLang="ru-RU" sz="2400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новое решение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409507" y="3825746"/>
            <a:ext cx="2917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accent5"/>
                </a:solidFill>
                <a:latin typeface="Montserrat" pitchFamily="2" charset="0"/>
                <a:cs typeface="Arial" panose="020B0604020202020204" pitchFamily="34" charset="0"/>
              </a:rPr>
              <a:t>ПРИЗНАЕТ</a:t>
            </a:r>
            <a:r>
              <a:rPr lang="ru-RU" altLang="ru-RU" sz="3600" b="1" dirty="0" smtClean="0">
                <a:solidFill>
                  <a:schemeClr val="accent5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chemeClr val="accent5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05005" y="4721837"/>
            <a:ext cx="4572001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ts val="733"/>
              </a:spcBef>
            </a:pPr>
            <a:r>
              <a:rPr lang="ru-RU" altLang="ru-RU" sz="2400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Незаконными действия </a:t>
            </a:r>
            <a:r>
              <a:rPr lang="ru-RU" altLang="ru-RU" sz="2400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или бездействие должностных лиц налоговых органов и выносит решение по существу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2"/>
          <a:stretch>
            <a:fillRect/>
          </a:stretch>
        </p:blipFill>
        <p:spPr>
          <a:xfrm>
            <a:off x="9545357" y="1818539"/>
            <a:ext cx="852678" cy="646331"/>
          </a:xfrm>
          <a:prstGeom prst="rect">
            <a:avLst/>
          </a:prstGeom>
        </p:spPr>
      </p:pic>
      <p:pic>
        <p:nvPicPr>
          <p:cNvPr id="18" name="Рисунок 17"/>
          <p:cNvPicPr/>
          <p:nvPr/>
        </p:nvPicPr>
        <p:blipFill>
          <a:blip r:embed="rId2"/>
          <a:stretch>
            <a:fillRect/>
          </a:stretch>
        </p:blipFill>
        <p:spPr>
          <a:xfrm>
            <a:off x="3324156" y="1881872"/>
            <a:ext cx="852678" cy="646331"/>
          </a:xfrm>
          <a:prstGeom prst="rect">
            <a:avLst/>
          </a:prstGeom>
        </p:spPr>
      </p:pic>
      <p:pic>
        <p:nvPicPr>
          <p:cNvPr id="19" name="Рисунок 18"/>
          <p:cNvPicPr/>
          <p:nvPr/>
        </p:nvPicPr>
        <p:blipFill>
          <a:blip r:embed="rId2"/>
          <a:stretch>
            <a:fillRect/>
          </a:stretch>
        </p:blipFill>
        <p:spPr>
          <a:xfrm>
            <a:off x="3370219" y="4148911"/>
            <a:ext cx="852678" cy="646331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2"/>
          <a:stretch>
            <a:fillRect/>
          </a:stretch>
        </p:blipFill>
        <p:spPr>
          <a:xfrm>
            <a:off x="9136436" y="3992268"/>
            <a:ext cx="852678" cy="646331"/>
          </a:xfrm>
          <a:prstGeom prst="rect">
            <a:avLst/>
          </a:prstGeom>
        </p:spPr>
      </p:pic>
      <p:pic>
        <p:nvPicPr>
          <p:cNvPr id="21" name="Рисунок 20" descr="C:\Users\Internet\Downloads\free-icon-scales-8612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489" y="1189280"/>
            <a:ext cx="623043" cy="540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1254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6645" y="368629"/>
            <a:ext cx="9949543" cy="1055189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2"/>
                </a:solidFill>
                <a:latin typeface="Montserrat" pitchFamily="2" charset="0"/>
                <a:ea typeface="+mn-ea"/>
                <a:cs typeface="Arial" panose="020B0604020202020204" pitchFamily="34" charset="0"/>
              </a:rPr>
              <a:t>Причины отказа в принятии жалобы</a:t>
            </a:r>
            <a:endParaRPr lang="ru-RU" sz="4000" dirty="0">
              <a:solidFill>
                <a:schemeClr val="tx2"/>
              </a:solidFill>
              <a:latin typeface="Montserrat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1600" dirty="0">
                <a:solidFill>
                  <a:schemeClr val="bg1"/>
                </a:solidFill>
              </a:rPr>
              <a:t>нарушение установленного формата подачи жалобы </a:t>
            </a:r>
          </a:p>
          <a:p>
            <a:pPr>
              <a:defRPr/>
            </a:pPr>
            <a:endParaRPr lang="ru-RU" sz="3200" dirty="0">
              <a:solidFill>
                <a:schemeClr val="bg1">
                  <a:lumMod val="10000"/>
                </a:schemeClr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51771" y="6275728"/>
            <a:ext cx="452846" cy="365125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fld id="{4C6B8470-55A6-CF4B-ABEF-5E5F70F4E2F5}" type="slidenum">
              <a:rPr lang="ru-RU" sz="1800" smtClean="0"/>
              <a:pPr/>
              <a:t>12</a:t>
            </a:fld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10788" y="1669646"/>
            <a:ext cx="78812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Н</a:t>
            </a: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арушение </a:t>
            </a: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установленного формата подачи жалобы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57302" y="3038811"/>
            <a:ext cx="82731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Н</a:t>
            </a: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енадлежащее </a:t>
            </a: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подписание (отсутствие ЭЦП лица, подавшего жалобу)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51134" y="4716641"/>
            <a:ext cx="100361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2400" dirty="0" smtClean="0">
                <a:solidFill>
                  <a:schemeClr val="bg1">
                    <a:lumMod val="10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Подача </a:t>
            </a:r>
            <a:r>
              <a:rPr lang="ru-RU" sz="2400" dirty="0">
                <a:solidFill>
                  <a:schemeClr val="bg1">
                    <a:lumMod val="10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жалобы неуполномоченным лицом (без приложения информационного сообщения о представительстве)</a:t>
            </a:r>
          </a:p>
        </p:txBody>
      </p:sp>
      <p:sp>
        <p:nvSpPr>
          <p:cNvPr id="8" name="Graphic 9" descr="Checkmark with solid fill">
            <a:extLst>
              <a:ext uri="{FF2B5EF4-FFF2-40B4-BE49-F238E27FC236}">
                <a16:creationId xmlns="" xmlns:a16="http://schemas.microsoft.com/office/drawing/2014/main" id="{2D360623-28AF-6870-FE0E-17B025D13AE6}"/>
              </a:ext>
            </a:extLst>
          </p:cNvPr>
          <p:cNvSpPr/>
          <p:nvPr/>
        </p:nvSpPr>
        <p:spPr>
          <a:xfrm>
            <a:off x="2815916" y="3206595"/>
            <a:ext cx="474619" cy="370709"/>
          </a:xfrm>
          <a:custGeom>
            <a:avLst/>
            <a:gdLst>
              <a:gd name="connsiteX0" fmla="*/ 802958 w 880109"/>
              <a:gd name="connsiteY0" fmla="*/ 0 h 618172"/>
              <a:gd name="connsiteX1" fmla="*/ 315278 w 880109"/>
              <a:gd name="connsiteY1" fmla="*/ 461010 h 618172"/>
              <a:gd name="connsiteX2" fmla="*/ 80963 w 880109"/>
              <a:gd name="connsiteY2" fmla="*/ 220980 h 618172"/>
              <a:gd name="connsiteX3" fmla="*/ 0 w 880109"/>
              <a:gd name="connsiteY3" fmla="*/ 298132 h 618172"/>
              <a:gd name="connsiteX4" fmla="*/ 311468 w 880109"/>
              <a:gd name="connsiteY4" fmla="*/ 618173 h 618172"/>
              <a:gd name="connsiteX5" fmla="*/ 393383 w 880109"/>
              <a:gd name="connsiteY5" fmla="*/ 541973 h 618172"/>
              <a:gd name="connsiteX6" fmla="*/ 880110 w 880109"/>
              <a:gd name="connsiteY6" fmla="*/ 80010 h 61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109" h="618172">
                <a:moveTo>
                  <a:pt x="802958" y="0"/>
                </a:moveTo>
                <a:lnTo>
                  <a:pt x="315278" y="461010"/>
                </a:lnTo>
                <a:lnTo>
                  <a:pt x="80963" y="220980"/>
                </a:lnTo>
                <a:lnTo>
                  <a:pt x="0" y="298132"/>
                </a:lnTo>
                <a:lnTo>
                  <a:pt x="311468" y="618173"/>
                </a:lnTo>
                <a:lnTo>
                  <a:pt x="393383" y="541973"/>
                </a:lnTo>
                <a:lnTo>
                  <a:pt x="880110" y="80010"/>
                </a:lnTo>
                <a:close/>
              </a:path>
            </a:pathLst>
          </a:custGeom>
          <a:solidFill>
            <a:schemeClr val="accent5"/>
          </a:solidFill>
          <a:ln w="9525" cap="flat">
            <a:solidFill>
              <a:schemeClr val="accent4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rgbClr val="00B050"/>
              </a:solidFill>
            </a:endParaRPr>
          </a:p>
        </p:txBody>
      </p:sp>
      <p:sp>
        <p:nvSpPr>
          <p:cNvPr id="10" name="Graphic 9" descr="Checkmark with solid fill">
            <a:extLst>
              <a:ext uri="{FF2B5EF4-FFF2-40B4-BE49-F238E27FC236}">
                <a16:creationId xmlns="" xmlns:a16="http://schemas.microsoft.com/office/drawing/2014/main" id="{2D360623-28AF-6870-FE0E-17B025D13AE6}"/>
              </a:ext>
            </a:extLst>
          </p:cNvPr>
          <p:cNvSpPr/>
          <p:nvPr/>
        </p:nvSpPr>
        <p:spPr>
          <a:xfrm>
            <a:off x="783770" y="1772625"/>
            <a:ext cx="474619" cy="370709"/>
          </a:xfrm>
          <a:custGeom>
            <a:avLst/>
            <a:gdLst>
              <a:gd name="connsiteX0" fmla="*/ 802958 w 880109"/>
              <a:gd name="connsiteY0" fmla="*/ 0 h 618172"/>
              <a:gd name="connsiteX1" fmla="*/ 315278 w 880109"/>
              <a:gd name="connsiteY1" fmla="*/ 461010 h 618172"/>
              <a:gd name="connsiteX2" fmla="*/ 80963 w 880109"/>
              <a:gd name="connsiteY2" fmla="*/ 220980 h 618172"/>
              <a:gd name="connsiteX3" fmla="*/ 0 w 880109"/>
              <a:gd name="connsiteY3" fmla="*/ 298132 h 618172"/>
              <a:gd name="connsiteX4" fmla="*/ 311468 w 880109"/>
              <a:gd name="connsiteY4" fmla="*/ 618173 h 618172"/>
              <a:gd name="connsiteX5" fmla="*/ 393383 w 880109"/>
              <a:gd name="connsiteY5" fmla="*/ 541973 h 618172"/>
              <a:gd name="connsiteX6" fmla="*/ 880110 w 880109"/>
              <a:gd name="connsiteY6" fmla="*/ 80010 h 61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109" h="618172">
                <a:moveTo>
                  <a:pt x="802958" y="0"/>
                </a:moveTo>
                <a:lnTo>
                  <a:pt x="315278" y="461010"/>
                </a:lnTo>
                <a:lnTo>
                  <a:pt x="80963" y="220980"/>
                </a:lnTo>
                <a:lnTo>
                  <a:pt x="0" y="298132"/>
                </a:lnTo>
                <a:lnTo>
                  <a:pt x="311468" y="618173"/>
                </a:lnTo>
                <a:lnTo>
                  <a:pt x="393383" y="541973"/>
                </a:lnTo>
                <a:lnTo>
                  <a:pt x="880110" y="80010"/>
                </a:lnTo>
                <a:close/>
              </a:path>
            </a:pathLst>
          </a:custGeom>
          <a:solidFill>
            <a:schemeClr val="accent5"/>
          </a:solidFill>
          <a:ln w="9525" cap="flat">
            <a:solidFill>
              <a:schemeClr val="accent4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rgbClr val="00B050"/>
              </a:solidFill>
            </a:endParaRPr>
          </a:p>
        </p:txBody>
      </p:sp>
      <p:sp>
        <p:nvSpPr>
          <p:cNvPr id="11" name="Graphic 9" descr="Checkmark with solid fill">
            <a:extLst>
              <a:ext uri="{FF2B5EF4-FFF2-40B4-BE49-F238E27FC236}">
                <a16:creationId xmlns="" xmlns:a16="http://schemas.microsoft.com/office/drawing/2014/main" id="{2D360623-28AF-6870-FE0E-17B025D13AE6}"/>
              </a:ext>
            </a:extLst>
          </p:cNvPr>
          <p:cNvSpPr/>
          <p:nvPr/>
        </p:nvSpPr>
        <p:spPr>
          <a:xfrm>
            <a:off x="615466" y="4770099"/>
            <a:ext cx="474619" cy="370709"/>
          </a:xfrm>
          <a:custGeom>
            <a:avLst/>
            <a:gdLst>
              <a:gd name="connsiteX0" fmla="*/ 802958 w 880109"/>
              <a:gd name="connsiteY0" fmla="*/ 0 h 618172"/>
              <a:gd name="connsiteX1" fmla="*/ 315278 w 880109"/>
              <a:gd name="connsiteY1" fmla="*/ 461010 h 618172"/>
              <a:gd name="connsiteX2" fmla="*/ 80963 w 880109"/>
              <a:gd name="connsiteY2" fmla="*/ 220980 h 618172"/>
              <a:gd name="connsiteX3" fmla="*/ 0 w 880109"/>
              <a:gd name="connsiteY3" fmla="*/ 298132 h 618172"/>
              <a:gd name="connsiteX4" fmla="*/ 311468 w 880109"/>
              <a:gd name="connsiteY4" fmla="*/ 618173 h 618172"/>
              <a:gd name="connsiteX5" fmla="*/ 393383 w 880109"/>
              <a:gd name="connsiteY5" fmla="*/ 541973 h 618172"/>
              <a:gd name="connsiteX6" fmla="*/ 880110 w 880109"/>
              <a:gd name="connsiteY6" fmla="*/ 80010 h 61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80109" h="618172">
                <a:moveTo>
                  <a:pt x="802958" y="0"/>
                </a:moveTo>
                <a:lnTo>
                  <a:pt x="315278" y="461010"/>
                </a:lnTo>
                <a:lnTo>
                  <a:pt x="80963" y="220980"/>
                </a:lnTo>
                <a:lnTo>
                  <a:pt x="0" y="298132"/>
                </a:lnTo>
                <a:lnTo>
                  <a:pt x="311468" y="618173"/>
                </a:lnTo>
                <a:lnTo>
                  <a:pt x="393383" y="541973"/>
                </a:lnTo>
                <a:lnTo>
                  <a:pt x="880110" y="80010"/>
                </a:lnTo>
                <a:close/>
              </a:path>
            </a:pathLst>
          </a:custGeom>
          <a:solidFill>
            <a:schemeClr val="accent5"/>
          </a:solidFill>
          <a:ln w="9525" cap="flat">
            <a:solidFill>
              <a:schemeClr val="accent4">
                <a:lumMod val="7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rgbClr val="00B050"/>
              </a:solidFill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2"/>
          <a:stretch>
            <a:fillRect/>
          </a:stretch>
        </p:blipFill>
        <p:spPr>
          <a:xfrm>
            <a:off x="9594037" y="1423818"/>
            <a:ext cx="732151" cy="764315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3"/>
          <a:stretch>
            <a:fillRect/>
          </a:stretch>
        </p:blipFill>
        <p:spPr>
          <a:xfrm>
            <a:off x="1464495" y="3140113"/>
            <a:ext cx="793921" cy="503672"/>
          </a:xfrm>
          <a:prstGeom prst="rect">
            <a:avLst/>
          </a:prstGeom>
          <a:ln>
            <a:solidFill>
              <a:srgbClr val="EDF1F6"/>
            </a:solidFill>
          </a:ln>
        </p:spPr>
      </p:pic>
      <p:pic>
        <p:nvPicPr>
          <p:cNvPr id="14" name="Рисунок 13" descr="C:\Users\Internet\Downloads\workers_7194957 (1)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447" y="4716641"/>
            <a:ext cx="813978" cy="7228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890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1886" y="216693"/>
            <a:ext cx="10232571" cy="1055189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Montserrat" pitchFamily="2" charset="0"/>
                <a:ea typeface="+mn-ea"/>
                <a:cs typeface="Arial" panose="020B0604020202020204" pitchFamily="34" charset="0"/>
              </a:rPr>
              <a:t>Обжалование решений,                                                   принимаемых по итогам рассмотрения жалоб</a:t>
            </a:r>
            <a:r>
              <a:rPr lang="ru-RU" sz="3600" dirty="0">
                <a:solidFill>
                  <a:schemeClr val="tx2"/>
                </a:solidFill>
                <a:latin typeface="Montserrat" pitchFamily="2" charset="0"/>
                <a:ea typeface="+mn-ea"/>
                <a:cs typeface="Arial" panose="020B0604020202020204" pitchFamily="34" charset="0"/>
              </a:rPr>
              <a:t/>
            </a:r>
            <a:br>
              <a:rPr lang="ru-RU" sz="3600" dirty="0">
                <a:solidFill>
                  <a:schemeClr val="tx2"/>
                </a:solidFill>
                <a:latin typeface="Montserrat" pitchFamily="2" charset="0"/>
                <a:ea typeface="+mn-ea"/>
                <a:cs typeface="Arial" panose="020B0604020202020204" pitchFamily="34" charset="0"/>
              </a:rPr>
            </a:br>
            <a:endParaRPr lang="ru-RU" sz="3600" dirty="0">
              <a:solidFill>
                <a:schemeClr val="tx2"/>
              </a:solidFill>
              <a:latin typeface="Montserrat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469189" y="6290366"/>
            <a:ext cx="478971" cy="335847"/>
          </a:xfrm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/>
          <a:lstStyle/>
          <a:p>
            <a:fld id="{4C6B8470-55A6-CF4B-ABEF-5E5F70F4E2F5}" type="slidenum">
              <a:rPr lang="ru-RU" sz="1800" smtClean="0"/>
              <a:pPr/>
              <a:t>13</a:t>
            </a:fld>
            <a:endParaRPr lang="ru-RU" sz="1800" dirty="0"/>
          </a:p>
        </p:txBody>
      </p:sp>
      <p:sp>
        <p:nvSpPr>
          <p:cNvPr id="6" name="Скругленный прямоугольник 5"/>
          <p:cNvSpPr>
            <a:spLocks noChangeArrowheads="1"/>
          </p:cNvSpPr>
          <p:nvPr/>
        </p:nvSpPr>
        <p:spPr bwMode="auto">
          <a:xfrm>
            <a:off x="1820091" y="1233832"/>
            <a:ext cx="8551817" cy="704325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 w="25400" algn="ctr">
            <a:solidFill>
              <a:schemeClr val="accent5"/>
            </a:solidFill>
            <a:round/>
            <a:headEnd/>
            <a:tailEnd/>
          </a:ln>
        </p:spPr>
        <p:txBody>
          <a:bodyPr lIns="78369" tIns="39185" rIns="78369" bIns="39185" anchor="t"/>
          <a:lstStyle/>
          <a:p>
            <a:pPr algn="ctr" defTabSz="893763">
              <a:defRPr/>
            </a:pPr>
            <a:r>
              <a:rPr lang="ru-RU" sz="2000" b="1" dirty="0">
                <a:solidFill>
                  <a:srgbClr val="F8FAFF"/>
                </a:solidFill>
                <a:latin typeface="Montserrat" pitchFamily="2" charset="0"/>
                <a:cs typeface="Arial" panose="020B0604020202020204" pitchFamily="34" charset="0"/>
              </a:rPr>
              <a:t>Налогоплательщик не согласен с результатами обжалования </a:t>
            </a:r>
          </a:p>
          <a:p>
            <a:pPr algn="ctr" defTabSz="893763">
              <a:defRPr/>
            </a:pPr>
            <a:r>
              <a:rPr lang="ru-RU" sz="2000" b="1" dirty="0">
                <a:solidFill>
                  <a:srgbClr val="F8FAFF"/>
                </a:solidFill>
                <a:latin typeface="Montserrat" pitchFamily="2" charset="0"/>
                <a:cs typeface="Arial" panose="020B0604020202020204" pitchFamily="34" charset="0"/>
              </a:rPr>
              <a:t>в</a:t>
            </a:r>
            <a:r>
              <a:rPr lang="ru-RU" sz="2000" b="1" dirty="0">
                <a:solidFill>
                  <a:srgbClr val="F8FAFF"/>
                </a:solidFill>
                <a:latin typeface="Montserrat" pitchFamily="2" charset="0"/>
                <a:cs typeface="Arial" panose="020B0604020202020204" pitchFamily="34" charset="0"/>
              </a:rPr>
              <a:t> Межрегиональной инспекции по Южному Федеральному округу</a:t>
            </a:r>
            <a:endParaRPr lang="ru-RU" sz="2000" b="1" dirty="0">
              <a:solidFill>
                <a:srgbClr val="F8FAFF"/>
              </a:solidFill>
              <a:latin typeface="Montserrat" pitchFamily="2" charset="0"/>
              <a:cs typeface="Arial" panose="020B0604020202020204" pitchFamily="34" charset="0"/>
            </a:endParaRPr>
          </a:p>
          <a:p>
            <a:pPr algn="ctr" defTabSz="893763" eaLnBrk="1" hangingPunct="1">
              <a:lnSpc>
                <a:spcPct val="100000"/>
              </a:lnSpc>
              <a:defRPr/>
            </a:pPr>
            <a:r>
              <a:rPr lang="ru-RU" sz="1600" b="1" dirty="0">
                <a:solidFill>
                  <a:schemeClr val="tx2"/>
                </a:solidFill>
                <a:latin typeface="Montserrat" pitchFamily="2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chemeClr val="tx2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3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1319824" y="2817472"/>
            <a:ext cx="3479075" cy="227021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CE6F2"/>
              </a:gs>
              <a:gs pos="35001">
                <a:srgbClr val="E6E0EC"/>
              </a:gs>
              <a:gs pos="100000">
                <a:srgbClr val="C6D9F1"/>
              </a:gs>
            </a:gsLst>
            <a:lin ang="16200000" scaled="1"/>
          </a:gradFill>
          <a:ln w="9525" algn="ctr">
            <a:solidFill>
              <a:schemeClr val="accent5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vert="horz" wrap="square" lIns="78369" tIns="39185" rIns="78369" bIns="39185" numCol="1" anchor="ctr" anchorCtr="0" compatLnSpc="1">
            <a:prstTxWarp prst="textNoShape">
              <a:avLst/>
            </a:prstTxWarp>
            <a:noAutofit/>
          </a:bodyPr>
          <a:lstStyle>
            <a:lvl1pPr marL="378645" indent="0" algn="l" defTabSz="1085824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3200" b="1" kern="1200">
                <a:solidFill>
                  <a:srgbClr val="005AA9"/>
                </a:solidFill>
                <a:latin typeface="+mj-lt"/>
                <a:ea typeface="+mn-ea"/>
                <a:cs typeface="+mn-cs"/>
              </a:defRPr>
            </a:lvl1pPr>
            <a:lvl2pPr marL="375336" indent="3313" algn="l" defTabSz="1085824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7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2pPr>
            <a:lvl3pPr marL="654776" indent="-271172" algn="l" defTabSz="1085824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/>
              <a:defRPr sz="27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3pPr>
            <a:lvl4pPr marL="0" indent="375336" algn="just" defTabSz="1085824" rtl="0" fontAlgn="base">
              <a:lnSpc>
                <a:spcPts val="2533"/>
              </a:lnSpc>
              <a:spcBef>
                <a:spcPts val="533"/>
              </a:spcBef>
              <a:spcAft>
                <a:spcPct val="0"/>
              </a:spcAft>
              <a:buFont typeface="Arial" pitchFamily="34" charset="0"/>
              <a:defRPr sz="21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4pPr>
            <a:lvl5pPr marL="1494329" algn="l" defTabSz="1085824" rtl="0" fontAlgn="base">
              <a:lnSpc>
                <a:spcPts val="2400"/>
              </a:lnSpc>
              <a:spcBef>
                <a:spcPts val="533"/>
              </a:spcBef>
              <a:spcAft>
                <a:spcPct val="0"/>
              </a:spcAft>
              <a:buFont typeface="Arial" pitchFamily="34" charset="0"/>
              <a:buNone/>
              <a:defRPr sz="1900" kern="1200">
                <a:solidFill>
                  <a:srgbClr val="8D8C90"/>
                </a:solidFill>
                <a:latin typeface="+mj-lt"/>
                <a:ea typeface="+mn-ea"/>
                <a:cs typeface="+mn-cs"/>
              </a:defRPr>
            </a:lvl5pPr>
            <a:lvl6pPr marL="2987619" indent="-271601" algn="l" defTabSz="10864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0821" indent="-271601" algn="l" defTabSz="10864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4023" indent="-271601" algn="l" defTabSz="10864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7225" indent="-271601" algn="l" defTabSz="10864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893763">
              <a:spcBef>
                <a:spcPts val="0"/>
              </a:spcBef>
            </a:pPr>
            <a:r>
              <a:rPr lang="ru-RU" sz="1800" b="0" dirty="0">
                <a:solidFill>
                  <a:schemeClr val="tx2"/>
                </a:solidFill>
                <a:latin typeface="Montserrat" pitchFamily="2" charset="0"/>
                <a:cs typeface="Arial" panose="020B0604020202020204" pitchFamily="34" charset="0"/>
              </a:rPr>
              <a:t>Подача жалобы в ФНС России</a:t>
            </a:r>
          </a:p>
          <a:p>
            <a:pPr marL="0" algn="ctr" defTabSz="893763">
              <a:spcBef>
                <a:spcPts val="0"/>
              </a:spcBef>
            </a:pPr>
            <a:r>
              <a:rPr lang="ru-RU" sz="1800" b="0" dirty="0">
                <a:solidFill>
                  <a:schemeClr val="tx2"/>
                </a:solidFill>
                <a:latin typeface="Montserrat" pitchFamily="2" charset="0"/>
                <a:cs typeface="Arial" panose="020B0604020202020204" pitchFamily="34" charset="0"/>
              </a:rPr>
              <a:t>в течении 3 месяцев со дня принятия решения по жалобе (апелляционной жалобе) Управлением Федеральной налоговой службы по г. Севастополю </a:t>
            </a:r>
            <a:endParaRPr lang="ru-RU" sz="1800" b="0" dirty="0">
              <a:solidFill>
                <a:schemeClr val="tx2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>
            <a:spLocks noChangeArrowheads="1"/>
          </p:cNvSpPr>
          <p:nvPr/>
        </p:nvSpPr>
        <p:spPr bwMode="auto">
          <a:xfrm>
            <a:off x="306538" y="5779659"/>
            <a:ext cx="5590991" cy="986901"/>
          </a:xfrm>
          <a:prstGeom prst="roundRect">
            <a:avLst>
              <a:gd name="adj" fmla="val 16667"/>
            </a:avLst>
          </a:prstGeom>
          <a:solidFill>
            <a:schemeClr val="bg2">
              <a:lumMod val="50000"/>
            </a:schemeClr>
          </a:solidFill>
          <a:ln w="25400" algn="ctr">
            <a:solidFill>
              <a:schemeClr val="accent5"/>
            </a:solidFill>
            <a:round/>
            <a:headEnd/>
            <a:tailEnd/>
          </a:ln>
        </p:spPr>
        <p:txBody>
          <a:bodyPr lIns="78369" tIns="39185" rIns="78369" bIns="39185" anchor="t"/>
          <a:lstStyle/>
          <a:p>
            <a:pPr algn="ctr" defTabSz="893763">
              <a:defRPr/>
            </a:pPr>
            <a:r>
              <a:rPr lang="ru-RU" sz="2000" b="1" dirty="0">
                <a:solidFill>
                  <a:srgbClr val="F8FAFF"/>
                </a:solidFill>
                <a:latin typeface="Montserrat" pitchFamily="2" charset="0"/>
                <a:cs typeface="Arial" panose="020B0604020202020204" pitchFamily="34" charset="0"/>
              </a:rPr>
              <a:t>Налогоплательщик не согласен </a:t>
            </a:r>
          </a:p>
          <a:p>
            <a:pPr algn="ctr" defTabSz="893763">
              <a:defRPr/>
            </a:pPr>
            <a:r>
              <a:rPr lang="ru-RU" sz="2000" b="1" dirty="0">
                <a:solidFill>
                  <a:srgbClr val="F8FAFF"/>
                </a:solidFill>
                <a:latin typeface="Montserrat" pitchFamily="2" charset="0"/>
                <a:cs typeface="Arial" panose="020B0604020202020204" pitchFamily="34" charset="0"/>
              </a:rPr>
              <a:t>с результатами обжалования в ФНС России   </a:t>
            </a:r>
            <a:endParaRPr lang="ru-RU" sz="2000" b="1" dirty="0">
              <a:solidFill>
                <a:srgbClr val="F8FAFF"/>
              </a:solidFill>
              <a:latin typeface="Montserrat" pitchFamily="2" charset="0"/>
              <a:cs typeface="Arial" panose="020B0604020202020204" pitchFamily="34" charset="0"/>
            </a:endParaRPr>
          </a:p>
          <a:p>
            <a:pPr algn="ctr" defTabSz="893763" eaLnBrk="1" hangingPunct="1">
              <a:lnSpc>
                <a:spcPct val="100000"/>
              </a:lnSpc>
              <a:defRPr/>
            </a:pPr>
            <a:r>
              <a:rPr lang="ru-RU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endParaRPr lang="ru-RU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Скругленный прямоугольник 3"/>
          <p:cNvSpPr txBox="1">
            <a:spLocks noChangeArrowheads="1"/>
          </p:cNvSpPr>
          <p:nvPr/>
        </p:nvSpPr>
        <p:spPr bwMode="auto">
          <a:xfrm>
            <a:off x="6613145" y="5779659"/>
            <a:ext cx="4594337" cy="986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CE6F2"/>
              </a:gs>
              <a:gs pos="35001">
                <a:srgbClr val="E6E0EC"/>
              </a:gs>
              <a:gs pos="100000">
                <a:srgbClr val="C6D9F1"/>
              </a:gs>
            </a:gsLst>
            <a:lin ang="16200000" scaled="1"/>
          </a:gradFill>
          <a:ln w="9525" algn="ctr">
            <a:solidFill>
              <a:schemeClr val="accent5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  <a:extLst/>
        </p:spPr>
        <p:txBody>
          <a:bodyPr vert="horz" wrap="square" lIns="78369" tIns="39185" rIns="78369" bIns="39185" numCol="1" anchor="ctr" anchorCtr="0" compatLnSpc="1">
            <a:prstTxWarp prst="textNoShape">
              <a:avLst/>
            </a:prstTxWarp>
            <a:noAutofit/>
          </a:bodyPr>
          <a:lstStyle>
            <a:lvl1pPr marL="378645" indent="0" algn="l" defTabSz="1085824" rtl="0" fontAlgn="base">
              <a:spcBef>
                <a:spcPct val="20000"/>
              </a:spcBef>
              <a:spcAft>
                <a:spcPct val="0"/>
              </a:spcAft>
              <a:buFontTx/>
              <a:buNone/>
              <a:defRPr sz="3200" b="1" kern="1200">
                <a:solidFill>
                  <a:srgbClr val="005AA9"/>
                </a:solidFill>
                <a:latin typeface="+mj-lt"/>
                <a:ea typeface="+mn-ea"/>
                <a:cs typeface="+mn-cs"/>
              </a:defRPr>
            </a:lvl1pPr>
            <a:lvl2pPr marL="375336" indent="3313" algn="l" defTabSz="1085824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defRPr sz="27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2pPr>
            <a:lvl3pPr marL="654776" indent="-271172" algn="l" defTabSz="1085824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tabLst/>
              <a:defRPr sz="27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3pPr>
            <a:lvl4pPr marL="0" indent="375336" algn="just" defTabSz="1085824" rtl="0" fontAlgn="base">
              <a:lnSpc>
                <a:spcPts val="2533"/>
              </a:lnSpc>
              <a:spcBef>
                <a:spcPts val="533"/>
              </a:spcBef>
              <a:spcAft>
                <a:spcPct val="0"/>
              </a:spcAft>
              <a:buFont typeface="Arial" pitchFamily="34" charset="0"/>
              <a:defRPr sz="2100" kern="1200">
                <a:solidFill>
                  <a:srgbClr val="504F53"/>
                </a:solidFill>
                <a:latin typeface="+mj-lt"/>
                <a:ea typeface="+mn-ea"/>
                <a:cs typeface="+mn-cs"/>
              </a:defRPr>
            </a:lvl4pPr>
            <a:lvl5pPr marL="1494329" algn="l" defTabSz="1085824" rtl="0" fontAlgn="base">
              <a:lnSpc>
                <a:spcPts val="2400"/>
              </a:lnSpc>
              <a:spcBef>
                <a:spcPts val="533"/>
              </a:spcBef>
              <a:spcAft>
                <a:spcPct val="0"/>
              </a:spcAft>
              <a:buFont typeface="Arial" pitchFamily="34" charset="0"/>
              <a:buNone/>
              <a:defRPr sz="1900" kern="1200">
                <a:solidFill>
                  <a:srgbClr val="8D8C90"/>
                </a:solidFill>
                <a:latin typeface="+mj-lt"/>
                <a:ea typeface="+mn-ea"/>
                <a:cs typeface="+mn-cs"/>
              </a:defRPr>
            </a:lvl5pPr>
            <a:lvl6pPr marL="2987619" indent="-271601" algn="l" defTabSz="10864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0821" indent="-271601" algn="l" defTabSz="10864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74023" indent="-271601" algn="l" defTabSz="10864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17225" indent="-271601" algn="l" defTabSz="10864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893763">
              <a:spcBef>
                <a:spcPts val="0"/>
              </a:spcBef>
            </a:pPr>
            <a:r>
              <a:rPr lang="ru-RU" sz="18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Подача заявления в суд</a:t>
            </a:r>
            <a:endParaRPr lang="ru-RU" sz="1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Штриховая стрелка вправо 10"/>
          <p:cNvSpPr/>
          <p:nvPr/>
        </p:nvSpPr>
        <p:spPr>
          <a:xfrm rot="5400000">
            <a:off x="7660648" y="4398986"/>
            <a:ext cx="2207232" cy="292100"/>
          </a:xfrm>
          <a:prstGeom prst="striped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59" tIns="44730" rIns="89459" bIns="44730" anchor="ctr"/>
          <a:lstStyle/>
          <a:p>
            <a:pPr algn="ctr" defTabSz="102047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100" b="0"/>
          </a:p>
        </p:txBody>
      </p:sp>
      <p:sp>
        <p:nvSpPr>
          <p:cNvPr id="12" name="Штриховая стрелка вправо 11"/>
          <p:cNvSpPr/>
          <p:nvPr/>
        </p:nvSpPr>
        <p:spPr>
          <a:xfrm rot="5400000">
            <a:off x="2822356" y="5265597"/>
            <a:ext cx="474010" cy="292100"/>
          </a:xfrm>
          <a:prstGeom prst="striped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59" tIns="44730" rIns="89459" bIns="44730" anchor="ctr"/>
          <a:lstStyle/>
          <a:p>
            <a:pPr algn="ctr" defTabSz="102047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100" b="0"/>
          </a:p>
        </p:txBody>
      </p:sp>
      <p:sp>
        <p:nvSpPr>
          <p:cNvPr id="13" name="Штриховая стрелка вправо 12"/>
          <p:cNvSpPr/>
          <p:nvPr/>
        </p:nvSpPr>
        <p:spPr>
          <a:xfrm rot="5400000">
            <a:off x="5810466" y="2115436"/>
            <a:ext cx="466230" cy="292100"/>
          </a:xfrm>
          <a:prstGeom prst="striped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59" tIns="44730" rIns="89459" bIns="44730" anchor="ctr"/>
          <a:lstStyle/>
          <a:p>
            <a:pPr algn="ctr" defTabSz="1020478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100" b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747622" y="2689788"/>
            <a:ext cx="5162692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618046" y="2689788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и (или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957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FE48771-5F46-811A-838A-79E350386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0683" y="6440993"/>
            <a:ext cx="72973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9A1713B-6562-FFA5-5EEE-6E42722773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33897" y="3918856"/>
            <a:ext cx="7167154" cy="566057"/>
          </a:xfrm>
        </p:spPr>
        <p:txBody>
          <a:bodyPr/>
          <a:lstStyle/>
          <a:p>
            <a:r>
              <a:rPr lang="ru-RU" dirty="0" smtClean="0"/>
              <a:t>СПАСИБО </a:t>
            </a:r>
            <a:r>
              <a:rPr lang="ru-RU" dirty="0"/>
              <a:t>ЗА ВНИМАНИЕ!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43C4EA9-1284-5A71-481C-52F3405A0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902" y="1861057"/>
            <a:ext cx="1388829" cy="158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26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0411" y="399574"/>
            <a:ext cx="9949543" cy="828336"/>
          </a:xfrm>
        </p:spPr>
        <p:txBody>
          <a:bodyPr>
            <a:noAutofit/>
          </a:bodyPr>
          <a:lstStyle/>
          <a:p>
            <a:r>
              <a:rPr lang="ru-RU" altLang="ru-RU" sz="4000" dirty="0">
                <a:solidFill>
                  <a:schemeClr val="tx2"/>
                </a:solidFill>
                <a:latin typeface="Montserrat" pitchFamily="2" charset="0"/>
                <a:ea typeface="+mn-ea"/>
                <a:cs typeface="Arial" panose="020B0604020202020204" pitchFamily="34" charset="0"/>
              </a:rPr>
              <a:t>Упрощенный порядок</a:t>
            </a:r>
            <a:r>
              <a:rPr lang="ru-RU" altLang="ru-RU" sz="4000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ea typeface="+mn-ea"/>
                <a:cs typeface="Arial" panose="020B0604020202020204" pitchFamily="34" charset="0"/>
              </a:rPr>
              <a:t/>
            </a:r>
            <a:br>
              <a:rPr lang="ru-RU" altLang="ru-RU" sz="4000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ea typeface="+mn-ea"/>
                <a:cs typeface="Arial" panose="020B0604020202020204" pitchFamily="34" charset="0"/>
              </a:rPr>
            </a:br>
            <a:endParaRPr lang="ru-RU" sz="4000" dirty="0">
              <a:solidFill>
                <a:schemeClr val="accent6">
                  <a:lumMod val="25000"/>
                </a:schemeClr>
              </a:solidFill>
              <a:latin typeface="Montserrat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40576" y="3441440"/>
            <a:ext cx="10086556" cy="882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38"/>
              </a:spcBef>
            </a:pPr>
            <a:endParaRPr lang="ru-RU" altLang="ru-RU" sz="2400" dirty="0" smtClean="0">
              <a:solidFill>
                <a:schemeClr val="tx2"/>
              </a:solidFill>
              <a:latin typeface="Microsoft Sans Serif" panose="020B0604020202020204" pitchFamily="34" charset="0"/>
            </a:endParaRPr>
          </a:p>
          <a:p>
            <a:pPr algn="ctr">
              <a:spcBef>
                <a:spcPts val="438"/>
              </a:spcBef>
            </a:pPr>
            <a:endParaRPr lang="ru-RU" altLang="ru-RU" sz="2400" dirty="0">
              <a:solidFill>
                <a:schemeClr val="tx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xfrm>
            <a:off x="11625944" y="6325998"/>
            <a:ext cx="400594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dirty="0" smtClean="0">
                <a:solidFill>
                  <a:schemeClr val="tx2"/>
                </a:solidFill>
              </a:rPr>
              <a:t>2</a:t>
            </a: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7867" y="1488173"/>
            <a:ext cx="98275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00"/>
              </a:spcBef>
            </a:pPr>
            <a:endParaRPr lang="ru-RU" altLang="ru-RU" sz="2800" dirty="0">
              <a:solidFill>
                <a:schemeClr val="tx2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903BA20-74DF-4175-8B38-F54B17809472}"/>
              </a:ext>
            </a:extLst>
          </p:cNvPr>
          <p:cNvSpPr/>
          <p:nvPr/>
        </p:nvSpPr>
        <p:spPr>
          <a:xfrm>
            <a:off x="739981" y="1385664"/>
            <a:ext cx="10355855" cy="8871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ctr">
              <a:lnSpc>
                <a:spcPct val="107000"/>
              </a:lnSpc>
              <a:spcAft>
                <a:spcPts val="800"/>
              </a:spcAft>
            </a:pPr>
            <a:r>
              <a:rPr lang="ru-RU" altLang="ru-RU" sz="2400" b="1" dirty="0">
                <a:solidFill>
                  <a:schemeClr val="accent5"/>
                </a:solidFill>
                <a:latin typeface="Montserrat" panose="00000500000000000000"/>
                <a:cs typeface="Calibri" panose="020F0502020204030204" pitchFamily="34" charset="0"/>
              </a:rPr>
              <a:t>Новый институт досудебного урегулирования налоговых споров</a:t>
            </a:r>
            <a:endParaRPr lang="ru-RU" sz="2400" b="1" dirty="0">
              <a:solidFill>
                <a:schemeClr val="accent5"/>
              </a:solidFill>
              <a:latin typeface="Montserrat" panose="00000500000000000000"/>
              <a:cs typeface="Calibri" panose="020F0502020204030204" pitchFamily="34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773923" y="2664678"/>
            <a:ext cx="10321913" cy="3196190"/>
          </a:xfrm>
          <a:prstGeom prst="round2DiagRect">
            <a:avLst/>
          </a:prstGeom>
          <a:solidFill>
            <a:srgbClr val="F8F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33006" y="2926079"/>
            <a:ext cx="91614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Федеральным законом от 31.07.2023 №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389-ФЗ                 глава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20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НК РФ дополнена статьей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140.1, устанавливающей особенности рассмотрения жалобы в упрощенном порядке (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вступил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в силу с 01.01.2025)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724" y="2837688"/>
            <a:ext cx="652282" cy="60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55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1371" y="627017"/>
            <a:ext cx="10694997" cy="5466752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ru-RU" altLang="ru-RU" sz="2800" b="1" dirty="0" smtClean="0">
              <a:solidFill>
                <a:srgbClr val="D54000"/>
              </a:solidFill>
              <a:latin typeface="Montserrat" pitchFamily="2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ru-RU" altLang="ru-RU" sz="3200" b="1" dirty="0" smtClean="0">
                <a:solidFill>
                  <a:srgbClr val="D54000"/>
                </a:solidFill>
                <a:latin typeface="Montserrat" pitchFamily="2" charset="0"/>
                <a:cs typeface="Arial" panose="020B0604020202020204" pitchFamily="34" charset="0"/>
              </a:rPr>
              <a:t>Цель </a:t>
            </a:r>
            <a:r>
              <a:rPr lang="ru-RU" altLang="ru-RU" sz="3200" b="1" dirty="0">
                <a:solidFill>
                  <a:srgbClr val="D54000"/>
                </a:solidFill>
                <a:latin typeface="Montserrat" pitchFamily="2" charset="0"/>
                <a:cs typeface="Arial" panose="020B0604020202020204" pitchFamily="34" charset="0"/>
              </a:rPr>
              <a:t>новой </a:t>
            </a:r>
          </a:p>
          <a:p>
            <a:pPr>
              <a:spcBef>
                <a:spcPts val="0"/>
              </a:spcBef>
            </a:pPr>
            <a:r>
              <a:rPr lang="ru-RU" altLang="ru-RU" sz="3200" b="1" dirty="0">
                <a:solidFill>
                  <a:srgbClr val="D54000"/>
                </a:solidFill>
                <a:latin typeface="Montserrat" pitchFamily="2" charset="0"/>
                <a:cs typeface="Arial" panose="020B0604020202020204" pitchFamily="34" charset="0"/>
              </a:rPr>
              <a:t>нормы:</a:t>
            </a:r>
          </a:p>
          <a:p>
            <a:pPr>
              <a:spcBef>
                <a:spcPts val="0"/>
              </a:spcBef>
            </a:pPr>
            <a:endParaRPr lang="ru-RU" altLang="ru-RU" sz="2800" b="1" dirty="0" smtClean="0">
              <a:solidFill>
                <a:srgbClr val="D54000"/>
              </a:solidFill>
              <a:latin typeface="Montserrat" pitchFamily="2" charset="0"/>
              <a:cs typeface="Arial" panose="020B0604020202020204" pitchFamily="34" charset="0"/>
            </a:endParaRPr>
          </a:p>
          <a:p>
            <a:r>
              <a:rPr lang="ru-RU" altLang="ru-RU" sz="2800" dirty="0" smtClean="0">
                <a:solidFill>
                  <a:schemeClr val="bg1"/>
                </a:solidFill>
                <a:latin typeface="Microsoft Sans Serif" panose="020B0604020202020204" pitchFamily="34" charset="0"/>
                <a:cs typeface="Calibri" panose="020F0502020204030204" pitchFamily="34" charset="0"/>
              </a:rPr>
              <a:t>разрешение </a:t>
            </a:r>
            <a:r>
              <a:rPr lang="ru-RU" altLang="ru-RU" sz="2800" dirty="0">
                <a:solidFill>
                  <a:schemeClr val="bg1"/>
                </a:solidFill>
                <a:latin typeface="Microsoft Sans Serif" panose="020B0604020202020204" pitchFamily="34" charset="0"/>
                <a:cs typeface="Calibri" panose="020F0502020204030204" pitchFamily="34" charset="0"/>
              </a:rPr>
              <a:t>спо</a:t>
            </a:r>
            <a:r>
              <a:rPr lang="ru-RU" altLang="ru-RU" sz="1600" dirty="0">
                <a:solidFill>
                  <a:schemeClr val="bg1"/>
                </a:solidFill>
                <a:latin typeface="Microsoft Sans Serif" panose="020B0604020202020204" pitchFamily="34" charset="0"/>
                <a:cs typeface="Calibri" panose="020F0502020204030204" pitchFamily="34" charset="0"/>
              </a:rPr>
              <a:t>ра с минимумом процедурных и транзакционных издержек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64982" y="6304279"/>
            <a:ext cx="383177" cy="365125"/>
          </a:xfrm>
          <a:ln>
            <a:solidFill>
              <a:schemeClr val="tx1"/>
            </a:solidFill>
          </a:ln>
        </p:spPr>
        <p:txBody>
          <a:bodyPr/>
          <a:lstStyle/>
          <a:p>
            <a:fld id="{4C6B8470-55A6-CF4B-ABEF-5E5F70F4E2F5}" type="slidenum">
              <a:rPr lang="ru-RU" sz="1800" smtClean="0"/>
              <a:pPr/>
              <a:t>3</a:t>
            </a:fld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14104" y="1962149"/>
            <a:ext cx="1793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"/>
              </a:spcBef>
            </a:pPr>
            <a:endParaRPr lang="ru-RU" altLang="ru-RU" b="1" dirty="0">
              <a:solidFill>
                <a:srgbClr val="D72727"/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object 7"/>
          <p:cNvGrpSpPr>
            <a:grpSpLocks/>
          </p:cNvGrpSpPr>
          <p:nvPr/>
        </p:nvGrpSpPr>
        <p:grpSpPr bwMode="auto">
          <a:xfrm>
            <a:off x="522404" y="2695585"/>
            <a:ext cx="10912929" cy="3608694"/>
            <a:chOff x="43157" y="2646858"/>
            <a:chExt cx="8865435" cy="2547153"/>
          </a:xfrm>
        </p:grpSpPr>
        <p:pic>
          <p:nvPicPr>
            <p:cNvPr id="7" name="object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57" y="2700619"/>
              <a:ext cx="8865435" cy="2493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bject 9"/>
            <p:cNvSpPr>
              <a:spLocks/>
            </p:cNvSpPr>
            <p:nvPr/>
          </p:nvSpPr>
          <p:spPr bwMode="auto">
            <a:xfrm>
              <a:off x="155602" y="2646858"/>
              <a:ext cx="8640545" cy="2472055"/>
            </a:xfrm>
            <a:custGeom>
              <a:avLst/>
              <a:gdLst>
                <a:gd name="T0" fmla="*/ 8932331 w 8938260"/>
                <a:gd name="T1" fmla="*/ 2472020 h 2472054"/>
                <a:gd name="T2" fmla="*/ 8932331 w 8938260"/>
                <a:gd name="T3" fmla="*/ 0 h 2472054"/>
                <a:gd name="T4" fmla="*/ 8937665 w 8938260"/>
                <a:gd name="T5" fmla="*/ 2462220 h 2472054"/>
                <a:gd name="T6" fmla="*/ 1625 w 8938260"/>
                <a:gd name="T7" fmla="*/ 2462220 h 2472054"/>
                <a:gd name="T8" fmla="*/ 0 w 8938260"/>
                <a:gd name="T9" fmla="*/ 2470720 h 2472054"/>
                <a:gd name="T10" fmla="*/ 0 w 8938260"/>
                <a:gd name="T11" fmla="*/ 254 h 24720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938260" h="2472054">
                  <a:moveTo>
                    <a:pt x="8932331" y="2472011"/>
                  </a:moveTo>
                  <a:lnTo>
                    <a:pt x="8932331" y="0"/>
                  </a:lnTo>
                </a:path>
                <a:path w="8938260" h="2472054">
                  <a:moveTo>
                    <a:pt x="8937665" y="2462211"/>
                  </a:moveTo>
                  <a:lnTo>
                    <a:pt x="1625" y="2462211"/>
                  </a:lnTo>
                </a:path>
                <a:path w="8938260" h="2472054">
                  <a:moveTo>
                    <a:pt x="0" y="2470711"/>
                  </a:moveTo>
                  <a:lnTo>
                    <a:pt x="0" y="254"/>
                  </a:lnTo>
                </a:path>
              </a:pathLst>
            </a:custGeom>
            <a:noFill/>
            <a:ln w="190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2400"/>
            </a:p>
          </p:txBody>
        </p:sp>
      </p:grpSp>
      <p:sp>
        <p:nvSpPr>
          <p:cNvPr id="9" name="object 3"/>
          <p:cNvSpPr>
            <a:spLocks/>
          </p:cNvSpPr>
          <p:nvPr/>
        </p:nvSpPr>
        <p:spPr bwMode="auto">
          <a:xfrm>
            <a:off x="3605349" y="888273"/>
            <a:ext cx="7001691" cy="1443208"/>
          </a:xfrm>
          <a:custGeom>
            <a:avLst/>
            <a:gdLst>
              <a:gd name="T0" fmla="*/ 4038548 w 4110354"/>
              <a:gd name="T1" fmla="*/ 0 h 1136650"/>
              <a:gd name="T2" fmla="*/ 0 w 4110354"/>
              <a:gd name="T3" fmla="*/ 0 h 1136650"/>
              <a:gd name="T4" fmla="*/ 0 w 4110354"/>
              <a:gd name="T5" fmla="*/ 1136395 h 1136650"/>
              <a:gd name="T6" fmla="*/ 4038548 w 4110354"/>
              <a:gd name="T7" fmla="*/ 1136395 h 1136650"/>
              <a:gd name="T8" fmla="*/ 4038548 w 4110354"/>
              <a:gd name="T9" fmla="*/ 0 h 1136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10354" h="1136650">
                <a:moveTo>
                  <a:pt x="4110013" y="0"/>
                </a:moveTo>
                <a:lnTo>
                  <a:pt x="0" y="0"/>
                </a:lnTo>
                <a:lnTo>
                  <a:pt x="0" y="1136395"/>
                </a:lnTo>
                <a:lnTo>
                  <a:pt x="4110013" y="1136395"/>
                </a:lnTo>
                <a:lnTo>
                  <a:pt x="4110013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r>
              <a:rPr lang="ru-RU" altLang="ru-RU" sz="2400" dirty="0">
                <a:solidFill>
                  <a:srgbClr val="F8FAFF"/>
                </a:solidFill>
                <a:latin typeface="Montserrat" pitchFamily="2" charset="0"/>
                <a:cs typeface="Arial" panose="020B0604020202020204" pitchFamily="34" charset="0"/>
              </a:rPr>
              <a:t>Максимально быстрое разрешение спора с минимумом процедурных и транзакционных издержек</a:t>
            </a:r>
            <a:endParaRPr lang="ru-RU" sz="2400" dirty="0">
              <a:solidFill>
                <a:srgbClr val="F8FAFF"/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19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21306" y="1962149"/>
            <a:ext cx="8080035" cy="42386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82400" y="6200774"/>
            <a:ext cx="362494" cy="365125"/>
          </a:xfrm>
          <a:ln>
            <a:solidFill>
              <a:schemeClr val="tx1"/>
            </a:solidFill>
          </a:ln>
        </p:spPr>
        <p:txBody>
          <a:bodyPr/>
          <a:lstStyle/>
          <a:p>
            <a:fld id="{4C6B8470-55A6-CF4B-ABEF-5E5F70F4E2F5}" type="slidenum">
              <a:rPr lang="ru-RU" sz="1800" smtClean="0"/>
              <a:pPr/>
              <a:t>4</a:t>
            </a:fld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9405" y="1137481"/>
            <a:ext cx="19490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3"/>
              </a:spcBef>
            </a:pPr>
            <a:r>
              <a:rPr lang="ru-RU" altLang="ru-RU" sz="3200" b="1" dirty="0">
                <a:solidFill>
                  <a:srgbClr val="D54000"/>
                </a:solidFill>
                <a:latin typeface="Montserrat" pitchFamily="2" charset="0"/>
                <a:cs typeface="Arial" panose="020B0604020202020204" pitchFamily="34" charset="0"/>
              </a:rPr>
              <a:t>Как стало:</a:t>
            </a:r>
          </a:p>
        </p:txBody>
      </p:sp>
      <p:grpSp>
        <p:nvGrpSpPr>
          <p:cNvPr id="7" name="object 3"/>
          <p:cNvGrpSpPr>
            <a:grpSpLocks/>
          </p:cNvGrpSpPr>
          <p:nvPr/>
        </p:nvGrpSpPr>
        <p:grpSpPr bwMode="auto">
          <a:xfrm>
            <a:off x="2420983" y="1168909"/>
            <a:ext cx="8991479" cy="5446598"/>
            <a:chOff x="3863623" y="-220"/>
            <a:chExt cx="4993233" cy="4378658"/>
          </a:xfrm>
        </p:grpSpPr>
        <p:pic>
          <p:nvPicPr>
            <p:cNvPr id="8" name="object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1647" y="-220"/>
              <a:ext cx="4572229" cy="4378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bject 5"/>
            <p:cNvSpPr>
              <a:spLocks/>
            </p:cNvSpPr>
            <p:nvPr/>
          </p:nvSpPr>
          <p:spPr bwMode="auto">
            <a:xfrm>
              <a:off x="3863623" y="386482"/>
              <a:ext cx="4993233" cy="3605254"/>
            </a:xfrm>
            <a:custGeom>
              <a:avLst/>
              <a:gdLst>
                <a:gd name="T0" fmla="*/ 5559560 w 5560059"/>
                <a:gd name="T1" fmla="*/ 0 h 4490085"/>
                <a:gd name="T2" fmla="*/ 0 w 5560059"/>
                <a:gd name="T3" fmla="*/ 0 h 4490085"/>
                <a:gd name="T4" fmla="*/ 0 w 5560059"/>
                <a:gd name="T5" fmla="*/ 4489831 h 4490085"/>
                <a:gd name="T6" fmla="*/ 5559560 w 5560059"/>
                <a:gd name="T7" fmla="*/ 4489831 h 4490085"/>
                <a:gd name="T8" fmla="*/ 5559560 w 5560059"/>
                <a:gd name="T9" fmla="*/ 0 h 44900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60059" h="4490085">
                  <a:moveTo>
                    <a:pt x="5559552" y="0"/>
                  </a:moveTo>
                  <a:lnTo>
                    <a:pt x="0" y="0"/>
                  </a:lnTo>
                  <a:lnTo>
                    <a:pt x="0" y="4489831"/>
                  </a:lnTo>
                  <a:lnTo>
                    <a:pt x="5559552" y="4489831"/>
                  </a:lnTo>
                  <a:lnTo>
                    <a:pt x="5559552" y="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2400"/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4278636" y="2055223"/>
            <a:ext cx="1496357" cy="1025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000" b="1" dirty="0">
                <a:solidFill>
                  <a:srgbClr val="F8FAFF"/>
                </a:solidFill>
                <a:latin typeface="Montserrat" pitchFamily="2" charset="0"/>
                <a:cs typeface="Arial" panose="020B0604020202020204" pitchFamily="34" charset="0"/>
              </a:rPr>
              <a:t>Срок</a:t>
            </a:r>
          </a:p>
          <a:p>
            <a:pPr>
              <a:lnSpc>
                <a:spcPct val="90000"/>
              </a:lnSpc>
              <a:spcBef>
                <a:spcPts val="684"/>
              </a:spcBef>
            </a:pPr>
            <a:r>
              <a:rPr lang="ru-RU" altLang="ru-RU" sz="2000" dirty="0">
                <a:solidFill>
                  <a:srgbClr val="F8FAFF"/>
                </a:solidFill>
                <a:latin typeface="Montserrat" pitchFamily="2" charset="0"/>
                <a:cs typeface="Arial" panose="020B0604020202020204" pitchFamily="34" charset="0"/>
              </a:rPr>
              <a:t>7 рабочих</a:t>
            </a:r>
          </a:p>
          <a:p>
            <a:pPr>
              <a:lnSpc>
                <a:spcPct val="90000"/>
              </a:lnSpc>
              <a:spcBef>
                <a:spcPts val="84"/>
              </a:spcBef>
            </a:pPr>
            <a:r>
              <a:rPr lang="ru-RU" altLang="ru-RU" sz="2000" dirty="0">
                <a:solidFill>
                  <a:srgbClr val="F8FAFF"/>
                </a:solidFill>
                <a:latin typeface="Montserrat" pitchFamily="2" charset="0"/>
                <a:cs typeface="Arial" panose="020B0604020202020204" pitchFamily="34" charset="0"/>
              </a:rPr>
              <a:t>дней</a:t>
            </a:r>
          </a:p>
        </p:txBody>
      </p:sp>
      <p:sp>
        <p:nvSpPr>
          <p:cNvPr id="12" name="object 14"/>
          <p:cNvSpPr>
            <a:spLocks/>
          </p:cNvSpPr>
          <p:nvPr/>
        </p:nvSpPr>
        <p:spPr bwMode="auto">
          <a:xfrm>
            <a:off x="3196709" y="2131511"/>
            <a:ext cx="823262" cy="770516"/>
          </a:xfrm>
          <a:custGeom>
            <a:avLst/>
            <a:gdLst>
              <a:gd name="T0" fmla="*/ 0 w 577850"/>
              <a:gd name="T1" fmla="*/ 288798 h 577850"/>
              <a:gd name="T2" fmla="*/ 3779 w 577850"/>
              <a:gd name="T3" fmla="*/ 241950 h 577850"/>
              <a:gd name="T4" fmla="*/ 14720 w 577850"/>
              <a:gd name="T5" fmla="*/ 197510 h 577850"/>
              <a:gd name="T6" fmla="*/ 32229 w 577850"/>
              <a:gd name="T7" fmla="*/ 156072 h 577850"/>
              <a:gd name="T8" fmla="*/ 55709 w 577850"/>
              <a:gd name="T9" fmla="*/ 118231 h 577850"/>
              <a:gd name="T10" fmla="*/ 84566 w 577850"/>
              <a:gd name="T11" fmla="*/ 84581 h 577850"/>
              <a:gd name="T12" fmla="*/ 118204 w 577850"/>
              <a:gd name="T13" fmla="*/ 55717 h 577850"/>
              <a:gd name="T14" fmla="*/ 156029 w 577850"/>
              <a:gd name="T15" fmla="*/ 32232 h 577850"/>
              <a:gd name="T16" fmla="*/ 197445 w 577850"/>
              <a:gd name="T17" fmla="*/ 14721 h 577850"/>
              <a:gd name="T18" fmla="*/ 241857 w 577850"/>
              <a:gd name="T19" fmla="*/ 3779 h 577850"/>
              <a:gd name="T20" fmla="*/ 288670 w 577850"/>
              <a:gd name="T21" fmla="*/ 0 h 577850"/>
              <a:gd name="T22" fmla="*/ 335518 w 577850"/>
              <a:gd name="T23" fmla="*/ 3779 h 577850"/>
              <a:gd name="T24" fmla="*/ 379958 w 577850"/>
              <a:gd name="T25" fmla="*/ 14721 h 577850"/>
              <a:gd name="T26" fmla="*/ 421396 w 577850"/>
              <a:gd name="T27" fmla="*/ 32232 h 577850"/>
              <a:gd name="T28" fmla="*/ 459237 w 577850"/>
              <a:gd name="T29" fmla="*/ 55717 h 577850"/>
              <a:gd name="T30" fmla="*/ 492887 w 577850"/>
              <a:gd name="T31" fmla="*/ 84582 h 577850"/>
              <a:gd name="T32" fmla="*/ 521751 w 577850"/>
              <a:gd name="T33" fmla="*/ 118231 h 577850"/>
              <a:gd name="T34" fmla="*/ 545236 w 577850"/>
              <a:gd name="T35" fmla="*/ 156072 h 577850"/>
              <a:gd name="T36" fmla="*/ 562747 w 577850"/>
              <a:gd name="T37" fmla="*/ 197510 h 577850"/>
              <a:gd name="T38" fmla="*/ 573689 w 577850"/>
              <a:gd name="T39" fmla="*/ 241950 h 577850"/>
              <a:gd name="T40" fmla="*/ 577469 w 577850"/>
              <a:gd name="T41" fmla="*/ 288798 h 577850"/>
              <a:gd name="T42" fmla="*/ 573689 w 577850"/>
              <a:gd name="T43" fmla="*/ 335611 h 577850"/>
              <a:gd name="T44" fmla="*/ 562747 w 577850"/>
              <a:gd name="T45" fmla="*/ 380023 h 577850"/>
              <a:gd name="T46" fmla="*/ 545236 w 577850"/>
              <a:gd name="T47" fmla="*/ 421439 h 577850"/>
              <a:gd name="T48" fmla="*/ 521751 w 577850"/>
              <a:gd name="T49" fmla="*/ 459264 h 577850"/>
              <a:gd name="T50" fmla="*/ 492886 w 577850"/>
              <a:gd name="T51" fmla="*/ 492902 h 577850"/>
              <a:gd name="T52" fmla="*/ 459237 w 577850"/>
              <a:gd name="T53" fmla="*/ 521759 h 577850"/>
              <a:gd name="T54" fmla="*/ 421396 w 577850"/>
              <a:gd name="T55" fmla="*/ 545239 h 577850"/>
              <a:gd name="T56" fmla="*/ 379958 w 577850"/>
              <a:gd name="T57" fmla="*/ 562748 h 577850"/>
              <a:gd name="T58" fmla="*/ 335518 w 577850"/>
              <a:gd name="T59" fmla="*/ 573689 h 577850"/>
              <a:gd name="T60" fmla="*/ 288670 w 577850"/>
              <a:gd name="T61" fmla="*/ 577469 h 577850"/>
              <a:gd name="T62" fmla="*/ 241857 w 577850"/>
              <a:gd name="T63" fmla="*/ 573689 h 577850"/>
              <a:gd name="T64" fmla="*/ 197445 w 577850"/>
              <a:gd name="T65" fmla="*/ 562748 h 577850"/>
              <a:gd name="T66" fmla="*/ 156029 w 577850"/>
              <a:gd name="T67" fmla="*/ 545239 h 577850"/>
              <a:gd name="T68" fmla="*/ 118204 w 577850"/>
              <a:gd name="T69" fmla="*/ 521759 h 577850"/>
              <a:gd name="T70" fmla="*/ 84566 w 577850"/>
              <a:gd name="T71" fmla="*/ 492902 h 577850"/>
              <a:gd name="T72" fmla="*/ 55709 w 577850"/>
              <a:gd name="T73" fmla="*/ 459264 h 577850"/>
              <a:gd name="T74" fmla="*/ 32229 w 577850"/>
              <a:gd name="T75" fmla="*/ 421439 h 577850"/>
              <a:gd name="T76" fmla="*/ 14720 w 577850"/>
              <a:gd name="T77" fmla="*/ 380023 h 577850"/>
              <a:gd name="T78" fmla="*/ 3779 w 577850"/>
              <a:gd name="T79" fmla="*/ 335611 h 577850"/>
              <a:gd name="T80" fmla="*/ 0 w 577850"/>
              <a:gd name="T81" fmla="*/ 288798 h 57785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77850" h="577850">
                <a:moveTo>
                  <a:pt x="0" y="288798"/>
                </a:moveTo>
                <a:lnTo>
                  <a:pt x="3779" y="241950"/>
                </a:lnTo>
                <a:lnTo>
                  <a:pt x="14720" y="197510"/>
                </a:lnTo>
                <a:lnTo>
                  <a:pt x="32229" y="156072"/>
                </a:lnTo>
                <a:lnTo>
                  <a:pt x="55709" y="118231"/>
                </a:lnTo>
                <a:lnTo>
                  <a:pt x="84566" y="84581"/>
                </a:lnTo>
                <a:lnTo>
                  <a:pt x="118204" y="55717"/>
                </a:lnTo>
                <a:lnTo>
                  <a:pt x="156029" y="32232"/>
                </a:lnTo>
                <a:lnTo>
                  <a:pt x="197445" y="14721"/>
                </a:lnTo>
                <a:lnTo>
                  <a:pt x="241857" y="3779"/>
                </a:lnTo>
                <a:lnTo>
                  <a:pt x="288670" y="0"/>
                </a:lnTo>
                <a:lnTo>
                  <a:pt x="335518" y="3779"/>
                </a:lnTo>
                <a:lnTo>
                  <a:pt x="379958" y="14721"/>
                </a:lnTo>
                <a:lnTo>
                  <a:pt x="421396" y="32232"/>
                </a:lnTo>
                <a:lnTo>
                  <a:pt x="459237" y="55717"/>
                </a:lnTo>
                <a:lnTo>
                  <a:pt x="492887" y="84582"/>
                </a:lnTo>
                <a:lnTo>
                  <a:pt x="521751" y="118231"/>
                </a:lnTo>
                <a:lnTo>
                  <a:pt x="545236" y="156072"/>
                </a:lnTo>
                <a:lnTo>
                  <a:pt x="562747" y="197510"/>
                </a:lnTo>
                <a:lnTo>
                  <a:pt x="573689" y="241950"/>
                </a:lnTo>
                <a:lnTo>
                  <a:pt x="577469" y="288798"/>
                </a:lnTo>
                <a:lnTo>
                  <a:pt x="573689" y="335611"/>
                </a:lnTo>
                <a:lnTo>
                  <a:pt x="562747" y="380023"/>
                </a:lnTo>
                <a:lnTo>
                  <a:pt x="545236" y="421439"/>
                </a:lnTo>
                <a:lnTo>
                  <a:pt x="521751" y="459264"/>
                </a:lnTo>
                <a:lnTo>
                  <a:pt x="492886" y="492902"/>
                </a:lnTo>
                <a:lnTo>
                  <a:pt x="459237" y="521759"/>
                </a:lnTo>
                <a:lnTo>
                  <a:pt x="421396" y="545239"/>
                </a:lnTo>
                <a:lnTo>
                  <a:pt x="379958" y="562748"/>
                </a:lnTo>
                <a:lnTo>
                  <a:pt x="335518" y="573689"/>
                </a:lnTo>
                <a:lnTo>
                  <a:pt x="288670" y="577469"/>
                </a:lnTo>
                <a:lnTo>
                  <a:pt x="241857" y="573689"/>
                </a:lnTo>
                <a:lnTo>
                  <a:pt x="197445" y="562748"/>
                </a:lnTo>
                <a:lnTo>
                  <a:pt x="156029" y="545239"/>
                </a:lnTo>
                <a:lnTo>
                  <a:pt x="118204" y="521759"/>
                </a:lnTo>
                <a:lnTo>
                  <a:pt x="84566" y="492902"/>
                </a:lnTo>
                <a:lnTo>
                  <a:pt x="55709" y="459264"/>
                </a:lnTo>
                <a:lnTo>
                  <a:pt x="32229" y="421439"/>
                </a:lnTo>
                <a:lnTo>
                  <a:pt x="14720" y="380023"/>
                </a:lnTo>
                <a:lnTo>
                  <a:pt x="3779" y="335611"/>
                </a:lnTo>
                <a:lnTo>
                  <a:pt x="0" y="288798"/>
                </a:lnTo>
                <a:close/>
              </a:path>
            </a:pathLst>
          </a:custGeom>
          <a:noFill/>
          <a:ln w="25399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sz="2400"/>
          </a:p>
        </p:txBody>
      </p:sp>
      <p:pic>
        <p:nvPicPr>
          <p:cNvPr id="13" name="object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43" y="2243576"/>
            <a:ext cx="515868" cy="515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551682" y="2131511"/>
            <a:ext cx="164512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ru-RU" altLang="ru-RU" sz="2000" b="1" dirty="0">
                <a:solidFill>
                  <a:srgbClr val="F8FAFF"/>
                </a:solidFill>
                <a:latin typeface="Montserrat" pitchFamily="2" charset="0"/>
                <a:cs typeface="Arial" panose="020B0604020202020204" pitchFamily="34" charset="0"/>
              </a:rPr>
              <a:t>Форма</a:t>
            </a:r>
          </a:p>
          <a:p>
            <a:pPr>
              <a:lnSpc>
                <a:spcPct val="90000"/>
              </a:lnSpc>
              <a:spcBef>
                <a:spcPts val="1217"/>
              </a:spcBef>
            </a:pPr>
            <a:r>
              <a:rPr lang="ru-RU" altLang="ru-RU" sz="2000" dirty="0">
                <a:solidFill>
                  <a:srgbClr val="F8FAFF"/>
                </a:solidFill>
                <a:latin typeface="Montserrat" pitchFamily="2" charset="0"/>
                <a:cs typeface="Arial" panose="020B0604020202020204" pitchFamily="34" charset="0"/>
              </a:rPr>
              <a:t>ЛК/ТКС</a:t>
            </a:r>
          </a:p>
        </p:txBody>
      </p:sp>
      <p:sp>
        <p:nvSpPr>
          <p:cNvPr id="16" name="object 17"/>
          <p:cNvSpPr>
            <a:spLocks/>
          </p:cNvSpPr>
          <p:nvPr/>
        </p:nvSpPr>
        <p:spPr bwMode="auto">
          <a:xfrm>
            <a:off x="7619087" y="2182926"/>
            <a:ext cx="770508" cy="770516"/>
          </a:xfrm>
          <a:custGeom>
            <a:avLst/>
            <a:gdLst>
              <a:gd name="T0" fmla="*/ 0 w 577850"/>
              <a:gd name="T1" fmla="*/ 288797 h 577850"/>
              <a:gd name="T2" fmla="*/ 3779 w 577850"/>
              <a:gd name="T3" fmla="*/ 241950 h 577850"/>
              <a:gd name="T4" fmla="*/ 14720 w 577850"/>
              <a:gd name="T5" fmla="*/ 197510 h 577850"/>
              <a:gd name="T6" fmla="*/ 32229 w 577850"/>
              <a:gd name="T7" fmla="*/ 156072 h 577850"/>
              <a:gd name="T8" fmla="*/ 55709 w 577850"/>
              <a:gd name="T9" fmla="*/ 118231 h 577850"/>
              <a:gd name="T10" fmla="*/ 84566 w 577850"/>
              <a:gd name="T11" fmla="*/ 84581 h 577850"/>
              <a:gd name="T12" fmla="*/ 118204 w 577850"/>
              <a:gd name="T13" fmla="*/ 55717 h 577850"/>
              <a:gd name="T14" fmla="*/ 156029 w 577850"/>
              <a:gd name="T15" fmla="*/ 32232 h 577850"/>
              <a:gd name="T16" fmla="*/ 197445 w 577850"/>
              <a:gd name="T17" fmla="*/ 14721 h 577850"/>
              <a:gd name="T18" fmla="*/ 241857 w 577850"/>
              <a:gd name="T19" fmla="*/ 3779 h 577850"/>
              <a:gd name="T20" fmla="*/ 288670 w 577850"/>
              <a:gd name="T21" fmla="*/ 0 h 577850"/>
              <a:gd name="T22" fmla="*/ 335518 w 577850"/>
              <a:gd name="T23" fmla="*/ 3779 h 577850"/>
              <a:gd name="T24" fmla="*/ 379958 w 577850"/>
              <a:gd name="T25" fmla="*/ 14721 h 577850"/>
              <a:gd name="T26" fmla="*/ 421396 w 577850"/>
              <a:gd name="T27" fmla="*/ 32232 h 577850"/>
              <a:gd name="T28" fmla="*/ 459237 w 577850"/>
              <a:gd name="T29" fmla="*/ 55717 h 577850"/>
              <a:gd name="T30" fmla="*/ 492887 w 577850"/>
              <a:gd name="T31" fmla="*/ 84582 h 577850"/>
              <a:gd name="T32" fmla="*/ 521751 w 577850"/>
              <a:gd name="T33" fmla="*/ 118231 h 577850"/>
              <a:gd name="T34" fmla="*/ 545236 w 577850"/>
              <a:gd name="T35" fmla="*/ 156072 h 577850"/>
              <a:gd name="T36" fmla="*/ 562747 w 577850"/>
              <a:gd name="T37" fmla="*/ 197510 h 577850"/>
              <a:gd name="T38" fmla="*/ 573689 w 577850"/>
              <a:gd name="T39" fmla="*/ 241950 h 577850"/>
              <a:gd name="T40" fmla="*/ 577468 w 577850"/>
              <a:gd name="T41" fmla="*/ 288797 h 577850"/>
              <a:gd name="T42" fmla="*/ 573689 w 577850"/>
              <a:gd name="T43" fmla="*/ 335645 h 577850"/>
              <a:gd name="T44" fmla="*/ 562747 w 577850"/>
              <a:gd name="T45" fmla="*/ 380085 h 577850"/>
              <a:gd name="T46" fmla="*/ 545236 w 577850"/>
              <a:gd name="T47" fmla="*/ 421523 h 577850"/>
              <a:gd name="T48" fmla="*/ 521751 w 577850"/>
              <a:gd name="T49" fmla="*/ 459364 h 577850"/>
              <a:gd name="T50" fmla="*/ 492886 w 577850"/>
              <a:gd name="T51" fmla="*/ 493013 h 577850"/>
              <a:gd name="T52" fmla="*/ 459237 w 577850"/>
              <a:gd name="T53" fmla="*/ 521878 h 577850"/>
              <a:gd name="T54" fmla="*/ 421396 w 577850"/>
              <a:gd name="T55" fmla="*/ 545363 h 577850"/>
              <a:gd name="T56" fmla="*/ 379958 w 577850"/>
              <a:gd name="T57" fmla="*/ 562874 h 577850"/>
              <a:gd name="T58" fmla="*/ 335518 w 577850"/>
              <a:gd name="T59" fmla="*/ 573816 h 577850"/>
              <a:gd name="T60" fmla="*/ 288670 w 577850"/>
              <a:gd name="T61" fmla="*/ 577595 h 577850"/>
              <a:gd name="T62" fmla="*/ 241857 w 577850"/>
              <a:gd name="T63" fmla="*/ 573816 h 577850"/>
              <a:gd name="T64" fmla="*/ 197445 w 577850"/>
              <a:gd name="T65" fmla="*/ 562874 h 577850"/>
              <a:gd name="T66" fmla="*/ 156029 w 577850"/>
              <a:gd name="T67" fmla="*/ 545363 h 577850"/>
              <a:gd name="T68" fmla="*/ 118204 w 577850"/>
              <a:gd name="T69" fmla="*/ 521878 h 577850"/>
              <a:gd name="T70" fmla="*/ 84566 w 577850"/>
              <a:gd name="T71" fmla="*/ 493013 h 577850"/>
              <a:gd name="T72" fmla="*/ 55709 w 577850"/>
              <a:gd name="T73" fmla="*/ 459364 h 577850"/>
              <a:gd name="T74" fmla="*/ 32229 w 577850"/>
              <a:gd name="T75" fmla="*/ 421523 h 577850"/>
              <a:gd name="T76" fmla="*/ 14720 w 577850"/>
              <a:gd name="T77" fmla="*/ 380085 h 577850"/>
              <a:gd name="T78" fmla="*/ 3779 w 577850"/>
              <a:gd name="T79" fmla="*/ 335645 h 577850"/>
              <a:gd name="T80" fmla="*/ 0 w 577850"/>
              <a:gd name="T81" fmla="*/ 288797 h 57785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77850" h="577850">
                <a:moveTo>
                  <a:pt x="0" y="288797"/>
                </a:moveTo>
                <a:lnTo>
                  <a:pt x="3779" y="241950"/>
                </a:lnTo>
                <a:lnTo>
                  <a:pt x="14720" y="197510"/>
                </a:lnTo>
                <a:lnTo>
                  <a:pt x="32229" y="156072"/>
                </a:lnTo>
                <a:lnTo>
                  <a:pt x="55709" y="118231"/>
                </a:lnTo>
                <a:lnTo>
                  <a:pt x="84566" y="84581"/>
                </a:lnTo>
                <a:lnTo>
                  <a:pt x="118204" y="55717"/>
                </a:lnTo>
                <a:lnTo>
                  <a:pt x="156029" y="32232"/>
                </a:lnTo>
                <a:lnTo>
                  <a:pt x="197445" y="14721"/>
                </a:lnTo>
                <a:lnTo>
                  <a:pt x="241857" y="3779"/>
                </a:lnTo>
                <a:lnTo>
                  <a:pt x="288670" y="0"/>
                </a:lnTo>
                <a:lnTo>
                  <a:pt x="335518" y="3779"/>
                </a:lnTo>
                <a:lnTo>
                  <a:pt x="379958" y="14721"/>
                </a:lnTo>
                <a:lnTo>
                  <a:pt x="421396" y="32232"/>
                </a:lnTo>
                <a:lnTo>
                  <a:pt x="459237" y="55717"/>
                </a:lnTo>
                <a:lnTo>
                  <a:pt x="492887" y="84582"/>
                </a:lnTo>
                <a:lnTo>
                  <a:pt x="521751" y="118231"/>
                </a:lnTo>
                <a:lnTo>
                  <a:pt x="545236" y="156072"/>
                </a:lnTo>
                <a:lnTo>
                  <a:pt x="562747" y="197510"/>
                </a:lnTo>
                <a:lnTo>
                  <a:pt x="573689" y="241950"/>
                </a:lnTo>
                <a:lnTo>
                  <a:pt x="577468" y="288797"/>
                </a:lnTo>
                <a:lnTo>
                  <a:pt x="573689" y="335645"/>
                </a:lnTo>
                <a:lnTo>
                  <a:pt x="562747" y="380085"/>
                </a:lnTo>
                <a:lnTo>
                  <a:pt x="545236" y="421523"/>
                </a:lnTo>
                <a:lnTo>
                  <a:pt x="521751" y="459364"/>
                </a:lnTo>
                <a:lnTo>
                  <a:pt x="492886" y="493013"/>
                </a:lnTo>
                <a:lnTo>
                  <a:pt x="459237" y="521878"/>
                </a:lnTo>
                <a:lnTo>
                  <a:pt x="421396" y="545363"/>
                </a:lnTo>
                <a:lnTo>
                  <a:pt x="379958" y="562874"/>
                </a:lnTo>
                <a:lnTo>
                  <a:pt x="335518" y="573816"/>
                </a:lnTo>
                <a:lnTo>
                  <a:pt x="288670" y="577595"/>
                </a:lnTo>
                <a:lnTo>
                  <a:pt x="241857" y="573816"/>
                </a:lnTo>
                <a:lnTo>
                  <a:pt x="197445" y="562874"/>
                </a:lnTo>
                <a:lnTo>
                  <a:pt x="156029" y="545363"/>
                </a:lnTo>
                <a:lnTo>
                  <a:pt x="118204" y="521878"/>
                </a:lnTo>
                <a:lnTo>
                  <a:pt x="84566" y="493013"/>
                </a:lnTo>
                <a:lnTo>
                  <a:pt x="55709" y="459364"/>
                </a:lnTo>
                <a:lnTo>
                  <a:pt x="32229" y="421523"/>
                </a:lnTo>
                <a:lnTo>
                  <a:pt x="14720" y="380085"/>
                </a:lnTo>
                <a:lnTo>
                  <a:pt x="3779" y="335645"/>
                </a:lnTo>
                <a:lnTo>
                  <a:pt x="0" y="288797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sz="2400"/>
          </a:p>
        </p:txBody>
      </p:sp>
      <p:pic>
        <p:nvPicPr>
          <p:cNvPr id="17" name="object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174" y="2292729"/>
            <a:ext cx="568703" cy="55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 flipH="1">
            <a:off x="4293872" y="4086583"/>
            <a:ext cx="238820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ru-RU" altLang="ru-RU" sz="2000" b="1" dirty="0">
                <a:solidFill>
                  <a:srgbClr val="F8FAFF"/>
                </a:solidFill>
                <a:latin typeface="Montserrat" pitchFamily="2" charset="0"/>
                <a:cs typeface="Arial" panose="020B0604020202020204" pitchFamily="34" charset="0"/>
              </a:rPr>
              <a:t>Налоговый орган </a:t>
            </a:r>
          </a:p>
          <a:p>
            <a:pPr>
              <a:lnSpc>
                <a:spcPct val="90000"/>
              </a:lnSpc>
              <a:spcBef>
                <a:spcPts val="1217"/>
              </a:spcBef>
            </a:pPr>
            <a:r>
              <a:rPr lang="ru-RU" altLang="ru-RU" sz="2000" dirty="0">
                <a:solidFill>
                  <a:srgbClr val="F8FAFF"/>
                </a:solidFill>
                <a:latin typeface="Montserrat" pitchFamily="2" charset="0"/>
                <a:cs typeface="Arial" panose="020B0604020202020204" pitchFamily="34" charset="0"/>
              </a:rPr>
              <a:t>ТНО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402331" y="4086583"/>
            <a:ext cx="184743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ru-RU" altLang="ru-RU" sz="2000" b="1" dirty="0">
                <a:solidFill>
                  <a:srgbClr val="F8FAFF"/>
                </a:solidFill>
                <a:latin typeface="Montserrat" pitchFamily="2" charset="0"/>
                <a:cs typeface="Arial" panose="020B0604020202020204" pitchFamily="34" charset="0"/>
              </a:rPr>
              <a:t>Ответ</a:t>
            </a:r>
          </a:p>
          <a:p>
            <a:pPr>
              <a:lnSpc>
                <a:spcPct val="90000"/>
              </a:lnSpc>
              <a:spcBef>
                <a:spcPts val="1217"/>
              </a:spcBef>
            </a:pPr>
            <a:r>
              <a:rPr lang="ru-RU" altLang="ru-RU" sz="2000" dirty="0">
                <a:solidFill>
                  <a:srgbClr val="F8FAFF"/>
                </a:solidFill>
                <a:latin typeface="Montserrat" pitchFamily="2" charset="0"/>
                <a:cs typeface="Arial" panose="020B0604020202020204" pitchFamily="34" charset="0"/>
              </a:rPr>
              <a:t>ЛК/ТКС</a:t>
            </a:r>
          </a:p>
        </p:txBody>
      </p:sp>
      <p:pic>
        <p:nvPicPr>
          <p:cNvPr id="20" name="object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78" y="4201654"/>
            <a:ext cx="512447" cy="51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bject 14"/>
          <p:cNvSpPr>
            <a:spLocks/>
          </p:cNvSpPr>
          <p:nvPr/>
        </p:nvSpPr>
        <p:spPr bwMode="auto">
          <a:xfrm>
            <a:off x="3256329" y="4072622"/>
            <a:ext cx="816277" cy="770516"/>
          </a:xfrm>
          <a:custGeom>
            <a:avLst/>
            <a:gdLst>
              <a:gd name="T0" fmla="*/ 0 w 577850"/>
              <a:gd name="T1" fmla="*/ 288798 h 577850"/>
              <a:gd name="T2" fmla="*/ 3779 w 577850"/>
              <a:gd name="T3" fmla="*/ 241950 h 577850"/>
              <a:gd name="T4" fmla="*/ 14720 w 577850"/>
              <a:gd name="T5" fmla="*/ 197510 h 577850"/>
              <a:gd name="T6" fmla="*/ 32229 w 577850"/>
              <a:gd name="T7" fmla="*/ 156072 h 577850"/>
              <a:gd name="T8" fmla="*/ 55709 w 577850"/>
              <a:gd name="T9" fmla="*/ 118231 h 577850"/>
              <a:gd name="T10" fmla="*/ 84566 w 577850"/>
              <a:gd name="T11" fmla="*/ 84581 h 577850"/>
              <a:gd name="T12" fmla="*/ 118204 w 577850"/>
              <a:gd name="T13" fmla="*/ 55717 h 577850"/>
              <a:gd name="T14" fmla="*/ 156029 w 577850"/>
              <a:gd name="T15" fmla="*/ 32232 h 577850"/>
              <a:gd name="T16" fmla="*/ 197445 w 577850"/>
              <a:gd name="T17" fmla="*/ 14721 h 577850"/>
              <a:gd name="T18" fmla="*/ 241857 w 577850"/>
              <a:gd name="T19" fmla="*/ 3779 h 577850"/>
              <a:gd name="T20" fmla="*/ 288670 w 577850"/>
              <a:gd name="T21" fmla="*/ 0 h 577850"/>
              <a:gd name="T22" fmla="*/ 335518 w 577850"/>
              <a:gd name="T23" fmla="*/ 3779 h 577850"/>
              <a:gd name="T24" fmla="*/ 379958 w 577850"/>
              <a:gd name="T25" fmla="*/ 14721 h 577850"/>
              <a:gd name="T26" fmla="*/ 421396 w 577850"/>
              <a:gd name="T27" fmla="*/ 32232 h 577850"/>
              <a:gd name="T28" fmla="*/ 459237 w 577850"/>
              <a:gd name="T29" fmla="*/ 55717 h 577850"/>
              <a:gd name="T30" fmla="*/ 492887 w 577850"/>
              <a:gd name="T31" fmla="*/ 84582 h 577850"/>
              <a:gd name="T32" fmla="*/ 521751 w 577850"/>
              <a:gd name="T33" fmla="*/ 118231 h 577850"/>
              <a:gd name="T34" fmla="*/ 545236 w 577850"/>
              <a:gd name="T35" fmla="*/ 156072 h 577850"/>
              <a:gd name="T36" fmla="*/ 562747 w 577850"/>
              <a:gd name="T37" fmla="*/ 197510 h 577850"/>
              <a:gd name="T38" fmla="*/ 573689 w 577850"/>
              <a:gd name="T39" fmla="*/ 241950 h 577850"/>
              <a:gd name="T40" fmla="*/ 577469 w 577850"/>
              <a:gd name="T41" fmla="*/ 288798 h 577850"/>
              <a:gd name="T42" fmla="*/ 573689 w 577850"/>
              <a:gd name="T43" fmla="*/ 335611 h 577850"/>
              <a:gd name="T44" fmla="*/ 562747 w 577850"/>
              <a:gd name="T45" fmla="*/ 380023 h 577850"/>
              <a:gd name="T46" fmla="*/ 545236 w 577850"/>
              <a:gd name="T47" fmla="*/ 421439 h 577850"/>
              <a:gd name="T48" fmla="*/ 521751 w 577850"/>
              <a:gd name="T49" fmla="*/ 459264 h 577850"/>
              <a:gd name="T50" fmla="*/ 492886 w 577850"/>
              <a:gd name="T51" fmla="*/ 492902 h 577850"/>
              <a:gd name="T52" fmla="*/ 459237 w 577850"/>
              <a:gd name="T53" fmla="*/ 521759 h 577850"/>
              <a:gd name="T54" fmla="*/ 421396 w 577850"/>
              <a:gd name="T55" fmla="*/ 545239 h 577850"/>
              <a:gd name="T56" fmla="*/ 379958 w 577850"/>
              <a:gd name="T57" fmla="*/ 562748 h 577850"/>
              <a:gd name="T58" fmla="*/ 335518 w 577850"/>
              <a:gd name="T59" fmla="*/ 573689 h 577850"/>
              <a:gd name="T60" fmla="*/ 288670 w 577850"/>
              <a:gd name="T61" fmla="*/ 577469 h 577850"/>
              <a:gd name="T62" fmla="*/ 241857 w 577850"/>
              <a:gd name="T63" fmla="*/ 573689 h 577850"/>
              <a:gd name="T64" fmla="*/ 197445 w 577850"/>
              <a:gd name="T65" fmla="*/ 562748 h 577850"/>
              <a:gd name="T66" fmla="*/ 156029 w 577850"/>
              <a:gd name="T67" fmla="*/ 545239 h 577850"/>
              <a:gd name="T68" fmla="*/ 118204 w 577850"/>
              <a:gd name="T69" fmla="*/ 521759 h 577850"/>
              <a:gd name="T70" fmla="*/ 84566 w 577850"/>
              <a:gd name="T71" fmla="*/ 492902 h 577850"/>
              <a:gd name="T72" fmla="*/ 55709 w 577850"/>
              <a:gd name="T73" fmla="*/ 459264 h 577850"/>
              <a:gd name="T74" fmla="*/ 32229 w 577850"/>
              <a:gd name="T75" fmla="*/ 421439 h 577850"/>
              <a:gd name="T76" fmla="*/ 14720 w 577850"/>
              <a:gd name="T77" fmla="*/ 380023 h 577850"/>
              <a:gd name="T78" fmla="*/ 3779 w 577850"/>
              <a:gd name="T79" fmla="*/ 335611 h 577850"/>
              <a:gd name="T80" fmla="*/ 0 w 577850"/>
              <a:gd name="T81" fmla="*/ 288798 h 57785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77850" h="577850">
                <a:moveTo>
                  <a:pt x="0" y="288798"/>
                </a:moveTo>
                <a:lnTo>
                  <a:pt x="3779" y="241950"/>
                </a:lnTo>
                <a:lnTo>
                  <a:pt x="14720" y="197510"/>
                </a:lnTo>
                <a:lnTo>
                  <a:pt x="32229" y="156072"/>
                </a:lnTo>
                <a:lnTo>
                  <a:pt x="55709" y="118231"/>
                </a:lnTo>
                <a:lnTo>
                  <a:pt x="84566" y="84581"/>
                </a:lnTo>
                <a:lnTo>
                  <a:pt x="118204" y="55717"/>
                </a:lnTo>
                <a:lnTo>
                  <a:pt x="156029" y="32232"/>
                </a:lnTo>
                <a:lnTo>
                  <a:pt x="197445" y="14721"/>
                </a:lnTo>
                <a:lnTo>
                  <a:pt x="241857" y="3779"/>
                </a:lnTo>
                <a:lnTo>
                  <a:pt x="288670" y="0"/>
                </a:lnTo>
                <a:lnTo>
                  <a:pt x="335518" y="3779"/>
                </a:lnTo>
                <a:lnTo>
                  <a:pt x="379958" y="14721"/>
                </a:lnTo>
                <a:lnTo>
                  <a:pt x="421396" y="32232"/>
                </a:lnTo>
                <a:lnTo>
                  <a:pt x="459237" y="55717"/>
                </a:lnTo>
                <a:lnTo>
                  <a:pt x="492887" y="84582"/>
                </a:lnTo>
                <a:lnTo>
                  <a:pt x="521751" y="118231"/>
                </a:lnTo>
                <a:lnTo>
                  <a:pt x="545236" y="156072"/>
                </a:lnTo>
                <a:lnTo>
                  <a:pt x="562747" y="197510"/>
                </a:lnTo>
                <a:lnTo>
                  <a:pt x="573689" y="241950"/>
                </a:lnTo>
                <a:lnTo>
                  <a:pt x="577469" y="288798"/>
                </a:lnTo>
                <a:lnTo>
                  <a:pt x="573689" y="335611"/>
                </a:lnTo>
                <a:lnTo>
                  <a:pt x="562747" y="380023"/>
                </a:lnTo>
                <a:lnTo>
                  <a:pt x="545236" y="421439"/>
                </a:lnTo>
                <a:lnTo>
                  <a:pt x="521751" y="459264"/>
                </a:lnTo>
                <a:lnTo>
                  <a:pt x="492886" y="492902"/>
                </a:lnTo>
                <a:lnTo>
                  <a:pt x="459237" y="521759"/>
                </a:lnTo>
                <a:lnTo>
                  <a:pt x="421396" y="545239"/>
                </a:lnTo>
                <a:lnTo>
                  <a:pt x="379958" y="562748"/>
                </a:lnTo>
                <a:lnTo>
                  <a:pt x="335518" y="573689"/>
                </a:lnTo>
                <a:lnTo>
                  <a:pt x="288670" y="577469"/>
                </a:lnTo>
                <a:lnTo>
                  <a:pt x="241857" y="573689"/>
                </a:lnTo>
                <a:lnTo>
                  <a:pt x="197445" y="562748"/>
                </a:lnTo>
                <a:lnTo>
                  <a:pt x="156029" y="545239"/>
                </a:lnTo>
                <a:lnTo>
                  <a:pt x="118204" y="521759"/>
                </a:lnTo>
                <a:lnTo>
                  <a:pt x="84566" y="492902"/>
                </a:lnTo>
                <a:lnTo>
                  <a:pt x="55709" y="459264"/>
                </a:lnTo>
                <a:lnTo>
                  <a:pt x="32229" y="421439"/>
                </a:lnTo>
                <a:lnTo>
                  <a:pt x="14720" y="380023"/>
                </a:lnTo>
                <a:lnTo>
                  <a:pt x="3779" y="335611"/>
                </a:lnTo>
                <a:lnTo>
                  <a:pt x="0" y="288798"/>
                </a:lnTo>
                <a:close/>
              </a:path>
            </a:pathLst>
          </a:custGeom>
          <a:noFill/>
          <a:ln w="25399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sz="2400"/>
          </a:p>
        </p:txBody>
      </p:sp>
      <p:sp>
        <p:nvSpPr>
          <p:cNvPr id="22" name="object 17"/>
          <p:cNvSpPr>
            <a:spLocks/>
          </p:cNvSpPr>
          <p:nvPr/>
        </p:nvSpPr>
        <p:spPr bwMode="auto">
          <a:xfrm>
            <a:off x="7395920" y="4088219"/>
            <a:ext cx="770508" cy="770516"/>
          </a:xfrm>
          <a:custGeom>
            <a:avLst/>
            <a:gdLst>
              <a:gd name="T0" fmla="*/ 0 w 577850"/>
              <a:gd name="T1" fmla="*/ 288797 h 577850"/>
              <a:gd name="T2" fmla="*/ 3779 w 577850"/>
              <a:gd name="T3" fmla="*/ 241950 h 577850"/>
              <a:gd name="T4" fmla="*/ 14720 w 577850"/>
              <a:gd name="T5" fmla="*/ 197510 h 577850"/>
              <a:gd name="T6" fmla="*/ 32229 w 577850"/>
              <a:gd name="T7" fmla="*/ 156072 h 577850"/>
              <a:gd name="T8" fmla="*/ 55709 w 577850"/>
              <a:gd name="T9" fmla="*/ 118231 h 577850"/>
              <a:gd name="T10" fmla="*/ 84566 w 577850"/>
              <a:gd name="T11" fmla="*/ 84581 h 577850"/>
              <a:gd name="T12" fmla="*/ 118204 w 577850"/>
              <a:gd name="T13" fmla="*/ 55717 h 577850"/>
              <a:gd name="T14" fmla="*/ 156029 w 577850"/>
              <a:gd name="T15" fmla="*/ 32232 h 577850"/>
              <a:gd name="T16" fmla="*/ 197445 w 577850"/>
              <a:gd name="T17" fmla="*/ 14721 h 577850"/>
              <a:gd name="T18" fmla="*/ 241857 w 577850"/>
              <a:gd name="T19" fmla="*/ 3779 h 577850"/>
              <a:gd name="T20" fmla="*/ 288670 w 577850"/>
              <a:gd name="T21" fmla="*/ 0 h 577850"/>
              <a:gd name="T22" fmla="*/ 335518 w 577850"/>
              <a:gd name="T23" fmla="*/ 3779 h 577850"/>
              <a:gd name="T24" fmla="*/ 379958 w 577850"/>
              <a:gd name="T25" fmla="*/ 14721 h 577850"/>
              <a:gd name="T26" fmla="*/ 421396 w 577850"/>
              <a:gd name="T27" fmla="*/ 32232 h 577850"/>
              <a:gd name="T28" fmla="*/ 459237 w 577850"/>
              <a:gd name="T29" fmla="*/ 55717 h 577850"/>
              <a:gd name="T30" fmla="*/ 492887 w 577850"/>
              <a:gd name="T31" fmla="*/ 84582 h 577850"/>
              <a:gd name="T32" fmla="*/ 521751 w 577850"/>
              <a:gd name="T33" fmla="*/ 118231 h 577850"/>
              <a:gd name="T34" fmla="*/ 545236 w 577850"/>
              <a:gd name="T35" fmla="*/ 156072 h 577850"/>
              <a:gd name="T36" fmla="*/ 562747 w 577850"/>
              <a:gd name="T37" fmla="*/ 197510 h 577850"/>
              <a:gd name="T38" fmla="*/ 573689 w 577850"/>
              <a:gd name="T39" fmla="*/ 241950 h 577850"/>
              <a:gd name="T40" fmla="*/ 577468 w 577850"/>
              <a:gd name="T41" fmla="*/ 288797 h 577850"/>
              <a:gd name="T42" fmla="*/ 573689 w 577850"/>
              <a:gd name="T43" fmla="*/ 335645 h 577850"/>
              <a:gd name="T44" fmla="*/ 562747 w 577850"/>
              <a:gd name="T45" fmla="*/ 380085 h 577850"/>
              <a:gd name="T46" fmla="*/ 545236 w 577850"/>
              <a:gd name="T47" fmla="*/ 421523 h 577850"/>
              <a:gd name="T48" fmla="*/ 521751 w 577850"/>
              <a:gd name="T49" fmla="*/ 459364 h 577850"/>
              <a:gd name="T50" fmla="*/ 492886 w 577850"/>
              <a:gd name="T51" fmla="*/ 493013 h 577850"/>
              <a:gd name="T52" fmla="*/ 459237 w 577850"/>
              <a:gd name="T53" fmla="*/ 521878 h 577850"/>
              <a:gd name="T54" fmla="*/ 421396 w 577850"/>
              <a:gd name="T55" fmla="*/ 545363 h 577850"/>
              <a:gd name="T56" fmla="*/ 379958 w 577850"/>
              <a:gd name="T57" fmla="*/ 562874 h 577850"/>
              <a:gd name="T58" fmla="*/ 335518 w 577850"/>
              <a:gd name="T59" fmla="*/ 573816 h 577850"/>
              <a:gd name="T60" fmla="*/ 288670 w 577850"/>
              <a:gd name="T61" fmla="*/ 577595 h 577850"/>
              <a:gd name="T62" fmla="*/ 241857 w 577850"/>
              <a:gd name="T63" fmla="*/ 573816 h 577850"/>
              <a:gd name="T64" fmla="*/ 197445 w 577850"/>
              <a:gd name="T65" fmla="*/ 562874 h 577850"/>
              <a:gd name="T66" fmla="*/ 156029 w 577850"/>
              <a:gd name="T67" fmla="*/ 545363 h 577850"/>
              <a:gd name="T68" fmla="*/ 118204 w 577850"/>
              <a:gd name="T69" fmla="*/ 521878 h 577850"/>
              <a:gd name="T70" fmla="*/ 84566 w 577850"/>
              <a:gd name="T71" fmla="*/ 493013 h 577850"/>
              <a:gd name="T72" fmla="*/ 55709 w 577850"/>
              <a:gd name="T73" fmla="*/ 459364 h 577850"/>
              <a:gd name="T74" fmla="*/ 32229 w 577850"/>
              <a:gd name="T75" fmla="*/ 421523 h 577850"/>
              <a:gd name="T76" fmla="*/ 14720 w 577850"/>
              <a:gd name="T77" fmla="*/ 380085 h 577850"/>
              <a:gd name="T78" fmla="*/ 3779 w 577850"/>
              <a:gd name="T79" fmla="*/ 335645 h 577850"/>
              <a:gd name="T80" fmla="*/ 0 w 577850"/>
              <a:gd name="T81" fmla="*/ 288797 h 577850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77850" h="577850">
                <a:moveTo>
                  <a:pt x="0" y="288797"/>
                </a:moveTo>
                <a:lnTo>
                  <a:pt x="3779" y="241950"/>
                </a:lnTo>
                <a:lnTo>
                  <a:pt x="14720" y="197510"/>
                </a:lnTo>
                <a:lnTo>
                  <a:pt x="32229" y="156072"/>
                </a:lnTo>
                <a:lnTo>
                  <a:pt x="55709" y="118231"/>
                </a:lnTo>
                <a:lnTo>
                  <a:pt x="84566" y="84581"/>
                </a:lnTo>
                <a:lnTo>
                  <a:pt x="118204" y="55717"/>
                </a:lnTo>
                <a:lnTo>
                  <a:pt x="156029" y="32232"/>
                </a:lnTo>
                <a:lnTo>
                  <a:pt x="197445" y="14721"/>
                </a:lnTo>
                <a:lnTo>
                  <a:pt x="241857" y="3779"/>
                </a:lnTo>
                <a:lnTo>
                  <a:pt x="288670" y="0"/>
                </a:lnTo>
                <a:lnTo>
                  <a:pt x="335518" y="3779"/>
                </a:lnTo>
                <a:lnTo>
                  <a:pt x="379958" y="14721"/>
                </a:lnTo>
                <a:lnTo>
                  <a:pt x="421396" y="32232"/>
                </a:lnTo>
                <a:lnTo>
                  <a:pt x="459237" y="55717"/>
                </a:lnTo>
                <a:lnTo>
                  <a:pt x="492887" y="84582"/>
                </a:lnTo>
                <a:lnTo>
                  <a:pt x="521751" y="118231"/>
                </a:lnTo>
                <a:lnTo>
                  <a:pt x="545236" y="156072"/>
                </a:lnTo>
                <a:lnTo>
                  <a:pt x="562747" y="197510"/>
                </a:lnTo>
                <a:lnTo>
                  <a:pt x="573689" y="241950"/>
                </a:lnTo>
                <a:lnTo>
                  <a:pt x="577468" y="288797"/>
                </a:lnTo>
                <a:lnTo>
                  <a:pt x="573689" y="335645"/>
                </a:lnTo>
                <a:lnTo>
                  <a:pt x="562747" y="380085"/>
                </a:lnTo>
                <a:lnTo>
                  <a:pt x="545236" y="421523"/>
                </a:lnTo>
                <a:lnTo>
                  <a:pt x="521751" y="459364"/>
                </a:lnTo>
                <a:lnTo>
                  <a:pt x="492886" y="493013"/>
                </a:lnTo>
                <a:lnTo>
                  <a:pt x="459237" y="521878"/>
                </a:lnTo>
                <a:lnTo>
                  <a:pt x="421396" y="545363"/>
                </a:lnTo>
                <a:lnTo>
                  <a:pt x="379958" y="562874"/>
                </a:lnTo>
                <a:lnTo>
                  <a:pt x="335518" y="573816"/>
                </a:lnTo>
                <a:lnTo>
                  <a:pt x="288670" y="577595"/>
                </a:lnTo>
                <a:lnTo>
                  <a:pt x="241857" y="573816"/>
                </a:lnTo>
                <a:lnTo>
                  <a:pt x="197445" y="562874"/>
                </a:lnTo>
                <a:lnTo>
                  <a:pt x="156029" y="545363"/>
                </a:lnTo>
                <a:lnTo>
                  <a:pt x="118204" y="521878"/>
                </a:lnTo>
                <a:lnTo>
                  <a:pt x="84566" y="493013"/>
                </a:lnTo>
                <a:lnTo>
                  <a:pt x="55709" y="459364"/>
                </a:lnTo>
                <a:lnTo>
                  <a:pt x="32229" y="421523"/>
                </a:lnTo>
                <a:lnTo>
                  <a:pt x="14720" y="380085"/>
                </a:lnTo>
                <a:lnTo>
                  <a:pt x="3779" y="335645"/>
                </a:lnTo>
                <a:lnTo>
                  <a:pt x="0" y="288797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sz="2400"/>
          </a:p>
        </p:txBody>
      </p:sp>
      <p:pic>
        <p:nvPicPr>
          <p:cNvPr id="23" name="object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435" y="4173478"/>
            <a:ext cx="568703" cy="55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6950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ject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5" y="1179128"/>
            <a:ext cx="11303725" cy="524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altLang="ru-RU" sz="4000" dirty="0">
                <a:solidFill>
                  <a:schemeClr val="tx2"/>
                </a:solidFill>
                <a:latin typeface="Montserrat" pitchFamily="2" charset="0"/>
                <a:ea typeface="+mn-ea"/>
                <a:cs typeface="Arial" panose="020B0604020202020204" pitchFamily="34" charset="0"/>
              </a:rPr>
              <a:t>Мероприятия налогового контроля</a:t>
            </a:r>
            <a:endParaRPr lang="ru-RU" sz="4000" dirty="0">
              <a:solidFill>
                <a:schemeClr val="tx2"/>
              </a:solidFill>
              <a:latin typeface="Montserrat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43360" y="6428818"/>
            <a:ext cx="345076" cy="320325"/>
          </a:xfrm>
          <a:ln>
            <a:solidFill>
              <a:schemeClr val="tx1"/>
            </a:solidFill>
          </a:ln>
        </p:spPr>
        <p:txBody>
          <a:bodyPr/>
          <a:lstStyle/>
          <a:p>
            <a:fld id="{4C6B8470-55A6-CF4B-ABEF-5E5F70F4E2F5}" type="slidenum">
              <a:rPr lang="ru-RU" sz="1800" smtClean="0"/>
              <a:pPr/>
              <a:t>5</a:t>
            </a:fld>
            <a:endParaRPr 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602377" y="2001381"/>
            <a:ext cx="9614263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ru-RU" sz="1900" b="1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1. требование налогового органа о представлении документов (информации)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45920" y="3505503"/>
            <a:ext cx="9405257" cy="1070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ru-RU" sz="1900" b="1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2. требование налогового органа о представлении пояснений</a:t>
            </a:r>
          </a:p>
          <a:p>
            <a:pPr indent="45021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ru-RU" altLang="ru-RU" sz="1900" b="1" dirty="0">
              <a:solidFill>
                <a:schemeClr val="accent6">
                  <a:lumMod val="25000"/>
                </a:schemeClr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28503" y="4698288"/>
            <a:ext cx="7313931" cy="477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ru-RU" sz="1900" b="1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3. вызов лица на допрос в качестве свидетеля</a:t>
            </a:r>
          </a:p>
        </p:txBody>
      </p:sp>
      <p:pic>
        <p:nvPicPr>
          <p:cNvPr id="11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1" y="2097973"/>
            <a:ext cx="406400" cy="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48" y="4750788"/>
            <a:ext cx="406400" cy="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44" y="3591247"/>
            <a:ext cx="406400" cy="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187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ject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08" y="1299385"/>
            <a:ext cx="11129553" cy="524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altLang="ru-RU" sz="4000" dirty="0">
                <a:solidFill>
                  <a:schemeClr val="tx2"/>
                </a:solidFill>
                <a:latin typeface="Montserrat" panose="00000500000000000000"/>
                <a:ea typeface="+mn-ea"/>
                <a:cs typeface="Arial" panose="020B0604020202020204" pitchFamily="34" charset="0"/>
              </a:rPr>
              <a:t>Принудительное</a:t>
            </a:r>
            <a:r>
              <a:rPr lang="ru-RU" altLang="ru-RU" sz="4000" dirty="0">
                <a:solidFill>
                  <a:schemeClr val="tx2"/>
                </a:solidFill>
                <a:latin typeface="Montserrat" pitchFamily="2" charset="0"/>
                <a:ea typeface="+mn-ea"/>
                <a:cs typeface="Arial" panose="020B0604020202020204" pitchFamily="34" charset="0"/>
              </a:rPr>
              <a:t> взыскание</a:t>
            </a:r>
            <a:endParaRPr lang="ru-RU" sz="4000" dirty="0">
              <a:solidFill>
                <a:schemeClr val="tx2"/>
              </a:solidFill>
              <a:latin typeface="Montserrat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1532" y="1665375"/>
            <a:ext cx="10189029" cy="4517711"/>
          </a:xfrm>
          <a:noFill/>
          <a:ln w="76200">
            <a:noFill/>
          </a:ln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  <a:spcBef>
                <a:spcPts val="133"/>
              </a:spcBef>
              <a:buFontTx/>
              <a:buAutoNum type="arabicPeriod" startAt="7"/>
            </a:pPr>
            <a:r>
              <a:rPr lang="ru-RU" alt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</a:t>
            </a:r>
            <a:r>
              <a:rPr lang="ru-RU" altLang="ru-RU" sz="31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отказе в исполнении заявления о распоряжении путем зачета (возврата) суммой денежных средств, формирующих положительное сальдо единого налогового счета налогоплательщика, плательщика сбора, плательщика страховых взносов и (или) налогового агента</a:t>
            </a:r>
          </a:p>
          <a:p>
            <a:pPr>
              <a:lnSpc>
                <a:spcPct val="150000"/>
              </a:lnSpc>
              <a:spcBef>
                <a:spcPts val="133"/>
              </a:spcBef>
              <a:buFontTx/>
              <a:buAutoNum type="arabicPeriod" startAt="7"/>
            </a:pPr>
            <a:r>
              <a:rPr lang="en-US" altLang="ru-RU" sz="31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1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бездействие налогового органа по зачету (возврату) денежных средств</a:t>
            </a:r>
          </a:p>
          <a:p>
            <a:pPr>
              <a:lnSpc>
                <a:spcPct val="150000"/>
              </a:lnSpc>
              <a:spcBef>
                <a:spcPts val="133"/>
              </a:spcBef>
              <a:buClr>
                <a:srgbClr val="D72727"/>
              </a:buClr>
            </a:pPr>
            <a:endParaRPr lang="ru-RU" altLang="ru-RU" sz="3100" b="1" dirty="0">
              <a:solidFill>
                <a:schemeClr val="accent6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33"/>
              </a:spcBef>
            </a:pPr>
            <a:r>
              <a:rPr lang="ru-RU" alt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требование налогового органа об уплате задолженности</a:t>
            </a:r>
          </a:p>
          <a:p>
            <a:pPr>
              <a:lnSpc>
                <a:spcPct val="150000"/>
              </a:lnSpc>
              <a:spcBef>
                <a:spcPts val="133"/>
              </a:spcBef>
              <a:buClr>
                <a:srgbClr val="D72727"/>
              </a:buClr>
              <a:buFont typeface="Microsoft Sans Serif" panose="020B0604020202020204" pitchFamily="34" charset="0"/>
              <a:buAutoNum type="arabicPeriod" startAt="7"/>
            </a:pPr>
            <a:endParaRPr lang="ru-RU" altLang="ru-RU" sz="3100" b="1" dirty="0">
              <a:solidFill>
                <a:schemeClr val="accent6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33"/>
              </a:spcBef>
            </a:pPr>
            <a:r>
              <a:rPr lang="ru-RU" altLang="ru-RU" sz="3100" b="1" dirty="0" smtClean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решение налогового органа о взыскании задолженности</a:t>
            </a:r>
          </a:p>
          <a:p>
            <a:pPr>
              <a:lnSpc>
                <a:spcPct val="150000"/>
              </a:lnSpc>
              <a:spcBef>
                <a:spcPts val="133"/>
              </a:spcBef>
            </a:pPr>
            <a:endParaRPr lang="ru-RU" altLang="ru-RU" sz="3100" b="1" dirty="0">
              <a:solidFill>
                <a:schemeClr val="accent6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33"/>
              </a:spcBef>
            </a:pPr>
            <a:r>
              <a:rPr lang="en-US" altLang="ru-RU" sz="31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altLang="ru-RU" sz="3100" b="1" dirty="0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 налогового органа в предоставлении отсрочки или рассрочки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AutoNum type="arabicPeriod" startAt="7"/>
            </a:pPr>
            <a:endParaRPr lang="ru-RU" sz="2200" dirty="0">
              <a:solidFill>
                <a:schemeClr val="accent6">
                  <a:lumMod val="25000"/>
                </a:schemeClr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86903" y="6426926"/>
            <a:ext cx="409304" cy="406975"/>
          </a:xfrm>
          <a:ln>
            <a:solidFill>
              <a:schemeClr val="tx1"/>
            </a:solidFill>
          </a:ln>
        </p:spPr>
        <p:txBody>
          <a:bodyPr/>
          <a:lstStyle/>
          <a:p>
            <a:fld id="{4C6B8470-55A6-CF4B-ABEF-5E5F70F4E2F5}" type="slidenum">
              <a:rPr lang="ru-RU" sz="1800" smtClean="0"/>
              <a:pPr/>
              <a:t>6</a:t>
            </a:fld>
            <a:endParaRPr lang="ru-RU" sz="1800" dirty="0"/>
          </a:p>
        </p:txBody>
      </p:sp>
      <p:pic>
        <p:nvPicPr>
          <p:cNvPr id="24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28" y="1635712"/>
            <a:ext cx="406400" cy="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86" y="2956792"/>
            <a:ext cx="406400" cy="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28" y="3837342"/>
            <a:ext cx="406400" cy="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28" y="4726953"/>
            <a:ext cx="406400" cy="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28" y="5638014"/>
            <a:ext cx="406400" cy="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08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48" y="1092630"/>
            <a:ext cx="11006991" cy="522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altLang="ru-RU" sz="4000" dirty="0">
                <a:solidFill>
                  <a:schemeClr val="tx2"/>
                </a:solidFill>
                <a:latin typeface="Montserrat" pitchFamily="2" charset="0"/>
                <a:ea typeface="+mn-ea"/>
                <a:cs typeface="Arial" panose="020B0604020202020204" pitchFamily="34" charset="0"/>
              </a:rPr>
              <a:t>Сальдо ЕНС</a:t>
            </a:r>
            <a:endParaRPr lang="ru-RU" sz="4000" dirty="0">
              <a:solidFill>
                <a:schemeClr val="tx2"/>
              </a:solidFill>
              <a:latin typeface="Montserrat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30446" y="6435634"/>
            <a:ext cx="400593" cy="304800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fld id="{4C6B8470-55A6-CF4B-ABEF-5E5F70F4E2F5}" type="slidenum">
              <a:rPr lang="ru-RU" sz="1800" smtClean="0"/>
              <a:pPr/>
              <a:t>7</a:t>
            </a:fld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2079" y="1620225"/>
            <a:ext cx="10090332" cy="361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66" indent="0">
              <a:spcBef>
                <a:spcPts val="133"/>
              </a:spcBef>
              <a:buSzPct val="82000"/>
              <a:defRPr/>
            </a:pPr>
            <a:r>
              <a:rPr lang="ru-RU" altLang="ru-RU" sz="1900" b="1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11. сальдо единого налогового счета в связи с </a:t>
            </a:r>
            <a:r>
              <a:rPr lang="ru-RU" altLang="ru-RU" sz="1900" b="1" dirty="0" err="1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неучетом</a:t>
            </a:r>
            <a:r>
              <a:rPr lang="ru-RU" altLang="ru-RU" sz="1900" b="1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 (неверным учетом) при формировании совокупной обязанности налогоплательщика (налогового агента) налоговой декларации (расчета) (уточненной налоговой декларации (расчета))</a:t>
            </a:r>
          </a:p>
          <a:p>
            <a:pPr marL="8466" indent="0">
              <a:spcBef>
                <a:spcPts val="100"/>
              </a:spcBef>
              <a:buClr>
                <a:srgbClr val="D72727"/>
              </a:buClr>
              <a:defRPr/>
            </a:pPr>
            <a:endParaRPr lang="ru-RU" altLang="ru-RU" dirty="0" smtClean="0">
              <a:solidFill>
                <a:schemeClr val="accent3">
                  <a:lumMod val="75000"/>
                </a:schemeClr>
              </a:solidFill>
              <a:latin typeface="Microsoft Sans Serif" panose="020B0604020202020204" pitchFamily="34" charset="0"/>
            </a:endParaRPr>
          </a:p>
          <a:p>
            <a:pPr marL="8466" indent="0">
              <a:spcBef>
                <a:spcPts val="100"/>
              </a:spcBef>
              <a:buClr>
                <a:srgbClr val="D72727"/>
              </a:buClr>
              <a:defRPr/>
            </a:pPr>
            <a:endParaRPr lang="ru-RU" altLang="ru-RU" dirty="0">
              <a:solidFill>
                <a:schemeClr val="accent3">
                  <a:lumMod val="75000"/>
                </a:schemeClr>
              </a:solidFill>
              <a:latin typeface="Microsoft Sans Serif" panose="020B0604020202020204" pitchFamily="34" charset="0"/>
            </a:endParaRPr>
          </a:p>
          <a:p>
            <a:pPr marL="8466">
              <a:spcBef>
                <a:spcPts val="133"/>
              </a:spcBef>
              <a:buSzPct val="82000"/>
              <a:defRPr/>
            </a:pPr>
            <a:r>
              <a:rPr lang="ru-RU" altLang="ru-RU" sz="1900" b="1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12. сальдо единого налогового счета в связи с </a:t>
            </a:r>
            <a:r>
              <a:rPr lang="ru-RU" altLang="ru-RU" sz="1900" b="1" dirty="0" err="1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неучетом</a:t>
            </a:r>
            <a:r>
              <a:rPr lang="ru-RU" altLang="ru-RU" sz="1900" b="1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 (неверным учетом) судебного акта при формировании совокупной обязанности налогоплательщика (налогового агента)</a:t>
            </a:r>
          </a:p>
          <a:p>
            <a:pPr>
              <a:spcBef>
                <a:spcPts val="117"/>
              </a:spcBef>
              <a:buClr>
                <a:srgbClr val="D72727"/>
              </a:buClr>
              <a:defRPr/>
            </a:pPr>
            <a:endParaRPr lang="ru-RU" altLang="ru-RU" dirty="0" smtClean="0">
              <a:solidFill>
                <a:schemeClr val="accent3">
                  <a:lumMod val="75000"/>
                </a:schemeClr>
              </a:solidFill>
              <a:latin typeface="Microsoft Sans Serif" panose="020B0604020202020204" pitchFamily="34" charset="0"/>
            </a:endParaRPr>
          </a:p>
          <a:p>
            <a:pPr>
              <a:spcBef>
                <a:spcPts val="117"/>
              </a:spcBef>
              <a:buClr>
                <a:srgbClr val="D72727"/>
              </a:buClr>
              <a:defRPr/>
            </a:pPr>
            <a:endParaRPr lang="ru-RU" altLang="ru-RU" dirty="0">
              <a:solidFill>
                <a:schemeClr val="accent3">
                  <a:lumMod val="75000"/>
                </a:schemeClr>
              </a:solidFill>
              <a:latin typeface="Microsoft Sans Serif" panose="020B0604020202020204" pitchFamily="34" charset="0"/>
            </a:endParaRPr>
          </a:p>
          <a:p>
            <a:pPr marL="8466">
              <a:spcBef>
                <a:spcPts val="133"/>
              </a:spcBef>
              <a:buSzPct val="82000"/>
              <a:defRPr/>
            </a:pPr>
            <a:r>
              <a:rPr lang="ru-RU" altLang="ru-RU" sz="1900" b="1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13. сальдо единого налогового счета в связи с </a:t>
            </a:r>
            <a:r>
              <a:rPr lang="ru-RU" altLang="ru-RU" sz="1900" b="1" dirty="0" err="1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неучетом</a:t>
            </a:r>
            <a:r>
              <a:rPr lang="ru-RU" altLang="ru-RU" sz="1900" b="1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 (неверным учетом) денежных средств, перечисленных в качестве единого налогового платежа</a:t>
            </a:r>
          </a:p>
        </p:txBody>
      </p:sp>
      <p:pic>
        <p:nvPicPr>
          <p:cNvPr id="6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51" y="1620225"/>
            <a:ext cx="406400" cy="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46" y="3043152"/>
            <a:ext cx="406400" cy="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51" y="4517046"/>
            <a:ext cx="406400" cy="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9512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5" y="1253279"/>
            <a:ext cx="10476411" cy="5249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altLang="ru-RU" sz="4000" dirty="0">
                <a:solidFill>
                  <a:schemeClr val="tx2"/>
                </a:solidFill>
                <a:latin typeface="Montserrat" pitchFamily="2" charset="0"/>
                <a:ea typeface="+mn-ea"/>
                <a:cs typeface="Arial" panose="020B0604020202020204" pitchFamily="34" charset="0"/>
              </a:rPr>
              <a:t>Прочие</a:t>
            </a:r>
            <a:endParaRPr lang="ru-RU" sz="4000" dirty="0">
              <a:solidFill>
                <a:schemeClr val="tx2"/>
              </a:solidFill>
              <a:latin typeface="Montserrat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722606" y="6407809"/>
            <a:ext cx="365760" cy="365125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fld id="{4C6B8470-55A6-CF4B-ABEF-5E5F70F4E2F5}" type="slidenum">
              <a:rPr lang="ru-RU" sz="1800" smtClean="0"/>
              <a:pPr/>
              <a:t>8</a:t>
            </a:fld>
            <a:endParaRPr lang="ru-RU" sz="1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05990" y="1811383"/>
            <a:ext cx="9814560" cy="884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ru-RU" sz="1900" b="1" dirty="0" smtClean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4. </a:t>
            </a:r>
            <a:r>
              <a:rPr lang="ru-RU" altLang="ru-RU" sz="1900" b="1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отказ налогового органа в принятии налоговой декларации (расчета)</a:t>
            </a:r>
          </a:p>
          <a:p>
            <a:endParaRPr lang="ru-RU" alt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236617" y="3013166"/>
            <a:ext cx="96839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Bef>
                <a:spcPts val="600"/>
              </a:spcBef>
              <a:spcAft>
                <a:spcPts val="600"/>
              </a:spcAft>
            </a:pPr>
            <a:r>
              <a:rPr lang="ru-RU" altLang="ru-RU" sz="1900" b="1" dirty="0" smtClean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5</a:t>
            </a:r>
            <a:r>
              <a:rPr lang="ru-RU" altLang="ru-RU" sz="1900" b="1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. приостановление операций по счетам в банках, а также переводов электронных денежных средств организаций </a:t>
            </a:r>
            <a:r>
              <a:rPr lang="ru-RU" altLang="ru-RU" sz="1900" b="1" dirty="0" smtClean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и ИП </a:t>
            </a:r>
            <a:endParaRPr lang="ru-RU" altLang="ru-RU" sz="1900" b="1" dirty="0">
              <a:solidFill>
                <a:schemeClr val="accent6">
                  <a:lumMod val="25000"/>
                </a:schemeClr>
              </a:solidFill>
              <a:latin typeface="Montserrat" pitchFamily="2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1480458" y="4632960"/>
            <a:ext cx="8377646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3"/>
              </a:spcBef>
            </a:pPr>
            <a:r>
              <a:rPr lang="ru-RU" altLang="ru-RU" sz="1900" b="1" dirty="0">
                <a:solidFill>
                  <a:schemeClr val="accent6">
                    <a:lumMod val="25000"/>
                  </a:schemeClr>
                </a:solidFill>
                <a:latin typeface="Montserrat" pitchFamily="2" charset="0"/>
                <a:cs typeface="Arial" panose="020B0604020202020204" pitchFamily="34" charset="0"/>
              </a:rPr>
              <a:t>14. иные акты налоговых органов ненормативного характера, действия или бездействие их должностных лиц</a:t>
            </a:r>
          </a:p>
        </p:txBody>
      </p:sp>
      <p:pic>
        <p:nvPicPr>
          <p:cNvPr id="10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58" y="1854047"/>
            <a:ext cx="406400" cy="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17" y="3006410"/>
            <a:ext cx="406400" cy="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ject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17" y="4592933"/>
            <a:ext cx="406400" cy="42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347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3931" y="1131412"/>
            <a:ext cx="10694997" cy="4238625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Как подать</a:t>
            </a:r>
            <a:r>
              <a:rPr lang="ru-RU" altLang="ru-RU" sz="36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3600" b="1" dirty="0">
              <a:solidFill>
                <a:schemeClr val="accent5"/>
              </a:solidFill>
            </a:endParaRPr>
          </a:p>
          <a:p>
            <a:endParaRPr lang="ru-RU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686903" y="6426926"/>
            <a:ext cx="400593" cy="287383"/>
          </a:xfrm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fld id="{4C6B8470-55A6-CF4B-ABEF-5E5F70F4E2F5}" type="slidenum">
              <a:rPr lang="ru-RU" sz="1800" smtClean="0"/>
              <a:pPr/>
              <a:t>9</a:t>
            </a:fld>
            <a:endParaRPr lang="ru-RU" sz="1800" dirty="0"/>
          </a:p>
        </p:txBody>
      </p:sp>
      <p:pic>
        <p:nvPicPr>
          <p:cNvPr id="5" name="object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149" y="1349830"/>
            <a:ext cx="7776753" cy="481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5"/>
          <p:cNvSpPr>
            <a:spLocks/>
          </p:cNvSpPr>
          <p:nvPr/>
        </p:nvSpPr>
        <p:spPr bwMode="auto">
          <a:xfrm>
            <a:off x="3433587" y="2081891"/>
            <a:ext cx="7374962" cy="2903555"/>
          </a:xfrm>
          <a:custGeom>
            <a:avLst/>
            <a:gdLst>
              <a:gd name="T0" fmla="*/ 5967857 w 5968365"/>
              <a:gd name="T1" fmla="*/ 0 h 2135504"/>
              <a:gd name="T2" fmla="*/ 0 w 5968365"/>
              <a:gd name="T3" fmla="*/ 0 h 2135504"/>
              <a:gd name="T4" fmla="*/ 0 w 5968365"/>
              <a:gd name="T5" fmla="*/ 2135385 h 2135504"/>
              <a:gd name="T6" fmla="*/ 5967857 w 5968365"/>
              <a:gd name="T7" fmla="*/ 2135385 h 2135504"/>
              <a:gd name="T8" fmla="*/ 5967857 w 5968365"/>
              <a:gd name="T9" fmla="*/ 0 h 21355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968365" h="2135504">
                <a:moveTo>
                  <a:pt x="5967857" y="0"/>
                </a:moveTo>
                <a:lnTo>
                  <a:pt x="0" y="0"/>
                </a:lnTo>
                <a:lnTo>
                  <a:pt x="0" y="2135377"/>
                </a:lnTo>
                <a:lnTo>
                  <a:pt x="5967857" y="2135377"/>
                </a:lnTo>
                <a:lnTo>
                  <a:pt x="5967857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  <a:extLst/>
        </p:spPr>
        <p:txBody>
          <a:bodyPr lIns="0" tIns="0" rIns="0" bIns="0"/>
          <a:lstStyle/>
          <a:p>
            <a:pPr>
              <a:spcBef>
                <a:spcPts val="133"/>
              </a:spcBef>
            </a:pPr>
            <a:endParaRPr lang="ru-RU" altLang="ru-RU" sz="2400" dirty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  <p:grpSp>
        <p:nvGrpSpPr>
          <p:cNvPr id="9" name="object 8"/>
          <p:cNvGrpSpPr>
            <a:grpSpLocks/>
          </p:cNvGrpSpPr>
          <p:nvPr/>
        </p:nvGrpSpPr>
        <p:grpSpPr bwMode="auto">
          <a:xfrm>
            <a:off x="5016896" y="341604"/>
            <a:ext cx="6994476" cy="6003160"/>
            <a:chOff x="4564888" y="101218"/>
            <a:chExt cx="4479544" cy="4935220"/>
          </a:xfrm>
        </p:grpSpPr>
        <p:sp>
          <p:nvSpPr>
            <p:cNvPr id="10" name="object 9"/>
            <p:cNvSpPr>
              <a:spLocks/>
            </p:cNvSpPr>
            <p:nvPr/>
          </p:nvSpPr>
          <p:spPr bwMode="auto">
            <a:xfrm>
              <a:off x="4564888" y="1798091"/>
              <a:ext cx="483234" cy="483234"/>
            </a:xfrm>
            <a:custGeom>
              <a:avLst/>
              <a:gdLst>
                <a:gd name="T0" fmla="*/ 0 w 483235"/>
                <a:gd name="T1" fmla="*/ 482693 h 483235"/>
                <a:gd name="T2" fmla="*/ 482693 w 483235"/>
                <a:gd name="T3" fmla="*/ 482693 h 483235"/>
                <a:gd name="T4" fmla="*/ 482693 w 483235"/>
                <a:gd name="T5" fmla="*/ 0 h 483235"/>
                <a:gd name="T6" fmla="*/ 0 w 483235"/>
                <a:gd name="T7" fmla="*/ 0 h 483235"/>
                <a:gd name="T8" fmla="*/ 0 w 483235"/>
                <a:gd name="T9" fmla="*/ 482693 h 4832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3235" h="483235">
                  <a:moveTo>
                    <a:pt x="0" y="482701"/>
                  </a:moveTo>
                  <a:lnTo>
                    <a:pt x="482701" y="482701"/>
                  </a:lnTo>
                  <a:lnTo>
                    <a:pt x="482701" y="0"/>
                  </a:lnTo>
                  <a:lnTo>
                    <a:pt x="0" y="0"/>
                  </a:lnTo>
                  <a:lnTo>
                    <a:pt x="0" y="482701"/>
                  </a:lnTo>
                  <a:close/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2400"/>
            </a:p>
          </p:txBody>
        </p:sp>
        <p:sp>
          <p:nvSpPr>
            <p:cNvPr id="11" name="object 10"/>
            <p:cNvSpPr>
              <a:spLocks/>
            </p:cNvSpPr>
            <p:nvPr/>
          </p:nvSpPr>
          <p:spPr bwMode="auto">
            <a:xfrm>
              <a:off x="4633214" y="1866531"/>
              <a:ext cx="346075" cy="346075"/>
            </a:xfrm>
            <a:custGeom>
              <a:avLst/>
              <a:gdLst>
                <a:gd name="T0" fmla="*/ 50038 w 346075"/>
                <a:gd name="T1" fmla="*/ 176136 h 346075"/>
                <a:gd name="T2" fmla="*/ 75057 w 346075"/>
                <a:gd name="T3" fmla="*/ 212585 h 346075"/>
                <a:gd name="T4" fmla="*/ 61722 w 346075"/>
                <a:gd name="T5" fmla="*/ 212966 h 346075"/>
                <a:gd name="T6" fmla="*/ 65151 w 346075"/>
                <a:gd name="T7" fmla="*/ 222745 h 346075"/>
                <a:gd name="T8" fmla="*/ 75438 w 346075"/>
                <a:gd name="T9" fmla="*/ 126479 h 346075"/>
                <a:gd name="T10" fmla="*/ 60706 w 346075"/>
                <a:gd name="T11" fmla="*/ 123431 h 346075"/>
                <a:gd name="T12" fmla="*/ 69723 w 346075"/>
                <a:gd name="T13" fmla="*/ 135623 h 346075"/>
                <a:gd name="T14" fmla="*/ 98933 w 346075"/>
                <a:gd name="T15" fmla="*/ 248145 h 346075"/>
                <a:gd name="T16" fmla="*/ 91694 w 346075"/>
                <a:gd name="T17" fmla="*/ 248145 h 346075"/>
                <a:gd name="T18" fmla="*/ 88265 w 346075"/>
                <a:gd name="T19" fmla="*/ 262115 h 346075"/>
                <a:gd name="T20" fmla="*/ 100838 w 346075"/>
                <a:gd name="T21" fmla="*/ 93205 h 346075"/>
                <a:gd name="T22" fmla="*/ 88646 w 346075"/>
                <a:gd name="T23" fmla="*/ 84950 h 346075"/>
                <a:gd name="T24" fmla="*/ 92075 w 346075"/>
                <a:gd name="T25" fmla="*/ 99555 h 346075"/>
                <a:gd name="T26" fmla="*/ 100838 w 346075"/>
                <a:gd name="T27" fmla="*/ 93205 h 346075"/>
                <a:gd name="T28" fmla="*/ 127762 w 346075"/>
                <a:gd name="T29" fmla="*/ 270243 h 346075"/>
                <a:gd name="T30" fmla="*/ 124714 w 346075"/>
                <a:gd name="T31" fmla="*/ 286372 h 346075"/>
                <a:gd name="T32" fmla="*/ 137160 w 346075"/>
                <a:gd name="T33" fmla="*/ 71615 h 346075"/>
                <a:gd name="T34" fmla="*/ 127635 w 346075"/>
                <a:gd name="T35" fmla="*/ 58788 h 346075"/>
                <a:gd name="T36" fmla="*/ 127635 w 346075"/>
                <a:gd name="T37" fmla="*/ 74536 h 346075"/>
                <a:gd name="T38" fmla="*/ 178435 w 346075"/>
                <a:gd name="T39" fmla="*/ 281546 h 346075"/>
                <a:gd name="T40" fmla="*/ 170180 w 346075"/>
                <a:gd name="T41" fmla="*/ 296659 h 346075"/>
                <a:gd name="T42" fmla="*/ 218948 w 346075"/>
                <a:gd name="T43" fmla="*/ 274307 h 346075"/>
                <a:gd name="T44" fmla="*/ 212598 w 346075"/>
                <a:gd name="T45" fmla="*/ 271640 h 346075"/>
                <a:gd name="T46" fmla="*/ 215265 w 346075"/>
                <a:gd name="T47" fmla="*/ 287896 h 346075"/>
                <a:gd name="T48" fmla="*/ 223901 w 346075"/>
                <a:gd name="T49" fmla="*/ 61328 h 346075"/>
                <a:gd name="T50" fmla="*/ 214503 w 346075"/>
                <a:gd name="T51" fmla="*/ 63233 h 346075"/>
                <a:gd name="T52" fmla="*/ 215646 w 346075"/>
                <a:gd name="T53" fmla="*/ 76822 h 346075"/>
                <a:gd name="T54" fmla="*/ 261874 w 346075"/>
                <a:gd name="T55" fmla="*/ 88252 h 346075"/>
                <a:gd name="T56" fmla="*/ 247396 w 346075"/>
                <a:gd name="T57" fmla="*/ 91681 h 346075"/>
                <a:gd name="T58" fmla="*/ 253492 w 346075"/>
                <a:gd name="T59" fmla="*/ 99555 h 346075"/>
                <a:gd name="T60" fmla="*/ 252476 w 346075"/>
                <a:gd name="T61" fmla="*/ 246367 h 346075"/>
                <a:gd name="T62" fmla="*/ 245491 w 346075"/>
                <a:gd name="T63" fmla="*/ 253479 h 346075"/>
                <a:gd name="T64" fmla="*/ 262255 w 346075"/>
                <a:gd name="T65" fmla="*/ 258686 h 346075"/>
                <a:gd name="T66" fmla="*/ 276352 w 346075"/>
                <a:gd name="T67" fmla="*/ 211569 h 346075"/>
                <a:gd name="T68" fmla="*/ 269367 w 346075"/>
                <a:gd name="T69" fmla="*/ 217030 h 346075"/>
                <a:gd name="T70" fmla="*/ 285369 w 346075"/>
                <a:gd name="T71" fmla="*/ 223507 h 346075"/>
                <a:gd name="T72" fmla="*/ 284226 w 346075"/>
                <a:gd name="T73" fmla="*/ 123812 h 346075"/>
                <a:gd name="T74" fmla="*/ 273558 w 346075"/>
                <a:gd name="T75" fmla="*/ 137147 h 346075"/>
                <a:gd name="T76" fmla="*/ 295529 w 346075"/>
                <a:gd name="T77" fmla="*/ 170421 h 346075"/>
                <a:gd name="T78" fmla="*/ 169799 w 346075"/>
                <a:gd name="T79" fmla="*/ 50279 h 346075"/>
                <a:gd name="T80" fmla="*/ 295529 w 346075"/>
                <a:gd name="T81" fmla="*/ 170421 h 346075"/>
                <a:gd name="T82" fmla="*/ 157238 w 346075"/>
                <a:gd name="T83" fmla="*/ 26543 h 346075"/>
                <a:gd name="T84" fmla="*/ 65659 w 346075"/>
                <a:gd name="T85" fmla="*/ 81140 h 346075"/>
                <a:gd name="T86" fmla="*/ 116713 w 346075"/>
                <a:gd name="T87" fmla="*/ 47358 h 346075"/>
                <a:gd name="T88" fmla="*/ 303339 w 346075"/>
                <a:gd name="T89" fmla="*/ 129730 h 346075"/>
                <a:gd name="T90" fmla="*/ 172847 w 346075"/>
                <a:gd name="T91" fmla="*/ 311391 h 346075"/>
                <a:gd name="T92" fmla="*/ 36271 w 346075"/>
                <a:gd name="T93" fmla="*/ 153428 h 346075"/>
                <a:gd name="T94" fmla="*/ 55626 w 346075"/>
                <a:gd name="T95" fmla="*/ 89903 h 346075"/>
                <a:gd name="T96" fmla="*/ 31191 w 346075"/>
                <a:gd name="T97" fmla="*/ 130771 h 346075"/>
                <a:gd name="T98" fmla="*/ 143548 w 346075"/>
                <a:gd name="T99" fmla="*/ 318490 h 346075"/>
                <a:gd name="T100" fmla="*/ 320548 w 346075"/>
                <a:gd name="T101" fmla="*/ 173469 h 346075"/>
                <a:gd name="T102" fmla="*/ 335661 w 346075"/>
                <a:gd name="T103" fmla="*/ 161785 h 346075"/>
                <a:gd name="T104" fmla="*/ 172466 w 346075"/>
                <a:gd name="T105" fmla="*/ 336029 h 346075"/>
                <a:gd name="T106" fmla="*/ 12560 w 346075"/>
                <a:gd name="T107" fmla="*/ 141046 h 346075"/>
                <a:gd name="T108" fmla="*/ 254241 w 346075"/>
                <a:gd name="T109" fmla="*/ 32016 h 346075"/>
                <a:gd name="T110" fmla="*/ 284226 w 346075"/>
                <a:gd name="T111" fmla="*/ 40881 h 346075"/>
                <a:gd name="T112" fmla="*/ 3340 w 346075"/>
                <a:gd name="T113" fmla="*/ 139052 h 346075"/>
                <a:gd name="T114" fmla="*/ 173228 w 346075"/>
                <a:gd name="T115" fmla="*/ 345935 h 346075"/>
                <a:gd name="T116" fmla="*/ 345948 w 346075"/>
                <a:gd name="T117" fmla="*/ 167373 h 3460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46075" h="346075">
                  <a:moveTo>
                    <a:pt x="67437" y="170421"/>
                  </a:moveTo>
                  <a:lnTo>
                    <a:pt x="65151" y="168135"/>
                  </a:lnTo>
                  <a:lnTo>
                    <a:pt x="55372" y="168135"/>
                  </a:lnTo>
                  <a:lnTo>
                    <a:pt x="52324" y="168135"/>
                  </a:lnTo>
                  <a:lnTo>
                    <a:pt x="50038" y="170421"/>
                  </a:lnTo>
                  <a:lnTo>
                    <a:pt x="50038" y="176136"/>
                  </a:lnTo>
                  <a:lnTo>
                    <a:pt x="52324" y="178803"/>
                  </a:lnTo>
                  <a:lnTo>
                    <a:pt x="65151" y="178803"/>
                  </a:lnTo>
                  <a:lnTo>
                    <a:pt x="67437" y="176136"/>
                  </a:lnTo>
                  <a:lnTo>
                    <a:pt x="67437" y="170421"/>
                  </a:lnTo>
                  <a:close/>
                </a:path>
                <a:path w="346075" h="346075">
                  <a:moveTo>
                    <a:pt x="76200" y="215506"/>
                  </a:moveTo>
                  <a:lnTo>
                    <a:pt x="75057" y="212585"/>
                  </a:lnTo>
                  <a:lnTo>
                    <a:pt x="74422" y="210680"/>
                  </a:lnTo>
                  <a:lnTo>
                    <a:pt x="72136" y="209664"/>
                  </a:lnTo>
                  <a:lnTo>
                    <a:pt x="70104" y="209664"/>
                  </a:lnTo>
                  <a:lnTo>
                    <a:pt x="69088" y="209664"/>
                  </a:lnTo>
                  <a:lnTo>
                    <a:pt x="68580" y="209918"/>
                  </a:lnTo>
                  <a:lnTo>
                    <a:pt x="61722" y="212966"/>
                  </a:lnTo>
                  <a:lnTo>
                    <a:pt x="59436" y="213601"/>
                  </a:lnTo>
                  <a:lnTo>
                    <a:pt x="57912" y="216649"/>
                  </a:lnTo>
                  <a:lnTo>
                    <a:pt x="59055" y="219316"/>
                  </a:lnTo>
                  <a:lnTo>
                    <a:pt x="59817" y="221221"/>
                  </a:lnTo>
                  <a:lnTo>
                    <a:pt x="61722" y="222745"/>
                  </a:lnTo>
                  <a:lnTo>
                    <a:pt x="65151" y="222745"/>
                  </a:lnTo>
                  <a:lnTo>
                    <a:pt x="65532" y="221983"/>
                  </a:lnTo>
                  <a:lnTo>
                    <a:pt x="72390" y="219316"/>
                  </a:lnTo>
                  <a:lnTo>
                    <a:pt x="74676" y="218173"/>
                  </a:lnTo>
                  <a:lnTo>
                    <a:pt x="76200" y="215506"/>
                  </a:lnTo>
                  <a:close/>
                </a:path>
                <a:path w="346075" h="346075">
                  <a:moveTo>
                    <a:pt x="76962" y="129527"/>
                  </a:moveTo>
                  <a:lnTo>
                    <a:pt x="75438" y="126479"/>
                  </a:lnTo>
                  <a:lnTo>
                    <a:pt x="73152" y="125336"/>
                  </a:lnTo>
                  <a:lnTo>
                    <a:pt x="66040" y="122415"/>
                  </a:lnTo>
                  <a:lnTo>
                    <a:pt x="65278" y="122288"/>
                  </a:lnTo>
                  <a:lnTo>
                    <a:pt x="64643" y="122288"/>
                  </a:lnTo>
                  <a:lnTo>
                    <a:pt x="62611" y="122288"/>
                  </a:lnTo>
                  <a:lnTo>
                    <a:pt x="60706" y="123431"/>
                  </a:lnTo>
                  <a:lnTo>
                    <a:pt x="59817" y="125336"/>
                  </a:lnTo>
                  <a:lnTo>
                    <a:pt x="59055" y="128003"/>
                  </a:lnTo>
                  <a:lnTo>
                    <a:pt x="59817" y="131051"/>
                  </a:lnTo>
                  <a:lnTo>
                    <a:pt x="62865" y="132194"/>
                  </a:lnTo>
                  <a:lnTo>
                    <a:pt x="69342" y="134861"/>
                  </a:lnTo>
                  <a:lnTo>
                    <a:pt x="69723" y="135623"/>
                  </a:lnTo>
                  <a:lnTo>
                    <a:pt x="73152" y="135623"/>
                  </a:lnTo>
                  <a:lnTo>
                    <a:pt x="75057" y="134480"/>
                  </a:lnTo>
                  <a:lnTo>
                    <a:pt x="76200" y="132194"/>
                  </a:lnTo>
                  <a:lnTo>
                    <a:pt x="76962" y="129527"/>
                  </a:lnTo>
                  <a:close/>
                </a:path>
                <a:path w="346075" h="346075">
                  <a:moveTo>
                    <a:pt x="100838" y="250050"/>
                  </a:moveTo>
                  <a:lnTo>
                    <a:pt x="98933" y="248145"/>
                  </a:lnTo>
                  <a:lnTo>
                    <a:pt x="97917" y="247256"/>
                  </a:lnTo>
                  <a:lnTo>
                    <a:pt x="96647" y="246748"/>
                  </a:lnTo>
                  <a:lnTo>
                    <a:pt x="95250" y="246748"/>
                  </a:lnTo>
                  <a:lnTo>
                    <a:pt x="93980" y="246748"/>
                  </a:lnTo>
                  <a:lnTo>
                    <a:pt x="92710" y="247256"/>
                  </a:lnTo>
                  <a:lnTo>
                    <a:pt x="91694" y="248145"/>
                  </a:lnTo>
                  <a:lnTo>
                    <a:pt x="86360" y="253479"/>
                  </a:lnTo>
                  <a:lnTo>
                    <a:pt x="84074" y="255384"/>
                  </a:lnTo>
                  <a:lnTo>
                    <a:pt x="84074" y="257924"/>
                  </a:lnTo>
                  <a:lnTo>
                    <a:pt x="85979" y="260718"/>
                  </a:lnTo>
                  <a:lnTo>
                    <a:pt x="86741" y="261480"/>
                  </a:lnTo>
                  <a:lnTo>
                    <a:pt x="88265" y="262115"/>
                  </a:lnTo>
                  <a:lnTo>
                    <a:pt x="91313" y="262115"/>
                  </a:lnTo>
                  <a:lnTo>
                    <a:pt x="92075" y="261480"/>
                  </a:lnTo>
                  <a:lnTo>
                    <a:pt x="93599" y="260718"/>
                  </a:lnTo>
                  <a:lnTo>
                    <a:pt x="100838" y="253479"/>
                  </a:lnTo>
                  <a:lnTo>
                    <a:pt x="100838" y="250050"/>
                  </a:lnTo>
                  <a:close/>
                </a:path>
                <a:path w="346075" h="346075">
                  <a:moveTo>
                    <a:pt x="100838" y="93205"/>
                  </a:moveTo>
                  <a:lnTo>
                    <a:pt x="98933" y="91681"/>
                  </a:lnTo>
                  <a:lnTo>
                    <a:pt x="93599" y="86347"/>
                  </a:lnTo>
                  <a:lnTo>
                    <a:pt x="92710" y="85331"/>
                  </a:lnTo>
                  <a:lnTo>
                    <a:pt x="91313" y="84950"/>
                  </a:lnTo>
                  <a:lnTo>
                    <a:pt x="89916" y="84950"/>
                  </a:lnTo>
                  <a:lnTo>
                    <a:pt x="88646" y="84950"/>
                  </a:lnTo>
                  <a:lnTo>
                    <a:pt x="87376" y="85331"/>
                  </a:lnTo>
                  <a:lnTo>
                    <a:pt x="84455" y="88252"/>
                  </a:lnTo>
                  <a:lnTo>
                    <a:pt x="84455" y="91681"/>
                  </a:lnTo>
                  <a:lnTo>
                    <a:pt x="86360" y="93205"/>
                  </a:lnTo>
                  <a:lnTo>
                    <a:pt x="91313" y="98412"/>
                  </a:lnTo>
                  <a:lnTo>
                    <a:pt x="92075" y="99555"/>
                  </a:lnTo>
                  <a:lnTo>
                    <a:pt x="93599" y="99936"/>
                  </a:lnTo>
                  <a:lnTo>
                    <a:pt x="96266" y="99936"/>
                  </a:lnTo>
                  <a:lnTo>
                    <a:pt x="97409" y="99555"/>
                  </a:lnTo>
                  <a:lnTo>
                    <a:pt x="98933" y="98412"/>
                  </a:lnTo>
                  <a:lnTo>
                    <a:pt x="100838" y="96507"/>
                  </a:lnTo>
                  <a:lnTo>
                    <a:pt x="100838" y="93205"/>
                  </a:lnTo>
                  <a:close/>
                </a:path>
                <a:path w="346075" h="346075">
                  <a:moveTo>
                    <a:pt x="135255" y="274688"/>
                  </a:moveTo>
                  <a:lnTo>
                    <a:pt x="134112" y="271640"/>
                  </a:lnTo>
                  <a:lnTo>
                    <a:pt x="131445" y="270497"/>
                  </a:lnTo>
                  <a:lnTo>
                    <a:pt x="130302" y="270243"/>
                  </a:lnTo>
                  <a:lnTo>
                    <a:pt x="129794" y="270243"/>
                  </a:lnTo>
                  <a:lnTo>
                    <a:pt x="127762" y="270243"/>
                  </a:lnTo>
                  <a:lnTo>
                    <a:pt x="125476" y="271259"/>
                  </a:lnTo>
                  <a:lnTo>
                    <a:pt x="124714" y="273545"/>
                  </a:lnTo>
                  <a:lnTo>
                    <a:pt x="122047" y="280022"/>
                  </a:lnTo>
                  <a:lnTo>
                    <a:pt x="120904" y="282181"/>
                  </a:lnTo>
                  <a:lnTo>
                    <a:pt x="122428" y="285610"/>
                  </a:lnTo>
                  <a:lnTo>
                    <a:pt x="124714" y="286372"/>
                  </a:lnTo>
                  <a:lnTo>
                    <a:pt x="125476" y="287134"/>
                  </a:lnTo>
                  <a:lnTo>
                    <a:pt x="128397" y="287134"/>
                  </a:lnTo>
                  <a:lnTo>
                    <a:pt x="130302" y="285991"/>
                  </a:lnTo>
                  <a:lnTo>
                    <a:pt x="131445" y="283705"/>
                  </a:lnTo>
                  <a:lnTo>
                    <a:pt x="135255" y="274688"/>
                  </a:lnTo>
                  <a:close/>
                </a:path>
                <a:path w="346075" h="346075">
                  <a:moveTo>
                    <a:pt x="137160" y="71615"/>
                  </a:moveTo>
                  <a:lnTo>
                    <a:pt x="136017" y="68567"/>
                  </a:lnTo>
                  <a:lnTo>
                    <a:pt x="133350" y="62090"/>
                  </a:lnTo>
                  <a:lnTo>
                    <a:pt x="132461" y="60185"/>
                  </a:lnTo>
                  <a:lnTo>
                    <a:pt x="130556" y="58788"/>
                  </a:lnTo>
                  <a:lnTo>
                    <a:pt x="128143" y="58788"/>
                  </a:lnTo>
                  <a:lnTo>
                    <a:pt x="127635" y="58788"/>
                  </a:lnTo>
                  <a:lnTo>
                    <a:pt x="126492" y="59042"/>
                  </a:lnTo>
                  <a:lnTo>
                    <a:pt x="124333" y="60185"/>
                  </a:lnTo>
                  <a:lnTo>
                    <a:pt x="122809" y="63233"/>
                  </a:lnTo>
                  <a:lnTo>
                    <a:pt x="123952" y="65900"/>
                  </a:lnTo>
                  <a:lnTo>
                    <a:pt x="126492" y="72250"/>
                  </a:lnTo>
                  <a:lnTo>
                    <a:pt x="127635" y="74536"/>
                  </a:lnTo>
                  <a:lnTo>
                    <a:pt x="129540" y="75679"/>
                  </a:lnTo>
                  <a:lnTo>
                    <a:pt x="132969" y="75679"/>
                  </a:lnTo>
                  <a:lnTo>
                    <a:pt x="133350" y="75298"/>
                  </a:lnTo>
                  <a:lnTo>
                    <a:pt x="135636" y="74155"/>
                  </a:lnTo>
                  <a:lnTo>
                    <a:pt x="137160" y="71615"/>
                  </a:lnTo>
                  <a:close/>
                </a:path>
                <a:path w="346075" h="346075">
                  <a:moveTo>
                    <a:pt x="178435" y="281546"/>
                  </a:moveTo>
                  <a:lnTo>
                    <a:pt x="175768" y="278879"/>
                  </a:lnTo>
                  <a:lnTo>
                    <a:pt x="173228" y="278879"/>
                  </a:lnTo>
                  <a:lnTo>
                    <a:pt x="170180" y="278879"/>
                  </a:lnTo>
                  <a:lnTo>
                    <a:pt x="167894" y="281546"/>
                  </a:lnTo>
                  <a:lnTo>
                    <a:pt x="167894" y="294373"/>
                  </a:lnTo>
                  <a:lnTo>
                    <a:pt x="170180" y="296659"/>
                  </a:lnTo>
                  <a:lnTo>
                    <a:pt x="175768" y="296659"/>
                  </a:lnTo>
                  <a:lnTo>
                    <a:pt x="178435" y="294373"/>
                  </a:lnTo>
                  <a:lnTo>
                    <a:pt x="178435" y="281546"/>
                  </a:lnTo>
                  <a:close/>
                </a:path>
                <a:path w="346075" h="346075">
                  <a:moveTo>
                    <a:pt x="222758" y="283705"/>
                  </a:moveTo>
                  <a:lnTo>
                    <a:pt x="222123" y="280784"/>
                  </a:lnTo>
                  <a:lnTo>
                    <a:pt x="218948" y="274307"/>
                  </a:lnTo>
                  <a:lnTo>
                    <a:pt x="218440" y="272402"/>
                  </a:lnTo>
                  <a:lnTo>
                    <a:pt x="216662" y="271005"/>
                  </a:lnTo>
                  <a:lnTo>
                    <a:pt x="214757" y="271005"/>
                  </a:lnTo>
                  <a:lnTo>
                    <a:pt x="213995" y="271005"/>
                  </a:lnTo>
                  <a:lnTo>
                    <a:pt x="213360" y="271259"/>
                  </a:lnTo>
                  <a:lnTo>
                    <a:pt x="212598" y="271640"/>
                  </a:lnTo>
                  <a:lnTo>
                    <a:pt x="209931" y="272402"/>
                  </a:lnTo>
                  <a:lnTo>
                    <a:pt x="208788" y="275450"/>
                  </a:lnTo>
                  <a:lnTo>
                    <a:pt x="209550" y="278117"/>
                  </a:lnTo>
                  <a:lnTo>
                    <a:pt x="212598" y="284467"/>
                  </a:lnTo>
                  <a:lnTo>
                    <a:pt x="213360" y="286372"/>
                  </a:lnTo>
                  <a:lnTo>
                    <a:pt x="215265" y="287896"/>
                  </a:lnTo>
                  <a:lnTo>
                    <a:pt x="218567" y="287896"/>
                  </a:lnTo>
                  <a:lnTo>
                    <a:pt x="218948" y="287515"/>
                  </a:lnTo>
                  <a:lnTo>
                    <a:pt x="221361" y="286372"/>
                  </a:lnTo>
                  <a:lnTo>
                    <a:pt x="222758" y="283705"/>
                  </a:lnTo>
                  <a:close/>
                </a:path>
                <a:path w="346075" h="346075">
                  <a:moveTo>
                    <a:pt x="224663" y="64376"/>
                  </a:moveTo>
                  <a:lnTo>
                    <a:pt x="223901" y="61328"/>
                  </a:lnTo>
                  <a:lnTo>
                    <a:pt x="220980" y="60185"/>
                  </a:lnTo>
                  <a:lnTo>
                    <a:pt x="219710" y="59931"/>
                  </a:lnTo>
                  <a:lnTo>
                    <a:pt x="219202" y="59931"/>
                  </a:lnTo>
                  <a:lnTo>
                    <a:pt x="217170" y="59931"/>
                  </a:lnTo>
                  <a:lnTo>
                    <a:pt x="215011" y="60947"/>
                  </a:lnTo>
                  <a:lnTo>
                    <a:pt x="214503" y="63233"/>
                  </a:lnTo>
                  <a:lnTo>
                    <a:pt x="211455" y="69710"/>
                  </a:lnTo>
                  <a:lnTo>
                    <a:pt x="210693" y="71869"/>
                  </a:lnTo>
                  <a:lnTo>
                    <a:pt x="211455" y="75298"/>
                  </a:lnTo>
                  <a:lnTo>
                    <a:pt x="214503" y="76441"/>
                  </a:lnTo>
                  <a:lnTo>
                    <a:pt x="214884" y="76441"/>
                  </a:lnTo>
                  <a:lnTo>
                    <a:pt x="215646" y="76822"/>
                  </a:lnTo>
                  <a:lnTo>
                    <a:pt x="218313" y="76822"/>
                  </a:lnTo>
                  <a:lnTo>
                    <a:pt x="220091" y="75679"/>
                  </a:lnTo>
                  <a:lnTo>
                    <a:pt x="220980" y="73393"/>
                  </a:lnTo>
                  <a:lnTo>
                    <a:pt x="223901" y="67043"/>
                  </a:lnTo>
                  <a:lnTo>
                    <a:pt x="224663" y="64376"/>
                  </a:lnTo>
                  <a:close/>
                </a:path>
                <a:path w="346075" h="346075">
                  <a:moveTo>
                    <a:pt x="261874" y="88252"/>
                  </a:moveTo>
                  <a:lnTo>
                    <a:pt x="258953" y="85331"/>
                  </a:lnTo>
                  <a:lnTo>
                    <a:pt x="257683" y="84950"/>
                  </a:lnTo>
                  <a:lnTo>
                    <a:pt x="256286" y="84950"/>
                  </a:lnTo>
                  <a:lnTo>
                    <a:pt x="255016" y="84950"/>
                  </a:lnTo>
                  <a:lnTo>
                    <a:pt x="253746" y="85331"/>
                  </a:lnTo>
                  <a:lnTo>
                    <a:pt x="247396" y="91681"/>
                  </a:lnTo>
                  <a:lnTo>
                    <a:pt x="245491" y="93205"/>
                  </a:lnTo>
                  <a:lnTo>
                    <a:pt x="245491" y="96507"/>
                  </a:lnTo>
                  <a:lnTo>
                    <a:pt x="248539" y="99555"/>
                  </a:lnTo>
                  <a:lnTo>
                    <a:pt x="249682" y="99936"/>
                  </a:lnTo>
                  <a:lnTo>
                    <a:pt x="252730" y="99936"/>
                  </a:lnTo>
                  <a:lnTo>
                    <a:pt x="253492" y="99555"/>
                  </a:lnTo>
                  <a:lnTo>
                    <a:pt x="259969" y="93205"/>
                  </a:lnTo>
                  <a:lnTo>
                    <a:pt x="261874" y="91681"/>
                  </a:lnTo>
                  <a:lnTo>
                    <a:pt x="261874" y="88252"/>
                  </a:lnTo>
                  <a:close/>
                </a:path>
                <a:path w="346075" h="346075">
                  <a:moveTo>
                    <a:pt x="262255" y="255384"/>
                  </a:moveTo>
                  <a:lnTo>
                    <a:pt x="253873" y="247002"/>
                  </a:lnTo>
                  <a:lnTo>
                    <a:pt x="252476" y="246367"/>
                  </a:lnTo>
                  <a:lnTo>
                    <a:pt x="251079" y="246367"/>
                  </a:lnTo>
                  <a:lnTo>
                    <a:pt x="249682" y="246367"/>
                  </a:lnTo>
                  <a:lnTo>
                    <a:pt x="248412" y="247002"/>
                  </a:lnTo>
                  <a:lnTo>
                    <a:pt x="247396" y="248145"/>
                  </a:lnTo>
                  <a:lnTo>
                    <a:pt x="245491" y="250050"/>
                  </a:lnTo>
                  <a:lnTo>
                    <a:pt x="245491" y="253479"/>
                  </a:lnTo>
                  <a:lnTo>
                    <a:pt x="253492" y="261480"/>
                  </a:lnTo>
                  <a:lnTo>
                    <a:pt x="255016" y="262115"/>
                  </a:lnTo>
                  <a:lnTo>
                    <a:pt x="258064" y="262115"/>
                  </a:lnTo>
                  <a:lnTo>
                    <a:pt x="258826" y="261480"/>
                  </a:lnTo>
                  <a:lnTo>
                    <a:pt x="260350" y="260718"/>
                  </a:lnTo>
                  <a:lnTo>
                    <a:pt x="262255" y="258686"/>
                  </a:lnTo>
                  <a:lnTo>
                    <a:pt x="262255" y="255384"/>
                  </a:lnTo>
                  <a:close/>
                </a:path>
                <a:path w="346075" h="346075">
                  <a:moveTo>
                    <a:pt x="287274" y="218935"/>
                  </a:moveTo>
                  <a:lnTo>
                    <a:pt x="286512" y="215506"/>
                  </a:lnTo>
                  <a:lnTo>
                    <a:pt x="283464" y="214744"/>
                  </a:lnTo>
                  <a:lnTo>
                    <a:pt x="276987" y="211823"/>
                  </a:lnTo>
                  <a:lnTo>
                    <a:pt x="276352" y="211569"/>
                  </a:lnTo>
                  <a:lnTo>
                    <a:pt x="275717" y="211442"/>
                  </a:lnTo>
                  <a:lnTo>
                    <a:pt x="275082" y="211442"/>
                  </a:lnTo>
                  <a:lnTo>
                    <a:pt x="273050" y="211442"/>
                  </a:lnTo>
                  <a:lnTo>
                    <a:pt x="271018" y="212458"/>
                  </a:lnTo>
                  <a:lnTo>
                    <a:pt x="270129" y="214744"/>
                  </a:lnTo>
                  <a:lnTo>
                    <a:pt x="269367" y="217030"/>
                  </a:lnTo>
                  <a:lnTo>
                    <a:pt x="270129" y="220459"/>
                  </a:lnTo>
                  <a:lnTo>
                    <a:pt x="273177" y="221221"/>
                  </a:lnTo>
                  <a:lnTo>
                    <a:pt x="279654" y="224269"/>
                  </a:lnTo>
                  <a:lnTo>
                    <a:pt x="280035" y="224650"/>
                  </a:lnTo>
                  <a:lnTo>
                    <a:pt x="283464" y="224650"/>
                  </a:lnTo>
                  <a:lnTo>
                    <a:pt x="285369" y="223507"/>
                  </a:lnTo>
                  <a:lnTo>
                    <a:pt x="286512" y="221221"/>
                  </a:lnTo>
                  <a:lnTo>
                    <a:pt x="287274" y="218935"/>
                  </a:lnTo>
                  <a:close/>
                </a:path>
                <a:path w="346075" h="346075">
                  <a:moveTo>
                    <a:pt x="287655" y="129908"/>
                  </a:moveTo>
                  <a:lnTo>
                    <a:pt x="286893" y="126860"/>
                  </a:lnTo>
                  <a:lnTo>
                    <a:pt x="286004" y="125082"/>
                  </a:lnTo>
                  <a:lnTo>
                    <a:pt x="284226" y="123812"/>
                  </a:lnTo>
                  <a:lnTo>
                    <a:pt x="282067" y="123812"/>
                  </a:lnTo>
                  <a:lnTo>
                    <a:pt x="281432" y="123812"/>
                  </a:lnTo>
                  <a:lnTo>
                    <a:pt x="269748" y="130670"/>
                  </a:lnTo>
                  <a:lnTo>
                    <a:pt x="270510" y="133718"/>
                  </a:lnTo>
                  <a:lnTo>
                    <a:pt x="271653" y="136004"/>
                  </a:lnTo>
                  <a:lnTo>
                    <a:pt x="273558" y="137147"/>
                  </a:lnTo>
                  <a:lnTo>
                    <a:pt x="276987" y="137147"/>
                  </a:lnTo>
                  <a:lnTo>
                    <a:pt x="277368" y="136385"/>
                  </a:lnTo>
                  <a:lnTo>
                    <a:pt x="283845" y="133718"/>
                  </a:lnTo>
                  <a:lnTo>
                    <a:pt x="286131" y="132575"/>
                  </a:lnTo>
                  <a:lnTo>
                    <a:pt x="287655" y="129908"/>
                  </a:lnTo>
                  <a:close/>
                </a:path>
                <a:path w="346075" h="346075">
                  <a:moveTo>
                    <a:pt x="295529" y="170421"/>
                  </a:moveTo>
                  <a:lnTo>
                    <a:pt x="293243" y="168135"/>
                  </a:lnTo>
                  <a:lnTo>
                    <a:pt x="177673" y="168135"/>
                  </a:lnTo>
                  <a:lnTo>
                    <a:pt x="177673" y="52565"/>
                  </a:lnTo>
                  <a:lnTo>
                    <a:pt x="175387" y="50279"/>
                  </a:lnTo>
                  <a:lnTo>
                    <a:pt x="172466" y="50279"/>
                  </a:lnTo>
                  <a:lnTo>
                    <a:pt x="169799" y="50279"/>
                  </a:lnTo>
                  <a:lnTo>
                    <a:pt x="167513" y="52565"/>
                  </a:lnTo>
                  <a:lnTo>
                    <a:pt x="167513" y="176136"/>
                  </a:lnTo>
                  <a:lnTo>
                    <a:pt x="169799" y="178803"/>
                  </a:lnTo>
                  <a:lnTo>
                    <a:pt x="293243" y="178803"/>
                  </a:lnTo>
                  <a:lnTo>
                    <a:pt x="295529" y="176136"/>
                  </a:lnTo>
                  <a:lnTo>
                    <a:pt x="295529" y="170421"/>
                  </a:lnTo>
                  <a:close/>
                </a:path>
                <a:path w="346075" h="346075">
                  <a:moveTo>
                    <a:pt x="320548" y="173469"/>
                  </a:moveTo>
                  <a:lnTo>
                    <a:pt x="309473" y="116598"/>
                  </a:lnTo>
                  <a:lnTo>
                    <a:pt x="277368" y="68567"/>
                  </a:lnTo>
                  <a:lnTo>
                    <a:pt x="229489" y="36791"/>
                  </a:lnTo>
                  <a:lnTo>
                    <a:pt x="172847" y="25768"/>
                  </a:lnTo>
                  <a:lnTo>
                    <a:pt x="157238" y="26543"/>
                  </a:lnTo>
                  <a:lnTo>
                    <a:pt x="112522" y="38595"/>
                  </a:lnTo>
                  <a:lnTo>
                    <a:pt x="74917" y="62547"/>
                  </a:lnTo>
                  <a:lnTo>
                    <a:pt x="62103" y="74917"/>
                  </a:lnTo>
                  <a:lnTo>
                    <a:pt x="62103" y="78346"/>
                  </a:lnTo>
                  <a:lnTo>
                    <a:pt x="64770" y="80251"/>
                  </a:lnTo>
                  <a:lnTo>
                    <a:pt x="65659" y="81140"/>
                  </a:lnTo>
                  <a:lnTo>
                    <a:pt x="66802" y="81648"/>
                  </a:lnTo>
                  <a:lnTo>
                    <a:pt x="69215" y="81648"/>
                  </a:lnTo>
                  <a:lnTo>
                    <a:pt x="70612" y="81013"/>
                  </a:lnTo>
                  <a:lnTo>
                    <a:pt x="71628" y="79489"/>
                  </a:lnTo>
                  <a:lnTo>
                    <a:pt x="81686" y="69799"/>
                  </a:lnTo>
                  <a:lnTo>
                    <a:pt x="116713" y="47358"/>
                  </a:lnTo>
                  <a:lnTo>
                    <a:pt x="158153" y="36271"/>
                  </a:lnTo>
                  <a:lnTo>
                    <a:pt x="172847" y="35547"/>
                  </a:lnTo>
                  <a:lnTo>
                    <a:pt x="216204" y="42545"/>
                  </a:lnTo>
                  <a:lnTo>
                    <a:pt x="253949" y="62052"/>
                  </a:lnTo>
                  <a:lnTo>
                    <a:pt x="283768" y="91846"/>
                  </a:lnTo>
                  <a:lnTo>
                    <a:pt x="303339" y="129730"/>
                  </a:lnTo>
                  <a:lnTo>
                    <a:pt x="310388" y="173469"/>
                  </a:lnTo>
                  <a:lnTo>
                    <a:pt x="303377" y="217081"/>
                  </a:lnTo>
                  <a:lnTo>
                    <a:pt x="283870" y="254939"/>
                  </a:lnTo>
                  <a:lnTo>
                    <a:pt x="254114" y="284797"/>
                  </a:lnTo>
                  <a:lnTo>
                    <a:pt x="216357" y="304368"/>
                  </a:lnTo>
                  <a:lnTo>
                    <a:pt x="172847" y="311391"/>
                  </a:lnTo>
                  <a:lnTo>
                    <a:pt x="129374" y="304368"/>
                  </a:lnTo>
                  <a:lnTo>
                    <a:pt x="91490" y="284797"/>
                  </a:lnTo>
                  <a:lnTo>
                    <a:pt x="61544" y="254939"/>
                  </a:lnTo>
                  <a:lnTo>
                    <a:pt x="41871" y="217081"/>
                  </a:lnTo>
                  <a:lnTo>
                    <a:pt x="34798" y="173469"/>
                  </a:lnTo>
                  <a:lnTo>
                    <a:pt x="36271" y="153428"/>
                  </a:lnTo>
                  <a:lnTo>
                    <a:pt x="40640" y="133896"/>
                  </a:lnTo>
                  <a:lnTo>
                    <a:pt x="47752" y="115201"/>
                  </a:lnTo>
                  <a:lnTo>
                    <a:pt x="57531" y="97650"/>
                  </a:lnTo>
                  <a:lnTo>
                    <a:pt x="59436" y="95491"/>
                  </a:lnTo>
                  <a:lnTo>
                    <a:pt x="59055" y="92062"/>
                  </a:lnTo>
                  <a:lnTo>
                    <a:pt x="55626" y="89903"/>
                  </a:lnTo>
                  <a:lnTo>
                    <a:pt x="54737" y="89649"/>
                  </a:lnTo>
                  <a:lnTo>
                    <a:pt x="52070" y="89649"/>
                  </a:lnTo>
                  <a:lnTo>
                    <a:pt x="50292" y="90538"/>
                  </a:lnTo>
                  <a:lnTo>
                    <a:pt x="49657" y="92062"/>
                  </a:lnTo>
                  <a:lnTo>
                    <a:pt x="38887" y="110820"/>
                  </a:lnTo>
                  <a:lnTo>
                    <a:pt x="31191" y="130771"/>
                  </a:lnTo>
                  <a:lnTo>
                    <a:pt x="26555" y="151714"/>
                  </a:lnTo>
                  <a:lnTo>
                    <a:pt x="25019" y="173469"/>
                  </a:lnTo>
                  <a:lnTo>
                    <a:pt x="27813" y="202539"/>
                  </a:lnTo>
                  <a:lnTo>
                    <a:pt x="49441" y="255485"/>
                  </a:lnTo>
                  <a:lnTo>
                    <a:pt x="90449" y="296659"/>
                  </a:lnTo>
                  <a:lnTo>
                    <a:pt x="143548" y="318490"/>
                  </a:lnTo>
                  <a:lnTo>
                    <a:pt x="172847" y="321297"/>
                  </a:lnTo>
                  <a:lnTo>
                    <a:pt x="201993" y="318490"/>
                  </a:lnTo>
                  <a:lnTo>
                    <a:pt x="254774" y="296659"/>
                  </a:lnTo>
                  <a:lnTo>
                    <a:pt x="295948" y="255524"/>
                  </a:lnTo>
                  <a:lnTo>
                    <a:pt x="317741" y="202653"/>
                  </a:lnTo>
                  <a:lnTo>
                    <a:pt x="320548" y="173469"/>
                  </a:lnTo>
                  <a:close/>
                </a:path>
                <a:path w="346075" h="346075">
                  <a:moveTo>
                    <a:pt x="345948" y="167373"/>
                  </a:moveTo>
                  <a:lnTo>
                    <a:pt x="345567" y="164071"/>
                  </a:lnTo>
                  <a:lnTo>
                    <a:pt x="345567" y="161023"/>
                  </a:lnTo>
                  <a:lnTo>
                    <a:pt x="343281" y="159118"/>
                  </a:lnTo>
                  <a:lnTo>
                    <a:pt x="337566" y="159118"/>
                  </a:lnTo>
                  <a:lnTo>
                    <a:pt x="335661" y="161785"/>
                  </a:lnTo>
                  <a:lnTo>
                    <a:pt x="335661" y="173088"/>
                  </a:lnTo>
                  <a:lnTo>
                    <a:pt x="332511" y="205105"/>
                  </a:lnTo>
                  <a:lnTo>
                    <a:pt x="308229" y="263182"/>
                  </a:lnTo>
                  <a:lnTo>
                    <a:pt x="262813" y="308546"/>
                  </a:lnTo>
                  <a:lnTo>
                    <a:pt x="204508" y="332892"/>
                  </a:lnTo>
                  <a:lnTo>
                    <a:pt x="172466" y="336029"/>
                  </a:lnTo>
                  <a:lnTo>
                    <a:pt x="140550" y="332892"/>
                  </a:lnTo>
                  <a:lnTo>
                    <a:pt x="82359" y="308546"/>
                  </a:lnTo>
                  <a:lnTo>
                    <a:pt x="36931" y="263182"/>
                  </a:lnTo>
                  <a:lnTo>
                    <a:pt x="12560" y="205105"/>
                  </a:lnTo>
                  <a:lnTo>
                    <a:pt x="9398" y="173088"/>
                  </a:lnTo>
                  <a:lnTo>
                    <a:pt x="12560" y="141046"/>
                  </a:lnTo>
                  <a:lnTo>
                    <a:pt x="36931" y="82740"/>
                  </a:lnTo>
                  <a:lnTo>
                    <a:pt x="82359" y="37528"/>
                  </a:lnTo>
                  <a:lnTo>
                    <a:pt x="140550" y="13309"/>
                  </a:lnTo>
                  <a:lnTo>
                    <a:pt x="172466" y="10147"/>
                  </a:lnTo>
                  <a:lnTo>
                    <a:pt x="201041" y="12661"/>
                  </a:lnTo>
                  <a:lnTo>
                    <a:pt x="254241" y="32016"/>
                  </a:lnTo>
                  <a:lnTo>
                    <a:pt x="297649" y="68478"/>
                  </a:lnTo>
                  <a:lnTo>
                    <a:pt x="325780" y="116674"/>
                  </a:lnTo>
                  <a:lnTo>
                    <a:pt x="333375" y="146164"/>
                  </a:lnTo>
                  <a:lnTo>
                    <a:pt x="335661" y="147942"/>
                  </a:lnTo>
                  <a:lnTo>
                    <a:pt x="322656" y="86626"/>
                  </a:lnTo>
                  <a:lnTo>
                    <a:pt x="284226" y="40881"/>
                  </a:lnTo>
                  <a:lnTo>
                    <a:pt x="232244" y="10629"/>
                  </a:lnTo>
                  <a:lnTo>
                    <a:pt x="173228" y="0"/>
                  </a:lnTo>
                  <a:lnTo>
                    <a:pt x="138950" y="3340"/>
                  </a:lnTo>
                  <a:lnTo>
                    <a:pt x="77063" y="29032"/>
                  </a:lnTo>
                  <a:lnTo>
                    <a:pt x="29083" y="77063"/>
                  </a:lnTo>
                  <a:lnTo>
                    <a:pt x="3340" y="139052"/>
                  </a:lnTo>
                  <a:lnTo>
                    <a:pt x="0" y="173088"/>
                  </a:lnTo>
                  <a:lnTo>
                    <a:pt x="3340" y="206921"/>
                  </a:lnTo>
                  <a:lnTo>
                    <a:pt x="29083" y="268744"/>
                  </a:lnTo>
                  <a:lnTo>
                    <a:pt x="77114" y="316852"/>
                  </a:lnTo>
                  <a:lnTo>
                    <a:pt x="139103" y="342595"/>
                  </a:lnTo>
                  <a:lnTo>
                    <a:pt x="173228" y="345935"/>
                  </a:lnTo>
                  <a:lnTo>
                    <a:pt x="206984" y="342595"/>
                  </a:lnTo>
                  <a:lnTo>
                    <a:pt x="268808" y="316852"/>
                  </a:lnTo>
                  <a:lnTo>
                    <a:pt x="316852" y="268744"/>
                  </a:lnTo>
                  <a:lnTo>
                    <a:pt x="342595" y="206921"/>
                  </a:lnTo>
                  <a:lnTo>
                    <a:pt x="345948" y="173088"/>
                  </a:lnTo>
                  <a:lnTo>
                    <a:pt x="345948" y="1673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2400"/>
            </a:p>
          </p:txBody>
        </p:sp>
        <p:sp>
          <p:nvSpPr>
            <p:cNvPr id="12" name="object 11"/>
            <p:cNvSpPr>
              <a:spLocks/>
            </p:cNvSpPr>
            <p:nvPr/>
          </p:nvSpPr>
          <p:spPr bwMode="auto">
            <a:xfrm>
              <a:off x="6771513" y="1798091"/>
              <a:ext cx="483234" cy="483234"/>
            </a:xfrm>
            <a:custGeom>
              <a:avLst/>
              <a:gdLst>
                <a:gd name="T0" fmla="*/ 0 w 483234"/>
                <a:gd name="T1" fmla="*/ 482693 h 483235"/>
                <a:gd name="T2" fmla="*/ 482701 w 483234"/>
                <a:gd name="T3" fmla="*/ 482693 h 483235"/>
                <a:gd name="T4" fmla="*/ 482701 w 483234"/>
                <a:gd name="T5" fmla="*/ 0 h 483235"/>
                <a:gd name="T6" fmla="*/ 0 w 483234"/>
                <a:gd name="T7" fmla="*/ 0 h 483235"/>
                <a:gd name="T8" fmla="*/ 0 w 483234"/>
                <a:gd name="T9" fmla="*/ 482693 h 4832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3234" h="483235">
                  <a:moveTo>
                    <a:pt x="0" y="482701"/>
                  </a:moveTo>
                  <a:lnTo>
                    <a:pt x="482701" y="482701"/>
                  </a:lnTo>
                  <a:lnTo>
                    <a:pt x="482701" y="0"/>
                  </a:lnTo>
                  <a:lnTo>
                    <a:pt x="0" y="0"/>
                  </a:lnTo>
                  <a:lnTo>
                    <a:pt x="0" y="482701"/>
                  </a:lnTo>
                  <a:close/>
                </a:path>
              </a:pathLst>
            </a:cu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2400"/>
            </a:p>
          </p:txBody>
        </p:sp>
        <p:sp>
          <p:nvSpPr>
            <p:cNvPr id="14" name="object 13"/>
            <p:cNvSpPr>
              <a:spLocks/>
            </p:cNvSpPr>
            <p:nvPr/>
          </p:nvSpPr>
          <p:spPr bwMode="auto">
            <a:xfrm>
              <a:off x="4571492" y="101218"/>
              <a:ext cx="4472940" cy="4935220"/>
            </a:xfrm>
            <a:custGeom>
              <a:avLst/>
              <a:gdLst>
                <a:gd name="T0" fmla="*/ 4471289 w 4472940"/>
                <a:gd name="T1" fmla="*/ 4927380 h 4935220"/>
                <a:gd name="T2" fmla="*/ 4471289 w 4472940"/>
                <a:gd name="T3" fmla="*/ 3545840 h 4935220"/>
                <a:gd name="T4" fmla="*/ 0 w 4472940"/>
                <a:gd name="T5" fmla="*/ 4935155 h 4935220"/>
                <a:gd name="T6" fmla="*/ 4472940 w 4472940"/>
                <a:gd name="T7" fmla="*/ 4935156 h 4935220"/>
                <a:gd name="T8" fmla="*/ 0 w 4472940"/>
                <a:gd name="T9" fmla="*/ 0 h 4935220"/>
                <a:gd name="T10" fmla="*/ 4472940 w 4472940"/>
                <a:gd name="T11" fmla="*/ 0 h 4935220"/>
                <a:gd name="T12" fmla="*/ 4471289 w 4472940"/>
                <a:gd name="T13" fmla="*/ 1395729 h 4935220"/>
                <a:gd name="T14" fmla="*/ 4471289 w 4472940"/>
                <a:gd name="T15" fmla="*/ 14223 h 493522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72940" h="4935220">
                  <a:moveTo>
                    <a:pt x="4471289" y="4927380"/>
                  </a:moveTo>
                  <a:lnTo>
                    <a:pt x="4471289" y="3545840"/>
                  </a:lnTo>
                </a:path>
                <a:path w="4472940" h="4935220">
                  <a:moveTo>
                    <a:pt x="0" y="4935155"/>
                  </a:moveTo>
                  <a:lnTo>
                    <a:pt x="4472940" y="4935156"/>
                  </a:lnTo>
                </a:path>
                <a:path w="4472940" h="4935220">
                  <a:moveTo>
                    <a:pt x="0" y="0"/>
                  </a:moveTo>
                  <a:lnTo>
                    <a:pt x="4472940" y="0"/>
                  </a:lnTo>
                </a:path>
                <a:path w="4472940" h="4935220">
                  <a:moveTo>
                    <a:pt x="4471289" y="1395729"/>
                  </a:moveTo>
                  <a:lnTo>
                    <a:pt x="4471289" y="14223"/>
                  </a:ln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240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5123582" y="3161436"/>
            <a:ext cx="5222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3"/>
              </a:spcBef>
            </a:pPr>
            <a:r>
              <a:rPr lang="ru-RU" altLang="ru-RU" sz="2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ТКС</a:t>
            </a:r>
            <a:r>
              <a:rPr lang="ru-RU" alt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ru-RU" altLang="ru-RU" sz="2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ЛК</a:t>
            </a:r>
            <a:r>
              <a:rPr lang="ru-RU" altLang="ru-RU" sz="2400" b="1" dirty="0">
                <a:solidFill>
                  <a:srgbClr val="FFFFFF"/>
                </a:solidFill>
                <a:latin typeface="Calibri" panose="020F0502020204030204" pitchFamily="34" charset="0"/>
              </a:rPr>
              <a:t>	</a:t>
            </a:r>
            <a:r>
              <a:rPr lang="ru-RU" altLang="ru-RU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27208" y="3657453"/>
            <a:ext cx="1233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3"/>
              </a:spcBef>
            </a:pPr>
            <a:r>
              <a:rPr lang="ru-RU" altLang="ru-RU" dirty="0">
                <a:solidFill>
                  <a:srgbClr val="FFFFFF"/>
                </a:solidFill>
                <a:latin typeface="Microsoft Sans Serif" panose="020B0604020202020204" pitchFamily="34" charset="0"/>
              </a:rPr>
              <a:t>Строго по КНД</a:t>
            </a:r>
            <a:endParaRPr lang="ru-RU" altLang="ru-RU" dirty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flipH="1">
            <a:off x="8107680" y="3699688"/>
            <a:ext cx="2605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3"/>
              </a:spcBef>
            </a:pPr>
            <a:r>
              <a:rPr lang="ru-RU" altLang="ru-RU" dirty="0">
                <a:solidFill>
                  <a:srgbClr val="FFFFFF"/>
                </a:solidFill>
                <a:latin typeface="Microsoft Sans Serif" panose="020B0604020202020204" pitchFamily="34" charset="0"/>
              </a:rPr>
              <a:t>Через раздел подачи жалобы</a:t>
            </a:r>
            <a:endParaRPr lang="ru-RU" altLang="ru-RU" dirty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  <p:pic>
        <p:nvPicPr>
          <p:cNvPr id="18" name="Рисунок 17"/>
          <p:cNvPicPr/>
          <p:nvPr/>
        </p:nvPicPr>
        <p:blipFill>
          <a:blip r:embed="rId3"/>
          <a:stretch>
            <a:fillRect/>
          </a:stretch>
        </p:blipFill>
        <p:spPr>
          <a:xfrm>
            <a:off x="8588703" y="2498312"/>
            <a:ext cx="628207" cy="411568"/>
          </a:xfrm>
          <a:prstGeom prst="rect">
            <a:avLst/>
          </a:prstGeom>
          <a:noFill/>
        </p:spPr>
      </p:pic>
      <p:pic>
        <p:nvPicPr>
          <p:cNvPr id="19" name="Рисунок 18"/>
          <p:cNvPicPr/>
          <p:nvPr/>
        </p:nvPicPr>
        <p:blipFill>
          <a:blip r:embed="rId4"/>
          <a:stretch>
            <a:fillRect/>
          </a:stretch>
        </p:blipFill>
        <p:spPr>
          <a:xfrm>
            <a:off x="1088571" y="2498312"/>
            <a:ext cx="1008485" cy="103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383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ФНС 1">
      <a:dk1>
        <a:srgbClr val="2A3A7B"/>
      </a:dk1>
      <a:lt1>
        <a:srgbClr val="EDF1F6"/>
      </a:lt1>
      <a:dk2>
        <a:srgbClr val="2A3A7B"/>
      </a:dk2>
      <a:lt2>
        <a:srgbClr val="D8DFEB"/>
      </a:lt2>
      <a:accent1>
        <a:srgbClr val="005BAD"/>
      </a:accent1>
      <a:accent2>
        <a:srgbClr val="489EDD"/>
      </a:accent2>
      <a:accent3>
        <a:srgbClr val="2A3A7B"/>
      </a:accent3>
      <a:accent4>
        <a:srgbClr val="7F8FA9"/>
      </a:accent4>
      <a:accent5>
        <a:srgbClr val="F6522D"/>
      </a:accent5>
      <a:accent6>
        <a:srgbClr val="D8DFEB"/>
      </a:accent6>
      <a:hlink>
        <a:srgbClr val="FB542E"/>
      </a:hlink>
      <a:folHlink>
        <a:srgbClr val="3EBB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2295</TotalTime>
  <Words>527</Words>
  <Application>Microsoft Office PowerPoint</Application>
  <PresentationFormat>Широкоэкранный</PresentationFormat>
  <Paragraphs>98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Microsoft Sans Serif</vt:lpstr>
      <vt:lpstr>Montserrat</vt:lpstr>
      <vt:lpstr>Tahoma</vt:lpstr>
      <vt:lpstr>Times New Roman</vt:lpstr>
      <vt:lpstr>Тема Office</vt:lpstr>
      <vt:lpstr>Презентация PowerPoint</vt:lpstr>
      <vt:lpstr>Упрощенный порядок </vt:lpstr>
      <vt:lpstr>Презентация PowerPoint</vt:lpstr>
      <vt:lpstr>Презентация PowerPoint</vt:lpstr>
      <vt:lpstr>Мероприятия налогового контроля</vt:lpstr>
      <vt:lpstr>Принудительное взыскание</vt:lpstr>
      <vt:lpstr>Сальдо ЕНС</vt:lpstr>
      <vt:lpstr>Прочие</vt:lpstr>
      <vt:lpstr>Презентация PowerPoint</vt:lpstr>
      <vt:lpstr>Новый удобный интерфейс</vt:lpstr>
      <vt:lpstr>Результат рассмотрения в упрощенном порядке </vt:lpstr>
      <vt:lpstr>Причины отказа в принятии жалобы</vt:lpstr>
      <vt:lpstr>Обжалование решений,                                                   принимаемых по итогам рассмотрения жалоб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Гаврикова</dc:creator>
  <cp:lastModifiedBy>Янкина Кристина Владимировна</cp:lastModifiedBy>
  <cp:revision>106</cp:revision>
  <dcterms:created xsi:type="dcterms:W3CDTF">2025-05-13T09:24:29Z</dcterms:created>
  <dcterms:modified xsi:type="dcterms:W3CDTF">2025-07-23T14:51:55Z</dcterms:modified>
</cp:coreProperties>
</file>