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8032" autoAdjust="0"/>
  </p:normalViewPr>
  <p:slideViewPr>
    <p:cSldViewPr snapToGrid="0">
      <p:cViewPr varScale="1">
        <p:scale>
          <a:sx n="102" d="100"/>
          <a:sy n="102" d="100"/>
        </p:scale>
        <p:origin x="720" y="72"/>
      </p:cViewPr>
      <p:guideLst>
        <p:guide orient="horz" pos="2183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9994-24DD-4826-B6D6-D516994F7D9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6526C-C728-4BDD-8567-F99172B0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9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526C-C728-4BDD-8567-F99172B0DF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6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2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2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9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CFD61F-E17E-D5AA-6CF6-FDCE9F9D6D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591" y="4184374"/>
            <a:ext cx="7199869" cy="61444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="" xmlns:a16="http://schemas.microsoft.com/office/drawing/2014/main" id="{26F83012-90A6-7775-C95D-31F34535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43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23488" y="1306053"/>
            <a:ext cx="11102915" cy="1066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8CEB51-8BE2-0355-0041-65827C38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CA8946-14B3-D407-5F3C-CD388E125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="" xmlns:a16="http://schemas.microsoft.com/office/drawing/2014/main" id="{7EC71D91-9694-F036-D6D0-9B5050DD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E15AFE-B740-BD37-0F11-C67B32B5B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9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 мал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FA7C7B8-E1EB-3BCB-AF3E-FEAA3E473F60}"/>
              </a:ext>
            </a:extLst>
          </p:cNvPr>
          <p:cNvSpPr/>
          <p:nvPr userDrawn="1"/>
        </p:nvSpPr>
        <p:spPr>
          <a:xfrm>
            <a:off x="408432" y="1837372"/>
            <a:ext cx="7406640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9A0F1F1-2419-8E32-2AA6-F7D6C5179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91115A5-BEE1-9E3F-1A41-00A1073570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6" name="Номер слайда 23">
            <a:extLst>
              <a:ext uri="{FF2B5EF4-FFF2-40B4-BE49-F238E27FC236}">
                <a16:creationId xmlns="" xmlns:a16="http://schemas.microsoft.com/office/drawing/2014/main" id="{FEAECE62-7C30-1590-850F-6B095E77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BD38B2-E9DB-761D-2F3E-54EF989A3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ветл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15">
            <a:extLst>
              <a:ext uri="{FF2B5EF4-FFF2-40B4-BE49-F238E27FC236}">
                <a16:creationId xmlns="" xmlns:a16="http://schemas.microsoft.com/office/drawing/2014/main" id="{E4BFCDE1-ADDD-AF20-0BB3-A92BE6153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6718" y="5170174"/>
            <a:ext cx="5049982" cy="36512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="" xmlns:a16="http://schemas.microsoft.com/office/drawing/2014/main" id="{1A1284CB-F6EA-3C51-3AF8-02B6B88B34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6717" y="5535300"/>
            <a:ext cx="5049983" cy="74042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="" xmlns:a16="http://schemas.microsoft.com/office/drawing/2014/main" id="{58AA1DA3-E691-2FCC-6D8D-77F50769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CFE5093D-E607-B0E3-EBDC-5B1759F4C7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9946" y="3578085"/>
            <a:ext cx="8756821" cy="5299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959C109-4CA2-C036-7E6F-B09730054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9945" y="4108022"/>
            <a:ext cx="8756822" cy="45273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</p:spTree>
    <p:extLst>
      <p:ext uri="{BB962C8B-B14F-4D97-AF65-F5344CB8AC3E}">
        <p14:creationId xmlns:p14="http://schemas.microsoft.com/office/powerpoint/2010/main" val="22349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9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9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7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6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1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9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B0CE-BF19-44A8-B425-14579FBAEF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73D6-3695-47F4-89EC-EEB0217FF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knpd.nalog.ru/auth/log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0692D69B-A26C-C317-CA89-708DB07C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Юрин Антон Юрьевич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CDE857-AB0E-DFBD-E7D5-3F650940C5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Заместитель начальника отдела камерального контроля специальных налоговых режимов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E48771-5F46-811A-838A-79E35038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F8F81C8-7A12-6529-B055-02299F8A04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9945" y="4108022"/>
            <a:ext cx="8756822" cy="67298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аспекты применения специального налогового режима «Налог на профессиональный доход»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897DDC8-5277-BDB7-1E46-6ED5A43AC4AE}"/>
              </a:ext>
            </a:extLst>
          </p:cNvPr>
          <p:cNvSpPr/>
          <p:nvPr/>
        </p:nvSpPr>
        <p:spPr>
          <a:xfrm>
            <a:off x="8143450" y="4690290"/>
            <a:ext cx="1738183" cy="173818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02" y="1861057"/>
            <a:ext cx="1388829" cy="1587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0" y="4690291"/>
            <a:ext cx="1738183" cy="1738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68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56618"/>
            <a:ext cx="9949543" cy="664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 приложения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налог»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снятие с учета в качестве плательщика НПД</a:t>
            </a: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чеков и отправка их контрагентам</a:t>
            </a: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операциями и доходами</a:t>
            </a: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начисленном налоге и сроке уплаты</a:t>
            </a: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налога в автоматическом режиме</a:t>
            </a: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справки о регистрации в качестве плательщика НПД</a:t>
            </a:r>
          </a:p>
          <a:p>
            <a:pPr marL="575964" indent="-342900">
              <a:lnSpc>
                <a:spcPct val="11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справки о размере дохода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  </a:t>
            </a:r>
            <a:endParaRPr lang="ru-RU" sz="2400" dirty="0" smtClean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2" y="4239134"/>
            <a:ext cx="1811041" cy="228981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36" y="4239133"/>
            <a:ext cx="1811041" cy="2289817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37" y="4239133"/>
            <a:ext cx="1887125" cy="228981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22" y="4239133"/>
            <a:ext cx="1887125" cy="228981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472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249" y="547740"/>
            <a:ext cx="9949543" cy="673448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рассчитать сумму налога к уплате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налогоплательщика требуется только формирование чека по каждому поступлению от вида деятельности, который облагается НПД.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  </a:t>
            </a:r>
            <a:r>
              <a:rPr lang="ru-RU" sz="2400" dirty="0">
                <a:ea typeface="Times New Roman" panose="02020603050405020304" pitchFamily="18" charset="0"/>
              </a:rPr>
              <a:t/>
            </a:r>
            <a:br>
              <a:rPr lang="ru-RU" sz="2400" dirty="0">
                <a:ea typeface="Times New Roman" panose="02020603050405020304" pitchFamily="18" charset="0"/>
              </a:rPr>
            </a:br>
            <a:endParaRPr lang="ru-RU" sz="2400" dirty="0" smtClean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583402" y="2701953"/>
            <a:ext cx="6067252" cy="3228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rgbClr val="2235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ru-RU" sz="1200" dirty="0" smtClean="0"/>
          </a:p>
          <a:p>
            <a:pPr>
              <a:lnSpc>
                <a:spcPct val="50000"/>
              </a:lnSpc>
            </a:pPr>
            <a:r>
              <a:rPr lang="ru-RU" sz="1200" dirty="0" smtClean="0"/>
              <a:t>              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Сформируйте чек по               укажите плательщика              отправьте чек покупателю </a:t>
            </a:r>
          </a:p>
          <a:p>
            <a:pPr>
              <a:lnSpc>
                <a:spcPct val="5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             каждому поступлению                    и сумму дохода                 или распечатайте на бумаге</a:t>
            </a:r>
          </a:p>
          <a:p>
            <a:endParaRPr lang="ru-RU" sz="1200" dirty="0" smtClean="0"/>
          </a:p>
          <a:p>
            <a:r>
              <a:rPr lang="ru-RU" sz="1200" dirty="0" smtClean="0">
                <a:sym typeface="Wingdings" panose="05000000000000000000" pitchFamily="2" charset="2"/>
              </a:rPr>
              <a:t>                                 </a:t>
            </a:r>
            <a:r>
              <a:rPr lang="en-US" sz="3600" dirty="0" smtClean="0">
                <a:sym typeface="Wingdings" panose="05000000000000000000" pitchFamily="2" charset="2"/>
              </a:rPr>
              <a:t></a:t>
            </a:r>
            <a:r>
              <a:rPr lang="ru-RU" sz="3600" dirty="0" smtClean="0">
                <a:sym typeface="Wingdings" panose="05000000000000000000" pitchFamily="2" charset="2"/>
              </a:rPr>
              <a:t> </a:t>
            </a:r>
            <a:r>
              <a:rPr lang="ru-RU" sz="1200" dirty="0" smtClean="0">
                <a:sym typeface="Wingdings" panose="05000000000000000000" pitchFamily="2" charset="2"/>
              </a:rPr>
              <a:t>                                         </a:t>
            </a:r>
            <a:r>
              <a:rPr lang="en-US" sz="3600" dirty="0" smtClean="0">
                <a:sym typeface="Wingdings" panose="05000000000000000000" pitchFamily="2" charset="2"/>
              </a:rPr>
              <a:t></a:t>
            </a:r>
            <a:r>
              <a:rPr lang="ru-RU" sz="1200" dirty="0" smtClean="0">
                <a:sym typeface="Wingdings" panose="05000000000000000000" pitchFamily="2" charset="2"/>
              </a:rPr>
              <a:t>                                                 </a:t>
            </a:r>
            <a:r>
              <a:rPr lang="en-US" sz="3600" dirty="0" smtClean="0">
                <a:sym typeface="Wingdings" panose="05000000000000000000" pitchFamily="2" charset="2"/>
              </a:rPr>
              <a:t></a:t>
            </a:r>
            <a:endParaRPr lang="en-US" sz="1200" dirty="0" smtClean="0"/>
          </a:p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В течении                                    до 12-го числа                              до 28-го числа</a:t>
            </a:r>
          </a:p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месяца                                следующего месяца                   следующего месяца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 smtClean="0"/>
          </a:p>
          <a:p>
            <a:pPr>
              <a:lnSpc>
                <a:spcPct val="5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Получайте информацию               Узнайте сумму налога к уплате       Заплатите начисленный налог</a:t>
            </a:r>
          </a:p>
          <a:p>
            <a:pPr>
              <a:lnSpc>
                <a:spcPct val="50000"/>
              </a:lnSpc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        о начислениях налога онлайн                         в приложении                                удобным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11878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34" y="391404"/>
            <a:ext cx="9949543" cy="49589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НПД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  </a:t>
            </a:r>
          </a:p>
          <a:p>
            <a:pPr algn="ctr"/>
            <a:endParaRPr lang="ru-RU" sz="2400" dirty="0" smtClean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05534" y="1296141"/>
            <a:ext cx="6005984" cy="28053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rgbClr val="2235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>
              <a:lnSpc>
                <a:spcPct val="50000"/>
              </a:lnSpc>
            </a:pPr>
            <a:endParaRPr lang="ru-RU" sz="1400" dirty="0" smtClean="0"/>
          </a:p>
          <a:p>
            <a:pPr>
              <a:lnSpc>
                <a:spcPct val="50000"/>
              </a:lnSpc>
            </a:pPr>
            <a:r>
              <a:rPr lang="ru-RU" sz="1400" dirty="0" smtClean="0"/>
              <a:t>           </a:t>
            </a:r>
          </a:p>
          <a:p>
            <a:pPr>
              <a:lnSpc>
                <a:spcPct val="50000"/>
              </a:lnSpc>
            </a:pPr>
            <a:r>
              <a:rPr lang="ru-RU" sz="900" dirty="0" smtClean="0"/>
              <a:t>       </a:t>
            </a:r>
            <a:r>
              <a:rPr lang="ru-RU" sz="1050" dirty="0" smtClean="0"/>
              <a:t>    </a:t>
            </a:r>
            <a:r>
              <a:rPr lang="ru-RU" sz="1100" b="1" dirty="0" smtClean="0">
                <a:solidFill>
                  <a:schemeClr val="tx1"/>
                </a:solidFill>
              </a:rPr>
              <a:t>Легальная работа                             Предоставляется                           Не нужно считать</a:t>
            </a:r>
          </a:p>
          <a:p>
            <a:pPr>
              <a:lnSpc>
                <a:spcPct val="50000"/>
              </a:lnSpc>
            </a:pPr>
            <a:r>
              <a:rPr lang="ru-RU" sz="1100" b="1" dirty="0" smtClean="0">
                <a:solidFill>
                  <a:schemeClr val="tx1"/>
                </a:solidFill>
              </a:rPr>
              <a:t>            без статуса ИП                                 налоговый вычет                             налог к уплате</a:t>
            </a:r>
          </a:p>
          <a:p>
            <a:pPr>
              <a:lnSpc>
                <a:spcPct val="50000"/>
              </a:lnSpc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</a:p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Можно работать без регистрации                                       Сумма вычета – 10 000 рублей.                            Налог начисляется автоматически</a:t>
            </a:r>
          </a:p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в качестве ИП. Доход подтверждается                                   Ставка 4% уменьшается до 3%,                                              в приложении.</a:t>
            </a:r>
          </a:p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справкой из приложения                                               ставка 6% уменьшается до 4%.                                   Уплата – не позднее 28 числа</a:t>
            </a:r>
          </a:p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               Расчет автоматический.                                                  следующего месяца</a:t>
            </a:r>
          </a:p>
          <a:p>
            <a:pPr algn="ctr">
              <a:lnSpc>
                <a:spcPct val="50000"/>
              </a:lnSpc>
            </a:pP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55187" y="1492523"/>
            <a:ext cx="39604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ym typeface="Wingdings" panose="05000000000000000000" pitchFamily="2" charset="2"/>
            </a:endParaRPr>
          </a:p>
          <a:p>
            <a:pPr algn="ctr"/>
            <a:r>
              <a:rPr lang="ru-RU" sz="1800" dirty="0" smtClean="0">
                <a:sym typeface="Wingdings" panose="05000000000000000000" pitchFamily="2" charset="2"/>
              </a:rPr>
              <a:t></a:t>
            </a:r>
            <a:endParaRPr lang="ru-RU" sz="1800" dirty="0"/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45467" y="1510458"/>
            <a:ext cx="4382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ym typeface="Wingdings" panose="05000000000000000000" pitchFamily="2" charset="2"/>
            </a:endParaRPr>
          </a:p>
          <a:p>
            <a:pPr algn="ctr"/>
            <a:r>
              <a:rPr lang="ru-RU" sz="2400" dirty="0" smtClean="0">
                <a:sym typeface="Wingdings" panose="05000000000000000000" pitchFamily="2" charset="2"/>
              </a:rPr>
              <a:t>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61951" y="1483825"/>
            <a:ext cx="432048" cy="360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ym typeface="Wingdings" panose="05000000000000000000" pitchFamily="2" charset="2"/>
              </a:rPr>
              <a:t></a:t>
            </a:r>
            <a:endParaRPr lang="ru-RU" sz="24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t="16421" r="20926" b="39094"/>
          <a:stretch/>
        </p:blipFill>
        <p:spPr>
          <a:xfrm>
            <a:off x="705534" y="4162958"/>
            <a:ext cx="5422588" cy="2477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17" y="1296141"/>
            <a:ext cx="4187119" cy="279186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t="24112" r="25947" b="31874"/>
          <a:stretch/>
        </p:blipFill>
        <p:spPr>
          <a:xfrm>
            <a:off x="6128122" y="4162958"/>
            <a:ext cx="4931114" cy="2477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99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802" y="556618"/>
            <a:ext cx="9949543" cy="6645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a typeface="Times New Roman" panose="02020603050405020304" pitchFamily="18" charset="0"/>
              </a:rPr>
              <a:t>Аннулирование дохода/отмена (чеков)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100" dirty="0" smtClean="0"/>
              <a:t>       </a:t>
            </a:r>
          </a:p>
          <a:p>
            <a:endParaRPr lang="ru-RU" sz="2100" dirty="0"/>
          </a:p>
          <a:p>
            <a:pPr algn="just"/>
            <a:r>
              <a:rPr lang="ru-RU" sz="2100" dirty="0" smtClean="0"/>
              <a:t>       </a:t>
            </a:r>
            <a:r>
              <a:rPr lang="ru-RU" sz="4200" dirty="0" smtClean="0"/>
              <a:t>В соответствии с частью 4 ст. 8 закона № 422-ФЗ </a:t>
            </a:r>
            <a:r>
              <a:rPr lang="ru-RU" sz="4200" dirty="0"/>
              <a:t>н</a:t>
            </a:r>
            <a:r>
              <a:rPr lang="ru-RU" sz="4200" dirty="0" smtClean="0"/>
              <a:t>алогоплательщик </a:t>
            </a:r>
            <a:r>
              <a:rPr lang="ru-RU" sz="4200" dirty="0"/>
              <a:t>вправе провести корректировку ранее переданных налоговому органу сведений о сумме расчетов, приводящих к завышению сумм налога, подлежащих уплате, в случае возврата денежных средств, полученных в счет оплаты (предварительной оплаты) товаров (работ, услуг, имущественных прав), или некорректного ввода таких сведений при представлении через мобильное приложение "Мой налог" или уполномоченных операторов электронных площадок и (или) уполномоченные кредитные организации пояснений с указанием причин такой корректировки.</a:t>
            </a:r>
          </a:p>
          <a:p>
            <a:endParaRPr lang="ru-RU" sz="4200" dirty="0" smtClean="0"/>
          </a:p>
          <a:p>
            <a:pPr algn="just"/>
            <a:r>
              <a:rPr lang="ru-RU" sz="4200" dirty="0" smtClean="0"/>
              <a:t>      В </a:t>
            </a:r>
            <a:r>
              <a:rPr lang="ru-RU" sz="4200" dirty="0"/>
              <a:t>соответствии с частью </a:t>
            </a:r>
            <a:r>
              <a:rPr lang="ru-RU" sz="4200" dirty="0" smtClean="0"/>
              <a:t>5 </a:t>
            </a:r>
            <a:r>
              <a:rPr lang="ru-RU" sz="4200" dirty="0"/>
              <a:t>ст. 8 закона № </a:t>
            </a:r>
            <a:r>
              <a:rPr lang="ru-RU" sz="4200" dirty="0" smtClean="0"/>
              <a:t>422-ФЗ </a:t>
            </a:r>
            <a:r>
              <a:rPr lang="ru-RU" sz="4200" dirty="0"/>
              <a:t>п</a:t>
            </a:r>
            <a:r>
              <a:rPr lang="ru-RU" sz="4200" dirty="0" smtClean="0"/>
              <a:t>ри </a:t>
            </a:r>
            <a:r>
              <a:rPr lang="ru-RU" sz="4200" dirty="0"/>
              <a:t>наличии оснований полагать, что доступ к информационному обмену при применении налогоплательщиком специального налогового режима имеют неуполномоченные лица, операции по корректировке в сторону уменьшения ранее переданных налоговому органу сведений о сумме расчетов могут быть ограничены налоговым органом до представления налогоплательщиком лично, в электронной форме с применением усиленной квалифицированной электронной подписи по телекоммуникационным каналам связи или через личный кабинет налогоплательщика пояснений с указанием причин такой корректировки. Налогоплательщик также вправе представить подтверждающие документы.</a:t>
            </a:r>
          </a:p>
          <a:p>
            <a:pPr algn="just"/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ea typeface="Times New Roman" panose="02020603050405020304" pitchFamily="18" charset="0"/>
              </a:rPr>
              <a:t/>
            </a:r>
            <a:br>
              <a:rPr lang="ru-RU" sz="2400" dirty="0">
                <a:ea typeface="Times New Roman" panose="02020603050405020304" pitchFamily="18" charset="0"/>
              </a:rPr>
            </a:br>
            <a:endParaRPr lang="ru-RU" sz="2400" dirty="0" smtClean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9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126" y="693594"/>
            <a:ext cx="9949543" cy="602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Ответственность в соответствии со ст. 129.13 НК РФ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 нарушение порядка и (или) сроков передачи в налоговый орган сведений о расчете, который учитывается в доходах, определена ответственность для налогоплательщика в соответствии со ст. 129.13 НК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РФ:</a:t>
            </a:r>
          </a:p>
          <a:p>
            <a:endParaRPr lang="ru-RU" sz="2000" dirty="0"/>
          </a:p>
          <a:p>
            <a:pPr marL="623569" lvl="1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штраф</a:t>
            </a:r>
            <a:r>
              <a:rPr lang="ru-RU" dirty="0" smtClean="0"/>
              <a:t> </a:t>
            </a:r>
            <a:r>
              <a:rPr lang="ru-RU" dirty="0"/>
              <a:t>в размере суммы расчета - при повторном нарушении в течение шести месяцев</a:t>
            </a:r>
            <a:r>
              <a:rPr lang="ru-RU" dirty="0" smtClean="0"/>
              <a:t>.</a:t>
            </a:r>
          </a:p>
          <a:p>
            <a:pPr marL="623569" lvl="1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623569" lvl="1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штраф</a:t>
            </a:r>
            <a:r>
              <a:rPr lang="ru-RU" dirty="0" smtClean="0"/>
              <a:t> </a:t>
            </a:r>
            <a:r>
              <a:rPr lang="ru-RU" dirty="0"/>
              <a:t>в размере суммы расчета - при повторном нарушении в течение шести месяцев.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6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CF6B2E3-DDF6-66CC-7A8D-07C6FF675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2940097-1F21-22E6-8D5B-6198A89A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431AC9-BF29-78CD-3CF9-0B99D237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816" y="1638867"/>
            <a:ext cx="1566368" cy="17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240952"/>
            <a:ext cx="9949543" cy="1055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a typeface="Times New Roman" panose="02020603050405020304" pitchFamily="18" charset="0"/>
              </a:rPr>
              <a:t>Специальный налоговый режим </a:t>
            </a:r>
            <a:br>
              <a:rPr lang="ru-RU" sz="4000" dirty="0" smtClean="0">
                <a:ea typeface="Times New Roman" panose="02020603050405020304" pitchFamily="18" charset="0"/>
              </a:rPr>
            </a:br>
            <a:r>
              <a:rPr lang="ru-RU" sz="4000" dirty="0" smtClean="0">
                <a:ea typeface="Times New Roman" panose="02020603050405020304" pitchFamily="18" charset="0"/>
              </a:rPr>
              <a:t>«Налог на профессиональный доход»</a:t>
            </a:r>
            <a:br>
              <a:rPr lang="ru-RU" sz="4000" dirty="0" smtClean="0">
                <a:ea typeface="Times New Roman" panose="02020603050405020304" pitchFamily="18" charset="0"/>
              </a:rPr>
            </a:br>
            <a:r>
              <a:rPr lang="ru-RU" sz="1700" dirty="0" smtClean="0">
                <a:ea typeface="Times New Roman" panose="02020603050405020304" pitchFamily="18" charset="0"/>
              </a:rPr>
              <a:t>(Закон </a:t>
            </a:r>
            <a:r>
              <a:rPr lang="ru-RU" sz="1700" dirty="0">
                <a:ea typeface="Times New Roman" panose="02020603050405020304" pitchFamily="18" charset="0"/>
              </a:rPr>
              <a:t>г. Севастополя от 29.05.2020 № 579-ЗС </a:t>
            </a:r>
            <a:br>
              <a:rPr lang="ru-RU" sz="1700" dirty="0">
                <a:ea typeface="Times New Roman" panose="02020603050405020304" pitchFamily="18" charset="0"/>
              </a:rPr>
            </a:br>
            <a:r>
              <a:rPr lang="ru-RU" sz="1700" dirty="0">
                <a:ea typeface="Times New Roman" panose="02020603050405020304" pitchFamily="18" charset="0"/>
              </a:rPr>
              <a:t>«О введении на территории города федерального значения Севастополя специального налогового режима «НПД</a:t>
            </a:r>
            <a:r>
              <a:rPr lang="ru-RU" sz="1700" dirty="0" smtClean="0">
                <a:ea typeface="Times New Roman" panose="02020603050405020304" pitchFamily="18" charset="0"/>
              </a:rPr>
              <a:t>» )</a:t>
            </a:r>
            <a:br>
              <a:rPr lang="ru-RU" sz="1700" dirty="0" smtClean="0">
                <a:ea typeface="Times New Roman" panose="02020603050405020304" pitchFamily="18" charset="0"/>
              </a:rPr>
            </a:br>
            <a:r>
              <a:rPr lang="ru-RU" sz="1700" dirty="0" smtClean="0">
                <a:ea typeface="Times New Roman" panose="02020603050405020304" pitchFamily="18" charset="0"/>
              </a:rPr>
              <a:t/>
            </a:r>
            <a:br>
              <a:rPr lang="ru-RU" sz="1700" dirty="0" smtClean="0">
                <a:ea typeface="Times New Roman" panose="02020603050405020304" pitchFamily="18" charset="0"/>
              </a:rPr>
            </a:br>
            <a:r>
              <a:rPr lang="ru-RU" sz="2800" dirty="0" smtClean="0">
                <a:ea typeface="Times New Roman" panose="02020603050405020304" pitchFamily="18" charset="0"/>
              </a:rPr>
              <a:t>введен на территории города Севастополя с 01.07.2020 года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174" y="2987424"/>
            <a:ext cx="4194313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50 </a:t>
            </a:r>
            <a:r>
              <a:rPr lang="ru-RU" altLang="ru-RU" sz="1738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тысяч </a:t>
            </a:r>
            <a:r>
              <a:rPr lang="ru-RU" altLang="ru-RU" sz="1738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регистраций,</a:t>
            </a:r>
            <a:endParaRPr lang="ru-RU" altLang="ru-RU" sz="1738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39 </a:t>
            </a:r>
            <a:r>
              <a:rPr lang="ru-RU" altLang="ru-RU" sz="1738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тысяч</a:t>
            </a:r>
            <a:r>
              <a:rPr lang="ru-RU" altLang="ru-RU" sz="1738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действующих</a:t>
            </a:r>
          </a:p>
          <a:p>
            <a:pPr algn="r">
              <a:defRPr/>
            </a:pPr>
            <a:endParaRPr lang="ru-RU" sz="174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391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763</a:t>
            </a:r>
            <a:r>
              <a:rPr lang="ru-RU" altLang="ru-RU" sz="1738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738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рублей </a:t>
            </a:r>
            <a:r>
              <a:rPr lang="ru-RU" altLang="ru-RU" sz="1738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рассчитанный налог </a:t>
            </a:r>
            <a:endParaRPr lang="ru-RU" altLang="ru-RU" sz="1449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3662" y="5028446"/>
            <a:ext cx="3207929" cy="671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762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18</a:t>
            </a:r>
            <a:r>
              <a:rPr lang="ru-RU" altLang="ru-RU" sz="1539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539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r>
              <a:rPr lang="ru-RU" altLang="ru-RU" sz="1539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получено дохода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931" y="3247873"/>
            <a:ext cx="4671392" cy="325231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Основные виды деятельности: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Перевозка пассажиров, грузов, водитель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Реализация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товаров собственного производства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Маникюр,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педикюр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Репетитор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Аренда квартир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240952"/>
            <a:ext cx="9949543" cy="1055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a typeface="Times New Roman" panose="02020603050405020304" pitchFamily="18" charset="0"/>
              </a:rPr>
            </a:br>
            <a:r>
              <a:rPr lang="ru-RU" sz="4000" dirty="0" smtClean="0">
                <a:ea typeface="Times New Roman" panose="02020603050405020304" pitchFamily="18" charset="0"/>
              </a:rPr>
              <a:t>Налогоплательщики НПД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798" y="892954"/>
            <a:ext cx="10694997" cy="4904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 defTabSz="1043056" fontAlgn="auto">
              <a:spcAft>
                <a:spcPts val="0"/>
              </a:spcAft>
            </a:pPr>
            <a:r>
              <a:rPr lang="ru-RU" sz="2400" dirty="0" smtClean="0"/>
              <a:t>Налогоплат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ельщи</a:t>
            </a:r>
            <a:r>
              <a:rPr lang="ru-RU" sz="2400" dirty="0" smtClean="0"/>
              <a:t>ками налога на профессиональный доход (далее - налогоплательщики) признаются </a:t>
            </a:r>
            <a:r>
              <a:rPr lang="ru-RU" sz="2400" b="1" i="1" dirty="0" smtClean="0">
                <a:solidFill>
                  <a:srgbClr val="EE686E"/>
                </a:solidFill>
              </a:rPr>
              <a:t>физические лица</a:t>
            </a:r>
            <a:r>
              <a:rPr lang="ru-RU" sz="2400" dirty="0" smtClean="0"/>
              <a:t>, в том числе </a:t>
            </a:r>
            <a:r>
              <a:rPr lang="ru-RU" sz="2400" b="1" i="1" dirty="0" smtClean="0">
                <a:solidFill>
                  <a:srgbClr val="EE686E"/>
                </a:solidFill>
              </a:rPr>
              <a:t>индивидуальные предприниматели</a:t>
            </a:r>
            <a:r>
              <a:rPr lang="ru-RU" sz="2400" dirty="0" smtClean="0"/>
              <a:t>, перешедшие на специальный налоговый режим в порядке, установленном Федеральным законом (п.1 ст.4 </a:t>
            </a:r>
            <a:r>
              <a:rPr lang="ru-RU" sz="2400" dirty="0" smtClean="0">
                <a:cs typeface="Arial" panose="020B0604020202020204" pitchFamily="34" charset="0"/>
              </a:rPr>
              <a:t>Федерального закона </a:t>
            </a:r>
            <a:r>
              <a:rPr lang="ru-RU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от 27.11.2018 № 422-ФЗ).</a:t>
            </a:r>
          </a:p>
          <a:p>
            <a:pPr algn="just" defTabSz="1043056" fontAlgn="auto">
              <a:spcAft>
                <a:spcPts val="0"/>
              </a:spcAft>
            </a:pPr>
            <a:endParaRPr lang="ru-RU" sz="2400" dirty="0">
              <a:cs typeface="Arial" panose="020B0604020202020204" pitchFamily="34" charset="0"/>
            </a:endParaRPr>
          </a:p>
          <a:p>
            <a:pPr algn="just" defTabSz="1043056" fontAlgn="auto">
              <a:spcAft>
                <a:spcPts val="0"/>
              </a:spcAft>
            </a:pPr>
            <a:endParaRPr 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85900" y="4679281"/>
            <a:ext cx="1644924" cy="13253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ФЛ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257007" y="5161930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94447" y="4679282"/>
            <a:ext cx="3161903" cy="13253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Налогоплательщики НПД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829694" y="5161929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19972" y="4679282"/>
            <a:ext cx="1569159" cy="13253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ИП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240952"/>
            <a:ext cx="9949543" cy="1055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Виды деятельности, осуществляемые в рамках специального налогового режима НПД 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endParaRPr lang="ru-RU" dirty="0"/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EF757B"/>
                </a:solidFill>
              </a:rPr>
              <a:t>Реализация </a:t>
            </a:r>
            <a:r>
              <a:rPr lang="ru-RU" sz="2400" b="1" dirty="0">
                <a:solidFill>
                  <a:srgbClr val="EF757B"/>
                </a:solidFill>
              </a:rPr>
              <a:t>собственных товаров и </a:t>
            </a:r>
            <a:r>
              <a:rPr lang="ru-RU" sz="2400" b="1" dirty="0" smtClean="0">
                <a:solidFill>
                  <a:srgbClr val="EF757B"/>
                </a:solidFill>
              </a:rPr>
              <a:t>услуг</a:t>
            </a:r>
            <a:endParaRPr lang="ru-RU" sz="2400" b="1" dirty="0">
              <a:solidFill>
                <a:srgbClr val="EF757B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EF757B"/>
                </a:solidFill>
              </a:rPr>
              <a:t>Доход </a:t>
            </a:r>
            <a:r>
              <a:rPr lang="ru-RU" sz="2400" b="1" dirty="0">
                <a:solidFill>
                  <a:srgbClr val="EF757B"/>
                </a:solidFill>
              </a:rPr>
              <a:t>от самостоятельного осуществления деятельности или использования </a:t>
            </a:r>
            <a:r>
              <a:rPr lang="ru-RU" sz="2400" b="1" i="1" u="sng" dirty="0">
                <a:solidFill>
                  <a:srgbClr val="EF757B"/>
                </a:solidFill>
              </a:rPr>
              <a:t>жилого</a:t>
            </a:r>
            <a:r>
              <a:rPr lang="ru-RU" sz="2400" b="1" dirty="0">
                <a:solidFill>
                  <a:srgbClr val="EF757B"/>
                </a:solidFill>
              </a:rPr>
              <a:t> недвижимого имущества </a:t>
            </a: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EF757B"/>
              </a:solidFill>
            </a:endParaRPr>
          </a:p>
          <a:p>
            <a:endParaRPr lang="ru-RU" sz="2400" b="1" dirty="0">
              <a:solidFill>
                <a:srgbClr val="EF757B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7355" y="3943371"/>
            <a:ext cx="2064186" cy="59511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Реализация товаров собственного приготовления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8" y="4538489"/>
            <a:ext cx="1783396" cy="1365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8534" y="4765553"/>
            <a:ext cx="1638051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Услуги репетитора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41" y="5053585"/>
            <a:ext cx="1640810" cy="1291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8" y="4613442"/>
            <a:ext cx="1764399" cy="1290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7215" y="4268049"/>
            <a:ext cx="1719902" cy="2704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Ремонтные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28" y="5053585"/>
            <a:ext cx="1502731" cy="1291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9053" y="4765553"/>
            <a:ext cx="1727755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Индустрия красоты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44" y="4613442"/>
            <a:ext cx="1793289" cy="12526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59986" y="4110534"/>
            <a:ext cx="1778711" cy="4654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Сдача в аренду жилых 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1710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9517CA3-E9C0-6324-C664-905B581D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89" y="341889"/>
            <a:ext cx="10354491" cy="10551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cs typeface="Arial" panose="020B0604020202020204" pitchFamily="34" charset="0"/>
              </a:rPr>
              <a:t>Ограничения применения специального налогового режима НПД</a:t>
            </a:r>
            <a:br>
              <a:rPr lang="ru-RU" sz="3200" dirty="0">
                <a:cs typeface="Arial" panose="020B0604020202020204" pitchFamily="34" charset="0"/>
              </a:rPr>
            </a:br>
            <a:r>
              <a:rPr lang="ru-RU" sz="3200" dirty="0">
                <a:cs typeface="Arial" panose="020B0604020202020204" pitchFamily="34" charset="0"/>
              </a:rPr>
              <a:t>(ст.4,6 Федерального закона </a:t>
            </a:r>
            <a:r>
              <a:rPr lang="ru-RU" sz="3200" dirty="0">
                <a:ea typeface="Times New Roman" panose="02020603050405020304" pitchFamily="18" charset="0"/>
                <a:cs typeface="Arial" panose="020B0604020202020204" pitchFamily="34" charset="0"/>
              </a:rPr>
              <a:t>от 27.11.2018 № 422-ФЗ)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4350C6E-A6C6-8BCF-C515-0A7D0D8F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9F744B8B-4E71-CAE4-FADF-726C4946B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953" y="2101486"/>
            <a:ext cx="10694997" cy="4238625"/>
          </a:xfrm>
        </p:spPr>
        <p:txBody>
          <a:bodyPr/>
          <a:lstStyle/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Наличие наемных работников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Перепродажа товаров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Торговля подакцизными товарами/товарами, </a:t>
            </a:r>
            <a:r>
              <a:rPr lang="ru-RU" sz="2000" dirty="0" smtClean="0">
                <a:solidFill>
                  <a:srgbClr val="000000"/>
                </a:solidFill>
              </a:rPr>
              <a:t>подлежащими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обязательной маркировке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Сдача в аренду нежилых помещений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Совмещение специальных налоговых режимов (для ИП)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Доходы, превышающие 2.4 млн. в год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65" y="2585195"/>
            <a:ext cx="2969623" cy="24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240952"/>
            <a:ext cx="9949543" cy="1055189"/>
          </a:xfrm>
        </p:spPr>
        <p:txBody>
          <a:bodyPr>
            <a:normAutofit fontScale="90000"/>
          </a:bodyPr>
          <a:lstStyle/>
          <a:p>
            <a:pPr algn="ctr" defTabSz="1043056">
              <a:lnSpc>
                <a:spcPct val="100000"/>
              </a:lnSpc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Налогооблагаемая база и налоговые ставки НПД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000" dirty="0">
                <a:ea typeface="Times New Roman" panose="02020603050405020304" pitchFamily="18" charset="0"/>
                <a:cs typeface="Calibri" panose="020F0502020204030204" pitchFamily="34" charset="0"/>
              </a:rPr>
              <a:t>Объектом налогообложения признаются </a:t>
            </a:r>
            <a:r>
              <a:rPr lang="ru-RU" sz="2000" i="1" dirty="0">
                <a:solidFill>
                  <a:srgbClr val="EF757B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доходы от реализации товаров (работ, услуг, имущественных прав)</a:t>
            </a:r>
            <a:r>
              <a:rPr lang="ru-RU" sz="2000" dirty="0">
                <a:ea typeface="Times New Roman" panose="02020603050405020304" pitchFamily="18" charset="0"/>
                <a:cs typeface="Calibri" panose="020F0502020204030204" pitchFamily="34" charset="0"/>
              </a:rPr>
              <a:t> (п.1 ст.6 </a:t>
            </a:r>
            <a:r>
              <a:rPr lang="ru-RU" sz="2000" dirty="0">
                <a:cs typeface="Arial" panose="020B0604020202020204" pitchFamily="34" charset="0"/>
              </a:rPr>
              <a:t>Федерального закона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от 27.11.2018 № 422-ФЗ).</a:t>
            </a:r>
            <a:endParaRPr lang="ru-RU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35419" y="3182791"/>
            <a:ext cx="2225245" cy="10608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4%</a:t>
            </a:r>
            <a:r>
              <a:rPr lang="ru-RU" sz="1500" dirty="0" smtClean="0">
                <a:solidFill>
                  <a:schemeClr val="tx1"/>
                </a:solidFill>
              </a:rPr>
              <a:t> - доходы получены от ФЛ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260432" y="3470864"/>
            <a:ext cx="513709" cy="39442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03759" y="3092489"/>
            <a:ext cx="2684648" cy="115117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НПД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Зависит от полученного дохода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318025" y="3497747"/>
            <a:ext cx="459693" cy="40465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50869" y="3182791"/>
            <a:ext cx="2225245" cy="10608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6%</a:t>
            </a:r>
            <a:r>
              <a:rPr lang="ru-RU" sz="1500" dirty="0" smtClean="0">
                <a:solidFill>
                  <a:schemeClr val="tx1"/>
                </a:solidFill>
              </a:rPr>
              <a:t> - доходы получены от ИП и ЮЛ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1371" y="5279527"/>
            <a:ext cx="9644743" cy="7593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Ø"/>
              <a:tabLst>
                <a:tab pos="88900" algn="l"/>
              </a:tabLst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Срок уплаты налога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по итогам месяца 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EF757B"/>
                </a:solidFill>
              </a:rPr>
              <a:t>до 28 числа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следующего месяца</a:t>
            </a:r>
          </a:p>
        </p:txBody>
      </p:sp>
    </p:spTree>
    <p:extLst>
      <p:ext uri="{BB962C8B-B14F-4D97-AF65-F5344CB8AC3E}">
        <p14:creationId xmlns:p14="http://schemas.microsoft.com/office/powerpoint/2010/main" val="35335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04" y="471771"/>
            <a:ext cx="9949543" cy="105518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Налоговый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вычет по НПД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53447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Самозанятые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право на уменьшение суммы налога на сумму налогового вычета (бонуса) в размере не более 10 000 рублей (ст. 12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27.11.2018 № 422-ФЗ)</a:t>
            </a:r>
          </a:p>
          <a:p>
            <a:pPr algn="just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производится автоматически при формировании каждого чека 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бонуса налоговая ставка будет автоматически уменьшена по доходам: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- от физических лиц с 4% до 3%,       - от юридических лиц – с 6% до 4% </a:t>
            </a:r>
          </a:p>
          <a:p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месяц составил </a:t>
            </a:r>
            <a:r>
              <a:rPr lang="ru-RU" sz="2400" dirty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тыс. рублей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физических лиц -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начислен налог по ставке 4% в сумме 400 рублей.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 бонуса </a:t>
            </a:r>
            <a:r>
              <a:rPr lang="ru-RU" sz="2400" dirty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оплате 300 рублей,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руб. автоматически списано. </a:t>
            </a:r>
          </a:p>
          <a:p>
            <a:r>
              <a:rPr lang="ru-RU" sz="2400" dirty="0">
                <a:solidFill>
                  <a:srgbClr val="008E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Остаток бонуса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- 9,9 тыс. руб. можно увидеть в настройках профиля приложения «Мой налог». Когда вычет будет полностью использован,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ставки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будут 4% и 6%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соответственно.</a:t>
            </a:r>
            <a:endParaRPr lang="ru-RU" sz="2400" dirty="0" smtClean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04" y="471772"/>
            <a:ext cx="9949543" cy="66457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плательщиком НПД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 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регистрации в качестве плательщика НПД :</a:t>
            </a: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Бесплатное мобильное приложение «Мой налог»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  налогоплательщика «Налога на профессиональный доход» на сайте ФНС России</a:t>
            </a: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Уполномоченные банки</a:t>
            </a:r>
          </a:p>
          <a:p>
            <a:pPr marL="84138" indent="-460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8775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учетной записи Единого портала государственных и муниципальных услуг</a:t>
            </a:r>
          </a:p>
          <a:p>
            <a:pPr algn="ctr"/>
            <a:endParaRPr lang="ru-RU" sz="2400" dirty="0" smtClean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t="15921" r="24737" b="32080"/>
          <a:stretch/>
        </p:blipFill>
        <p:spPr>
          <a:xfrm>
            <a:off x="658004" y="3927627"/>
            <a:ext cx="4597577" cy="2419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16" y="3914371"/>
            <a:ext cx="4891597" cy="24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476719"/>
            <a:ext cx="9949543" cy="744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«Мой налог»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9" y="1296141"/>
            <a:ext cx="10694997" cy="4904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Объект 4"/>
          <p:cNvPicPr>
            <a:picLocks/>
          </p:cNvPicPr>
          <p:nvPr/>
        </p:nvPicPr>
        <p:blipFill rotWithShape="1">
          <a:blip r:embed="rId2"/>
          <a:srcRect t="16017" r="1735" b="3792"/>
          <a:stretch/>
        </p:blipFill>
        <p:spPr>
          <a:xfrm>
            <a:off x="631371" y="1296141"/>
            <a:ext cx="10060386" cy="51478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73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435</Words>
  <Application>Microsoft Office PowerPoint</Application>
  <PresentationFormat>Широкоэкранный</PresentationFormat>
  <Paragraphs>151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Специальный налоговый режим  «Налог на профессиональный доход» (Закон г. Севастополя от 29.05.2020 № 579-ЗС  «О введении на территории города федерального значения Севастополя специального налогового режима «НПД» )  введен на территории города Севастополя с 01.07.2020 года  </vt:lpstr>
      <vt:lpstr> Налогоплательщики НПД</vt:lpstr>
      <vt:lpstr>Виды деятельности, осуществляемые в рамках специального налогового режима НПД </vt:lpstr>
      <vt:lpstr>Ограничения применения специального налогового режима НПД (ст.4,6 Федерального закона от 27.11.2018 № 422-ФЗ) </vt:lpstr>
      <vt:lpstr>Налогооблагаемая база и налоговые ставки НПД</vt:lpstr>
      <vt:lpstr>Налоговый вычет по НПД</vt:lpstr>
      <vt:lpstr>Как стать плательщиком НПД </vt:lpstr>
      <vt:lpstr>Мобильное приложение «Мой налог» </vt:lpstr>
      <vt:lpstr>Возможности   приложения   «Мой налог»</vt:lpstr>
      <vt:lpstr>Как рассчитать сумму налога к уплате</vt:lpstr>
      <vt:lpstr>Преимущества НПД</vt:lpstr>
      <vt:lpstr>Аннулирование дохода/отмена (чеков)</vt:lpstr>
      <vt:lpstr>Ответственность в соответствии со ст. 129.13 НК РФ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Юрин Антон Юрьевич</dc:creator>
  <cp:lastModifiedBy>Юрин Антон Юрьевич</cp:lastModifiedBy>
  <cp:revision>30</cp:revision>
  <dcterms:created xsi:type="dcterms:W3CDTF">2025-06-04T08:56:24Z</dcterms:created>
  <dcterms:modified xsi:type="dcterms:W3CDTF">2025-06-24T15:50:21Z</dcterms:modified>
</cp:coreProperties>
</file>