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4" r:id="rId2"/>
    <p:sldId id="260" r:id="rId3"/>
    <p:sldId id="274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59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BBC4C9E-58CE-4AD1-94A2-CEE90C2641D2}">
          <p14:sldIdLst>
            <p14:sldId id="264"/>
            <p14:sldId id="260"/>
            <p14:sldId id="274"/>
            <p14:sldId id="276"/>
            <p14:sldId id="277"/>
            <p14:sldId id="278"/>
            <p14:sldId id="279"/>
            <p14:sldId id="280"/>
            <p14:sldId id="281"/>
            <p14:sldId id="282"/>
          </p14:sldIdLst>
        </p14:section>
        <p14:section name="Раздел без заголовка" id="{F2CFD96D-B363-4FBC-B45A-D0CA362F0256}">
          <p14:sldIdLst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5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12" autoAdjust="0"/>
    <p:restoredTop sz="88032" autoAdjust="0"/>
  </p:normalViewPr>
  <p:slideViewPr>
    <p:cSldViewPr snapToGrid="0">
      <p:cViewPr varScale="1">
        <p:scale>
          <a:sx n="93" d="100"/>
          <a:sy n="93" d="100"/>
        </p:scale>
        <p:origin x="96" y="210"/>
      </p:cViewPr>
      <p:guideLst>
        <p:guide orient="horz" pos="2183"/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1D9994-24DD-4826-B6D6-D516994F7D95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06526C-C728-4BDD-8567-F99172B0DF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695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6526C-C728-4BDD-8567-F99172B0DF4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968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6526C-C728-4BDD-8567-F99172B0DF4D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6920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6526C-C728-4BDD-8567-F99172B0DF4D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2350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6526C-C728-4BDD-8567-F99172B0DF4D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3106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6526C-C728-4BDD-8567-F99172B0DF4D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74240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6526C-C728-4BDD-8567-F99172B0DF4D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8845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6526C-C728-4BDD-8567-F99172B0DF4D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3122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6526C-C728-4BDD-8567-F99172B0DF4D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1299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6526C-C728-4BDD-8567-F99172B0DF4D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4626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6526C-C728-4BDD-8567-F99172B0DF4D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861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6526C-C728-4BDD-8567-F99172B0DF4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900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6526C-C728-4BDD-8567-F99172B0DF4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927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6526C-C728-4BDD-8567-F99172B0DF4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70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6526C-C728-4BDD-8567-F99172B0DF4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223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6526C-C728-4BDD-8567-F99172B0DF4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1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6526C-C728-4BDD-8567-F99172B0DF4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126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6526C-C728-4BDD-8567-F99172B0DF4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6539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6526C-C728-4BDD-8567-F99172B0DF4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853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4B0CE-BF19-44A8-B425-14579FBAEF25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73D6-3695-47F4-89EC-EEB0217FF3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129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4B0CE-BF19-44A8-B425-14579FBAEF25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73D6-3695-47F4-89EC-EEB0217FF3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723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4B0CE-BF19-44A8-B425-14579FBAEF25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73D6-3695-47F4-89EC-EEB0217FF3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5935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вершающ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8CFD61F-E17E-D5AA-6CF6-FDCE9F9D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79591" y="4184374"/>
            <a:ext cx="7199869" cy="614442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3600" b="1" i="0" baseline="0">
                <a:solidFill>
                  <a:srgbClr val="EEF2F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СПАСИБО ЗА ВНИМАНИЕ!</a:t>
            </a:r>
          </a:p>
        </p:txBody>
      </p:sp>
      <p:sp>
        <p:nvSpPr>
          <p:cNvPr id="4" name="Номер слайда 23">
            <a:extLst>
              <a:ext uri="{FF2B5EF4-FFF2-40B4-BE49-F238E27FC236}">
                <a16:creationId xmlns:a16="http://schemas.microsoft.com/office/drawing/2014/main" xmlns="" id="{26F83012-90A6-7775-C95D-31F345353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94377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сновной слайд со спил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1CC1ED6B-86D3-7317-A434-C79B44EAC3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3523488" y="1306053"/>
            <a:ext cx="11102915" cy="106696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78CEB51-8BE2-0355-0041-65827C389B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="1" i="0" baseline="0">
                <a:solidFill>
                  <a:srgbClr val="253775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9CA8946-14B3-D407-5F3C-CD388E12534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4" name="Номер слайда 23">
            <a:extLst>
              <a:ext uri="{FF2B5EF4-FFF2-40B4-BE49-F238E27FC236}">
                <a16:creationId xmlns:a16="http://schemas.microsoft.com/office/drawing/2014/main" xmlns="" id="{7EC71D91-9694-F036-D6D0-9B5050DDC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9E15AFE-B740-BD37-0F11-C67B32B5BD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2192" y="389027"/>
            <a:ext cx="732108" cy="8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594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 светлый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Текст 15">
            <a:extLst>
              <a:ext uri="{FF2B5EF4-FFF2-40B4-BE49-F238E27FC236}">
                <a16:creationId xmlns:a16="http://schemas.microsoft.com/office/drawing/2014/main" xmlns="" id="{E4BFCDE1-ADDD-AF20-0BB3-A92BE61537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36718" y="5170174"/>
            <a:ext cx="5049982" cy="365125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18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Имя Фамилия</a:t>
            </a:r>
          </a:p>
        </p:txBody>
      </p:sp>
      <p:sp>
        <p:nvSpPr>
          <p:cNvPr id="4" name="Текст 15">
            <a:extLst>
              <a:ext uri="{FF2B5EF4-FFF2-40B4-BE49-F238E27FC236}">
                <a16:creationId xmlns:a16="http://schemas.microsoft.com/office/drawing/2014/main" xmlns="" id="{1A1284CB-F6EA-3C51-3AF8-02B6B88B34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36717" y="5535300"/>
            <a:ext cx="5049983" cy="740428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1800" b="0" i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2" name="Номер слайда 23">
            <a:extLst>
              <a:ext uri="{FF2B5EF4-FFF2-40B4-BE49-F238E27FC236}">
                <a16:creationId xmlns:a16="http://schemas.microsoft.com/office/drawing/2014/main" xmlns="" id="{58AA1DA3-E691-2FCC-6D8D-77F50769B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xmlns="" id="{CFE5093D-E607-B0E3-EBDC-5B1759F4C7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29946" y="3578085"/>
            <a:ext cx="8756821" cy="529936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800" b="1" i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ФЕДЕРАЛЬНАЯ</a:t>
            </a:r>
            <a:r>
              <a:rPr lang="en-US" dirty="0"/>
              <a:t> </a:t>
            </a:r>
            <a:r>
              <a:rPr lang="ru-RU" dirty="0"/>
              <a:t>НАЛОГОВАЯ СЛУЖБА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1959C109-4CA2-C036-7E6F-B09730054B7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29945" y="4108022"/>
            <a:ext cx="8756822" cy="452738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РАСТЁМ ВМЕСТЕ!</a:t>
            </a:r>
          </a:p>
        </p:txBody>
      </p:sp>
    </p:spTree>
    <p:extLst>
      <p:ext uri="{BB962C8B-B14F-4D97-AF65-F5344CB8AC3E}">
        <p14:creationId xmlns:p14="http://schemas.microsoft.com/office/powerpoint/2010/main" val="2234949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4B0CE-BF19-44A8-B425-14579FBAEF25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73D6-3695-47F4-89EC-EEB0217FF3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692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4B0CE-BF19-44A8-B425-14579FBAEF25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73D6-3695-47F4-89EC-EEB0217FF3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697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4B0CE-BF19-44A8-B425-14579FBAEF25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73D6-3695-47F4-89EC-EEB0217FF3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076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4B0CE-BF19-44A8-B425-14579FBAEF25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73D6-3695-47F4-89EC-EEB0217FF3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760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4B0CE-BF19-44A8-B425-14579FBAEF25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73D6-3695-47F4-89EC-EEB0217FF3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118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4B0CE-BF19-44A8-B425-14579FBAEF25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73D6-3695-47F4-89EC-EEB0217FF3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082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4B0CE-BF19-44A8-B425-14579FBAEF25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73D6-3695-47F4-89EC-EEB0217FF3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889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4B0CE-BF19-44A8-B425-14579FBAEF25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73D6-3695-47F4-89EC-EEB0217FF3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293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4B0CE-BF19-44A8-B425-14579FBAEF25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73D6-3695-47F4-89EC-EEB0217FF3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2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  <p:sldLayoutId id="214748366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4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xmlns="" id="{0692D69B-A26C-C317-CA89-708DB07C7B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Маслова Елена Викторовна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0CDE857-AB0E-DFBD-E7D5-3F650940C5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Главный государственный налоговый инспектор отдела оказания государственных услуг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FE48771-5F46-811A-838A-79E350386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89A1713B-6562-FFA5-5EEE-6E427227735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 dirty="0"/>
              <a:t>ФЕДЕРАЛЬНАЯ</a:t>
            </a:r>
            <a:r>
              <a:rPr lang="en-US" dirty="0"/>
              <a:t> </a:t>
            </a:r>
            <a:r>
              <a:rPr lang="ru-RU" dirty="0"/>
              <a:t>НАЛОГОВАЯ СЛУЖБА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BF8F81C8-7A12-6529-B055-02299F8A04D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29946" y="4362016"/>
            <a:ext cx="8194891" cy="543190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Электронные сервисы ФНС России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43C4EA9-1284-5A71-481C-52F3405A0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902" y="1861057"/>
            <a:ext cx="1388829" cy="15872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569" y="4108021"/>
            <a:ext cx="1794188" cy="271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81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3BE006A3-5AB9-F7FE-317A-ABF24D24AB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903" y="509678"/>
            <a:ext cx="9080789" cy="765915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ea typeface="Times New Roman" panose="02020603050405020304" pitchFamily="18" charset="0"/>
              </a:rPr>
              <a:t>Авторизация в веб-кабинете «Мой налог»</a:t>
            </a:r>
            <a:endParaRPr lang="ru-RU" sz="4000" dirty="0">
              <a:ea typeface="Times New Roman" panose="02020603050405020304" pitchFamily="18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8B003EE3-9E30-8D49-B07B-3B5CBDE8C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10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92"/>
          <a:stretch/>
        </p:blipFill>
        <p:spPr>
          <a:xfrm>
            <a:off x="463903" y="1945344"/>
            <a:ext cx="5114965" cy="4330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6308331" y="2028411"/>
            <a:ext cx="563023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3570"/>
                </a:solidFill>
              </a:rPr>
              <a:t>Способы входа</a:t>
            </a:r>
            <a:r>
              <a:rPr lang="ru-RU" dirty="0" smtClean="0">
                <a:solidFill>
                  <a:srgbClr val="223570"/>
                </a:solidFill>
              </a:rPr>
              <a:t>:</a:t>
            </a:r>
            <a:endParaRPr lang="en-US" dirty="0" smtClean="0">
              <a:solidFill>
                <a:srgbClr val="223570"/>
              </a:solidFill>
            </a:endParaRPr>
          </a:p>
          <a:p>
            <a:r>
              <a:rPr lang="en-US" dirty="0" smtClean="0">
                <a:solidFill>
                  <a:srgbClr val="223570"/>
                </a:solidFill>
                <a:latin typeface="Golos Text DemiBold" panose="020B0703020202020204" pitchFamily="34" charset="0"/>
                <a:ea typeface="Golos Text DemiBold" panose="020B0703020202020204" pitchFamily="34" charset="0"/>
              </a:rPr>
              <a:t>- - - - - - - - - - - - - - - - - - - - - - - - - - - - - - - - - - - - </a:t>
            </a:r>
            <a:endParaRPr lang="ru-RU" dirty="0" smtClean="0">
              <a:solidFill>
                <a:srgbClr val="055298"/>
              </a:solidFill>
              <a:latin typeface="Golos Text DemiBold" panose="020B0703020202020204" pitchFamily="34" charset="0"/>
              <a:ea typeface="Golos Text DemiBold" panose="020B0703020202020204" pitchFamily="34" charset="0"/>
            </a:endParaRPr>
          </a:p>
          <a:p>
            <a:r>
              <a:rPr lang="ru-RU" dirty="0" smtClean="0">
                <a:solidFill>
                  <a:srgbClr val="223570"/>
                </a:solidFill>
              </a:rPr>
              <a:t>1</a:t>
            </a:r>
            <a:r>
              <a:rPr lang="ru-RU" dirty="0">
                <a:solidFill>
                  <a:srgbClr val="223570"/>
                </a:solidFill>
              </a:rPr>
              <a:t>. Ввести логин (ИНН) и пароль для входа в Личный кабинет налогоплательщика для физических лиц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Можно получить в любом налоговом органе независимо от места постановки на учет или в МФЦ</a:t>
            </a:r>
          </a:p>
          <a:p>
            <a:r>
              <a:rPr lang="en-US" dirty="0">
                <a:solidFill>
                  <a:srgbClr val="223570"/>
                </a:solidFill>
                <a:latin typeface="Golos Text DemiBold" panose="020B0703020202020204" pitchFamily="34" charset="0"/>
                <a:ea typeface="Golos Text DemiBold" panose="020B0703020202020204" pitchFamily="34" charset="0"/>
              </a:rPr>
              <a:t>- - - - - - - - - - - - - - - - - - - - - - - - - - - - - - </a:t>
            </a:r>
            <a:r>
              <a:rPr lang="en-US" dirty="0" smtClean="0">
                <a:solidFill>
                  <a:srgbClr val="223570"/>
                </a:solidFill>
                <a:latin typeface="Golos Text DemiBold" panose="020B0703020202020204" pitchFamily="34" charset="0"/>
                <a:ea typeface="Golos Text DemiBold" panose="020B0703020202020204" pitchFamily="34" charset="0"/>
              </a:rPr>
              <a:t>- - - - - -</a:t>
            </a:r>
            <a:endParaRPr lang="ru-RU" dirty="0">
              <a:solidFill>
                <a:srgbClr val="055298"/>
              </a:solidFill>
              <a:latin typeface="Golos Text DemiBold" panose="020B0703020202020204" pitchFamily="34" charset="0"/>
              <a:ea typeface="Golos Text DemiBold" panose="020B0703020202020204" pitchFamily="34" charset="0"/>
            </a:endParaRPr>
          </a:p>
          <a:p>
            <a:r>
              <a:rPr lang="ru-RU" dirty="0" smtClean="0">
                <a:solidFill>
                  <a:srgbClr val="223570"/>
                </a:solidFill>
              </a:rPr>
              <a:t>2</a:t>
            </a:r>
            <a:r>
              <a:rPr lang="ru-RU" dirty="0">
                <a:solidFill>
                  <a:srgbClr val="223570"/>
                </a:solidFill>
              </a:rPr>
              <a:t>. Войти по номеру телефона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Вход по номеру телефона используется только зарегистрированными налогоплательщиками Налога на профессиональный доход</a:t>
            </a:r>
          </a:p>
          <a:p>
            <a:r>
              <a:rPr lang="en-US" dirty="0">
                <a:solidFill>
                  <a:srgbClr val="223570"/>
                </a:solidFill>
                <a:latin typeface="Golos Text DemiBold" panose="020B0703020202020204" pitchFamily="34" charset="0"/>
                <a:ea typeface="Golos Text DemiBold" panose="020B0703020202020204" pitchFamily="34" charset="0"/>
              </a:rPr>
              <a:t>- - - - - - - - - - - - - - - - - - - - - - - - - - - - - - </a:t>
            </a:r>
            <a:r>
              <a:rPr lang="en-US" dirty="0" smtClean="0">
                <a:solidFill>
                  <a:srgbClr val="223570"/>
                </a:solidFill>
                <a:latin typeface="Golos Text DemiBold" panose="020B0703020202020204" pitchFamily="34" charset="0"/>
                <a:ea typeface="Golos Text DemiBold" panose="020B0703020202020204" pitchFamily="34" charset="0"/>
              </a:rPr>
              <a:t>- - - - - -</a:t>
            </a:r>
            <a:endParaRPr lang="ru-RU" dirty="0">
              <a:solidFill>
                <a:srgbClr val="055298"/>
              </a:solidFill>
              <a:latin typeface="Golos Text DemiBold" panose="020B0703020202020204" pitchFamily="34" charset="0"/>
              <a:ea typeface="Golos Text DemiBold" panose="020B0703020202020204" pitchFamily="34" charset="0"/>
            </a:endParaRPr>
          </a:p>
          <a:p>
            <a:r>
              <a:rPr lang="ru-RU" dirty="0" smtClean="0">
                <a:solidFill>
                  <a:srgbClr val="223570"/>
                </a:solidFill>
              </a:rPr>
              <a:t>3</a:t>
            </a:r>
            <a:r>
              <a:rPr lang="ru-RU" dirty="0">
                <a:solidFill>
                  <a:srgbClr val="223570"/>
                </a:solidFill>
              </a:rPr>
              <a:t>. Войти через Госуслуги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с помощью подтвержденной учетной записи Единой системы идентификации и аутентификации (ЕСИА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Picture 2" descr="http://qrcoder.ru/code/?https%3A%2F%2Flknpd.nalog.ru%2F&amp;4&amp;0"/>
          <p:cNvPicPr/>
          <p:nvPr/>
        </p:nvPicPr>
        <p:blipFill rotWithShape="1"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8" t="8301" r="9245" b="9019"/>
          <a:stretch/>
        </p:blipFill>
        <p:spPr bwMode="auto">
          <a:xfrm>
            <a:off x="9750175" y="662265"/>
            <a:ext cx="421240" cy="46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34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3BE006A3-5AB9-F7FE-317A-ABF24D24AB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792" y="292323"/>
            <a:ext cx="10262203" cy="105518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ea typeface="Times New Roman" panose="02020603050405020304" pitchFamily="18" charset="0"/>
              </a:rPr>
              <a:t>Личный кабинет для плательщиков налога на профессиональный доход (самозанятых)</a:t>
            </a:r>
            <a:br>
              <a:rPr lang="ru-RU" sz="4000" dirty="0" smtClean="0">
                <a:ea typeface="Times New Roman" panose="02020603050405020304" pitchFamily="18" charset="0"/>
              </a:rPr>
            </a:br>
            <a:r>
              <a:rPr lang="ru-RU" sz="4000" dirty="0" smtClean="0">
                <a:ea typeface="Times New Roman" panose="02020603050405020304" pitchFamily="18" charset="0"/>
              </a:rPr>
              <a:t>https://</a:t>
            </a:r>
            <a:r>
              <a:rPr lang="en-US" sz="4000" dirty="0" smtClean="0">
                <a:ea typeface="Times New Roman" panose="02020603050405020304" pitchFamily="18" charset="0"/>
              </a:rPr>
              <a:t>lk</a:t>
            </a:r>
            <a:r>
              <a:rPr lang="ru-RU" sz="4000" dirty="0" smtClean="0">
                <a:ea typeface="Times New Roman" panose="02020603050405020304" pitchFamily="18" charset="0"/>
              </a:rPr>
              <a:t>npd.nalog.ru/</a:t>
            </a:r>
            <a:r>
              <a:rPr lang="ru-RU" sz="4000" dirty="0">
                <a:ea typeface="Times New Roman" panose="02020603050405020304" pitchFamily="18" charset="0"/>
              </a:rPr>
              <a:t/>
            </a:r>
            <a:br>
              <a:rPr lang="ru-RU" sz="4000" dirty="0">
                <a:ea typeface="Times New Roman" panose="02020603050405020304" pitchFamily="18" charset="0"/>
              </a:rPr>
            </a:br>
            <a:endParaRPr lang="ru-RU" sz="2800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8B003EE3-9E30-8D49-B07B-3B5CBDE8C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109" t="1649" r="679" b="9119"/>
          <a:stretch/>
        </p:blipFill>
        <p:spPr>
          <a:xfrm>
            <a:off x="1921268" y="2090361"/>
            <a:ext cx="7212492" cy="4450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http://qrcoder.ru/code/?https%3A%2F%2Flknpd.nalog.ru%2F&amp;4&amp;0"/>
          <p:cNvPicPr/>
          <p:nvPr/>
        </p:nvPicPr>
        <p:blipFill rotWithShape="1"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7" t="9395" r="10476" b="9273"/>
          <a:stretch/>
        </p:blipFill>
        <p:spPr bwMode="auto">
          <a:xfrm>
            <a:off x="8681697" y="1436397"/>
            <a:ext cx="452063" cy="421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909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3BE006A3-5AB9-F7FE-317A-ABF24D24AB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695" y="477259"/>
            <a:ext cx="10262203" cy="714544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ea typeface="Times New Roman" panose="02020603050405020304" pitchFamily="18" charset="0"/>
              </a:rPr>
              <a:t>Справки, формируемые л</a:t>
            </a:r>
            <a:r>
              <a:rPr lang="ru-RU" sz="4000" dirty="0" smtClean="0">
                <a:ea typeface="Times New Roman" panose="02020603050405020304" pitchFamily="18" charset="0"/>
              </a:rPr>
              <a:t>ичном кабинете</a:t>
            </a:r>
            <a:endParaRPr lang="ru-RU" sz="2800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8B003EE3-9E30-8D49-B07B-3B5CBDE8C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71730" y="1591923"/>
            <a:ext cx="2709027" cy="1200329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Справка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 постановке на учет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качестве самозанятого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форме КНД 1122035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318513" y="1591923"/>
            <a:ext cx="2251851" cy="1200329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Справка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доходах по НПД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по форме КНД 1122036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t="641" b="866"/>
          <a:stretch/>
        </p:blipFill>
        <p:spPr>
          <a:xfrm>
            <a:off x="8372100" y="2090400"/>
            <a:ext cx="3172200" cy="4552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8812" y="2092903"/>
            <a:ext cx="3221064" cy="4547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906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3BE006A3-5AB9-F7FE-317A-ABF24D24AB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8260" y="333420"/>
            <a:ext cx="10447138" cy="105518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ea typeface="Times New Roman" panose="02020603050405020304" pitchFamily="18" charset="0"/>
              </a:rPr>
              <a:t>Формирование справок </a:t>
            </a:r>
            <a:r>
              <a:rPr lang="ru-RU" sz="4000" dirty="0" smtClean="0">
                <a:ea typeface="Times New Roman" panose="02020603050405020304" pitchFamily="18" charset="0"/>
              </a:rPr>
              <a:t>в веб-кабинете </a:t>
            </a:r>
            <a:r>
              <a:rPr lang="ru-RU" sz="4000" dirty="0">
                <a:ea typeface="Times New Roman" panose="02020603050405020304" pitchFamily="18" charset="0"/>
              </a:rPr>
              <a:t>«Мой налог</a:t>
            </a:r>
            <a:r>
              <a:rPr lang="ru-RU" sz="4000" dirty="0" smtClean="0">
                <a:ea typeface="Times New Roman" panose="02020603050405020304" pitchFamily="18" charset="0"/>
              </a:rPr>
              <a:t>» </a:t>
            </a:r>
            <a:r>
              <a:rPr lang="ru-RU" sz="2900" dirty="0" smtClean="0">
                <a:ea typeface="Times New Roman" panose="02020603050405020304" pitchFamily="18" charset="0"/>
              </a:rPr>
              <a:t>(раздел </a:t>
            </a:r>
            <a:r>
              <a:rPr lang="ru-RU" sz="2900" dirty="0">
                <a:ea typeface="Times New Roman" panose="02020603050405020304" pitchFamily="18" charset="0"/>
              </a:rPr>
              <a:t>«Настройка» - вкладка «Справки</a:t>
            </a:r>
            <a:r>
              <a:rPr lang="ru-RU" sz="2900" dirty="0" smtClean="0">
                <a:ea typeface="Times New Roman" panose="02020603050405020304" pitchFamily="18" charset="0"/>
              </a:rPr>
              <a:t>»)</a:t>
            </a:r>
            <a:endParaRPr lang="ru-RU" sz="2900" dirty="0">
              <a:ea typeface="Times New Roman" panose="02020603050405020304" pitchFamily="18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8B003EE3-9E30-8D49-B07B-3B5CBDE8C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13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579" y="1493552"/>
            <a:ext cx="6685846" cy="4964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495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3BE006A3-5AB9-F7FE-317A-ABF24D24AB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919" y="251226"/>
            <a:ext cx="10561834" cy="105518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ea typeface="Times New Roman" panose="02020603050405020304" pitchFamily="18" charset="0"/>
              </a:rPr>
              <a:t>Формирование справок в мобильном приложении </a:t>
            </a:r>
            <a:r>
              <a:rPr lang="ru-RU" sz="4000" dirty="0">
                <a:ea typeface="Times New Roman" panose="02020603050405020304" pitchFamily="18" charset="0"/>
              </a:rPr>
              <a:t>«Мой налог</a:t>
            </a:r>
            <a:r>
              <a:rPr lang="ru-RU" sz="4000" dirty="0" smtClean="0">
                <a:ea typeface="Times New Roman" panose="02020603050405020304" pitchFamily="18" charset="0"/>
              </a:rPr>
              <a:t>» </a:t>
            </a:r>
            <a:r>
              <a:rPr lang="ru-RU" sz="2900" dirty="0">
                <a:ea typeface="Times New Roman" panose="02020603050405020304" pitchFamily="18" charset="0"/>
              </a:rPr>
              <a:t>(вкладка «Прочее» – опция «Справки»)</a:t>
            </a:r>
            <a:endParaRPr lang="ru-RU" sz="2900" dirty="0">
              <a:ea typeface="Times New Roman" panose="02020603050405020304" pitchFamily="18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8B003EE3-9E30-8D49-B07B-3B5CBDE8C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14</a:t>
            </a:fld>
            <a:endParaRPr lang="ru-RU" dirty="0"/>
          </a:p>
        </p:txBody>
      </p:sp>
      <p:pic>
        <p:nvPicPr>
          <p:cNvPr id="5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58" y="1532900"/>
            <a:ext cx="5282902" cy="4874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176" y="1688123"/>
            <a:ext cx="5049998" cy="471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80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3BE006A3-5AB9-F7FE-317A-ABF24D24AB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167" y="353968"/>
            <a:ext cx="10395767" cy="105518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ea typeface="Times New Roman" panose="02020603050405020304" pitchFamily="18" charset="0"/>
              </a:rPr>
              <a:t>Настройка автоплатежа в веб-кабинете </a:t>
            </a:r>
            <a:r>
              <a:rPr lang="ru-RU" sz="4000" dirty="0">
                <a:ea typeface="Times New Roman" panose="02020603050405020304" pitchFamily="18" charset="0"/>
              </a:rPr>
              <a:t>«Мой налог</a:t>
            </a:r>
            <a:r>
              <a:rPr lang="ru-RU" sz="4000" dirty="0" smtClean="0">
                <a:ea typeface="Times New Roman" panose="02020603050405020304" pitchFamily="18" charset="0"/>
              </a:rPr>
              <a:t>»  </a:t>
            </a:r>
            <a:r>
              <a:rPr lang="ru-RU" sz="2900" dirty="0" smtClean="0">
                <a:ea typeface="Times New Roman" panose="02020603050405020304" pitchFamily="18" charset="0"/>
              </a:rPr>
              <a:t>(раздел «Настройка» - вкладка «Платежная информация»)</a:t>
            </a:r>
            <a:endParaRPr lang="ru-RU" sz="2900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8B003EE3-9E30-8D49-B07B-3B5CBDE8C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15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1628" y="1609640"/>
            <a:ext cx="6008847" cy="4887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895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3BE006A3-5AB9-F7FE-317A-ABF24D24AB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43694"/>
            <a:ext cx="10981885" cy="105518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ea typeface="Times New Roman" panose="02020603050405020304" pitchFamily="18" charset="0"/>
              </a:rPr>
              <a:t>Настройка автоплатежа в приложении </a:t>
            </a:r>
            <a:r>
              <a:rPr lang="ru-RU" sz="4000" dirty="0">
                <a:ea typeface="Times New Roman" panose="02020603050405020304" pitchFamily="18" charset="0"/>
              </a:rPr>
              <a:t>«Мой налог</a:t>
            </a:r>
            <a:r>
              <a:rPr lang="ru-RU" sz="4000" dirty="0" smtClean="0">
                <a:ea typeface="Times New Roman" panose="02020603050405020304" pitchFamily="18" charset="0"/>
              </a:rPr>
              <a:t>»  </a:t>
            </a:r>
            <a:r>
              <a:rPr lang="ru-RU" sz="2900" dirty="0" smtClean="0">
                <a:ea typeface="Times New Roman" panose="02020603050405020304" pitchFamily="18" charset="0"/>
              </a:rPr>
              <a:t>(раздел «Прочее» - вкладка «Платежи» - опция «Автоплатеж»)</a:t>
            </a:r>
            <a:endParaRPr lang="ru-RU" sz="2900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8B003EE3-9E30-8D49-B07B-3B5CBDE8C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16</a:t>
            </a:fld>
            <a:endParaRPr lang="ru-RU" dirty="0"/>
          </a:p>
        </p:txBody>
      </p:sp>
      <p:pic>
        <p:nvPicPr>
          <p:cNvPr id="6" name="Picture 2" descr="Picture backgroun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2"/>
          <a:stretch/>
        </p:blipFill>
        <p:spPr bwMode="auto">
          <a:xfrm>
            <a:off x="2159938" y="1669426"/>
            <a:ext cx="7536721" cy="4828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0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3BE006A3-5AB9-F7FE-317A-ABF24D24AB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343694"/>
            <a:ext cx="10736494" cy="105518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ea typeface="Times New Roman" panose="02020603050405020304" pitchFamily="18" charset="0"/>
              </a:rPr>
              <a:t>С</a:t>
            </a:r>
            <a:r>
              <a:rPr lang="ru-RU" sz="4000" dirty="0" smtClean="0">
                <a:ea typeface="Times New Roman" panose="02020603050405020304" pitchFamily="18" charset="0"/>
              </a:rPr>
              <a:t>тать самозанятыми могут иностранные граждане стран, входящих в ЕАЭС, а также граждане Украины</a:t>
            </a:r>
            <a:endParaRPr lang="ru-RU" sz="4000" dirty="0">
              <a:ea typeface="Times New Roman" panose="02020603050405020304" pitchFamily="18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8B003EE3-9E30-8D49-B07B-3B5CBDE8C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17</a:t>
            </a:fld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5705863"/>
              </p:ext>
            </p:extLst>
          </p:nvPr>
        </p:nvGraphicFramePr>
        <p:xfrm>
          <a:off x="835684" y="2134668"/>
          <a:ext cx="4523573" cy="42643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3169"/>
                <a:gridCol w="2870404">
                  <a:extLst>
                    <a:ext uri="{9D8B030D-6E8A-4147-A177-3AD203B41FA5}">
                      <a16:colId xmlns="" xmlns:a16="http://schemas.microsoft.com/office/drawing/2014/main" val="3412033232"/>
                    </a:ext>
                  </a:extLst>
                </a:gridCol>
              </a:tblGrid>
              <a:tr h="1056377">
                <a:tc>
                  <a:txBody>
                    <a:bodyPr/>
                    <a:lstStyle/>
                    <a:p>
                      <a:endParaRPr lang="ru-RU" sz="1800" b="0" kern="1200" baseline="0" dirty="0" smtClean="0">
                        <a:solidFill>
                          <a:srgbClr val="055298"/>
                        </a:solidFill>
                        <a:latin typeface="Golos Text DemiBold" panose="020B0703020202020204" pitchFamily="34" charset="0"/>
                        <a:ea typeface="Golos Text DemiBold" panose="020B0703020202020204" pitchFamily="34" charset="0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i="0" kern="1200" baseline="0" dirty="0" smtClean="0">
                          <a:solidFill>
                            <a:srgbClr val="253775"/>
                          </a:solidFill>
                          <a:latin typeface="+mj-lt"/>
                          <a:ea typeface="Times New Roman" panose="02020603050405020304" pitchFamily="18" charset="0"/>
                          <a:cs typeface="+mj-cs"/>
                        </a:rPr>
                        <a:t>БЕЛАРУСЬ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62980">
                <a:tc>
                  <a:txBody>
                    <a:bodyPr/>
                    <a:lstStyle/>
                    <a:p>
                      <a:endParaRPr lang="ru-RU" sz="1600" b="0" kern="1200" dirty="0" smtClean="0">
                        <a:solidFill>
                          <a:srgbClr val="749BDA"/>
                        </a:solidFill>
                        <a:latin typeface="Golos Text Medium" panose="020B0603020202020204" pitchFamily="34" charset="0"/>
                        <a:ea typeface="Golos Text Medium" panose="020B0603020202020204" pitchFamily="34" charset="0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i="0" kern="1200" baseline="0" dirty="0" smtClean="0">
                          <a:solidFill>
                            <a:srgbClr val="253775"/>
                          </a:solidFill>
                          <a:latin typeface="+mj-lt"/>
                          <a:ea typeface="Times New Roman" panose="02020603050405020304" pitchFamily="18" charset="0"/>
                          <a:cs typeface="+mj-cs"/>
                        </a:rPr>
                        <a:t>АРМЕНИЯ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041160260"/>
                  </a:ext>
                </a:extLst>
              </a:tr>
              <a:tr h="1025495">
                <a:tc>
                  <a:txBody>
                    <a:bodyPr/>
                    <a:lstStyle/>
                    <a:p>
                      <a:endParaRPr lang="ru-RU" sz="1600" b="0" kern="1200" dirty="0" smtClean="0">
                        <a:solidFill>
                          <a:srgbClr val="749BDA"/>
                        </a:solidFill>
                        <a:latin typeface="Golos Text Medium" panose="020B0603020202020204" pitchFamily="34" charset="0"/>
                        <a:ea typeface="Golos Text Medium" panose="020B0603020202020204" pitchFamily="34" charset="0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i="0" kern="1200" baseline="0" dirty="0" smtClean="0">
                          <a:solidFill>
                            <a:srgbClr val="253775"/>
                          </a:solidFill>
                          <a:latin typeface="+mj-lt"/>
                          <a:ea typeface="Times New Roman" panose="02020603050405020304" pitchFamily="18" charset="0"/>
                          <a:cs typeface="+mj-cs"/>
                        </a:rPr>
                        <a:t>КАЗАХСТАН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517135798"/>
                  </a:ext>
                </a:extLst>
              </a:tr>
              <a:tr h="1119499">
                <a:tc>
                  <a:txBody>
                    <a:bodyPr/>
                    <a:lstStyle/>
                    <a:p>
                      <a:endParaRPr lang="ru-RU" sz="1600" b="0" kern="1200" dirty="0" smtClean="0">
                        <a:solidFill>
                          <a:srgbClr val="749BDA"/>
                        </a:solidFill>
                        <a:latin typeface="Golos Text Medium" panose="020B0603020202020204" pitchFamily="34" charset="0"/>
                        <a:ea typeface="Golos Text Medium" panose="020B0603020202020204" pitchFamily="34" charset="0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i="0" kern="1200" baseline="0" dirty="0" smtClean="0">
                          <a:solidFill>
                            <a:srgbClr val="253775"/>
                          </a:solidFill>
                          <a:latin typeface="+mj-lt"/>
                          <a:ea typeface="Times New Roman" panose="02020603050405020304" pitchFamily="18" charset="0"/>
                          <a:cs typeface="+mj-cs"/>
                        </a:rPr>
                        <a:t>КИРГИЗИЯ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291423732"/>
                  </a:ext>
                </a:extLst>
              </a:tr>
            </a:tbl>
          </a:graphicData>
        </a:graphic>
      </p:graphicFrame>
      <p:pic>
        <p:nvPicPr>
          <p:cNvPr id="9" name="Picture 2" descr="https://avatars.mds.yandex.net/i?id=80d0676ee3f69b0827c215aa4a5fe8ee0bdd1c2f-5087196-images-thumbs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99" y="2250209"/>
            <a:ext cx="1608955" cy="80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98" y="3313155"/>
            <a:ext cx="1608955" cy="80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297" y="4353980"/>
            <a:ext cx="1609483" cy="798645"/>
          </a:xfrm>
          <a:prstGeom prst="rect">
            <a:avLst/>
          </a:prstGeom>
        </p:spPr>
      </p:pic>
      <p:pic>
        <p:nvPicPr>
          <p:cNvPr id="12" name="Picture 10" descr="Picture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24297" y="5388972"/>
            <a:ext cx="1608955" cy="90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3992865"/>
              </p:ext>
            </p:extLst>
          </p:nvPr>
        </p:nvGraphicFramePr>
        <p:xfrm>
          <a:off x="6041204" y="2452533"/>
          <a:ext cx="4941869" cy="38028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41869">
                  <a:extLst>
                    <a:ext uri="{9D8B030D-6E8A-4147-A177-3AD203B41FA5}">
                      <a16:colId xmlns="" xmlns:a16="http://schemas.microsoft.com/office/drawing/2014/main" val="3412033232"/>
                    </a:ext>
                  </a:extLst>
                </a:gridCol>
              </a:tblGrid>
              <a:tr h="713748">
                <a:tc>
                  <a:txBody>
                    <a:bodyPr/>
                    <a:lstStyle/>
                    <a:p>
                      <a:r>
                        <a:rPr lang="ru-RU" sz="3000" b="1" i="0" kern="1200" baseline="0" dirty="0" smtClean="0">
                          <a:solidFill>
                            <a:srgbClr val="253775"/>
                          </a:solidFill>
                          <a:latin typeface="+mj-lt"/>
                          <a:ea typeface="Times New Roman" panose="02020603050405020304" pitchFamily="18" charset="0"/>
                          <a:cs typeface="+mj-cs"/>
                        </a:rPr>
                        <a:t>Необходимые условия</a:t>
                      </a:r>
                      <a:r>
                        <a:rPr lang="ru-RU" sz="3000" b="1" i="0" kern="1200" baseline="0" dirty="0" smtClean="0">
                          <a:solidFill>
                            <a:srgbClr val="253775"/>
                          </a:solidFill>
                          <a:latin typeface="+mj-lt"/>
                          <a:ea typeface="Times New Roman" panose="02020603050405020304" pitchFamily="18" charset="0"/>
                          <a:cs typeface="+mj-cs"/>
                        </a:rPr>
                        <a:t>:</a:t>
                      </a:r>
                      <a:endParaRPr lang="ru-RU" sz="3000" b="1" i="0" kern="1200" baseline="0" dirty="0" smtClean="0">
                        <a:solidFill>
                          <a:srgbClr val="253775"/>
                        </a:solidFill>
                        <a:latin typeface="+mj-lt"/>
                        <a:ea typeface="Times New Roman" panose="02020603050405020304" pitchFamily="18" charset="0"/>
                        <a:cs typeface="+mj-cs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6316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sz="3000" b="1" i="0" kern="1200" baseline="0" dirty="0" smtClean="0">
                          <a:solidFill>
                            <a:srgbClr val="253775"/>
                          </a:solidFill>
                          <a:latin typeface="+mj-lt"/>
                          <a:ea typeface="Times New Roman" panose="02020603050405020304" pitchFamily="18" charset="0"/>
                          <a:cs typeface="+mj-cs"/>
                        </a:rPr>
                        <a:t>1</a:t>
                      </a:r>
                      <a:r>
                        <a:rPr lang="ru-RU" sz="3000" b="1" i="0" kern="1200" baseline="0" dirty="0" smtClean="0">
                          <a:solidFill>
                            <a:srgbClr val="253775"/>
                          </a:solidFill>
                          <a:latin typeface="+mj-lt"/>
                          <a:ea typeface="Times New Roman" panose="02020603050405020304" pitchFamily="18" charset="0"/>
                          <a:cs typeface="+mj-cs"/>
                        </a:rPr>
                        <a:t>. Подтвердить легальное пребывание в РФ - оформить разрешение на временное проживание (РВП) или вид на жительство (ВНЖ</a:t>
                      </a:r>
                      <a:r>
                        <a:rPr lang="ru-RU" sz="3000" b="1" i="0" kern="1200" baseline="0" dirty="0" smtClean="0">
                          <a:solidFill>
                            <a:srgbClr val="253775"/>
                          </a:solidFill>
                          <a:latin typeface="+mj-lt"/>
                          <a:ea typeface="Times New Roman" panose="02020603050405020304" pitchFamily="18" charset="0"/>
                          <a:cs typeface="+mj-cs"/>
                        </a:rPr>
                        <a:t>)</a:t>
                      </a:r>
                      <a:endParaRPr lang="ru-RU" sz="3000" b="1" i="0" kern="1200" baseline="0" dirty="0" smtClean="0">
                        <a:solidFill>
                          <a:srgbClr val="253775"/>
                        </a:solidFill>
                        <a:latin typeface="+mj-lt"/>
                        <a:ea typeface="Times New Roman" panose="02020603050405020304" pitchFamily="18" charset="0"/>
                        <a:cs typeface="+mj-cs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041160260"/>
                  </a:ext>
                </a:extLst>
              </a:tr>
              <a:tr h="62597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sz="3000" b="1" i="0" kern="1200" baseline="0" dirty="0" smtClean="0">
                          <a:solidFill>
                            <a:srgbClr val="253775"/>
                          </a:solidFill>
                          <a:latin typeface="+mj-lt"/>
                          <a:ea typeface="Times New Roman" panose="02020603050405020304" pitchFamily="18" charset="0"/>
                          <a:cs typeface="+mj-cs"/>
                        </a:rPr>
                        <a:t>2</a:t>
                      </a:r>
                      <a:r>
                        <a:rPr lang="ru-RU" sz="3000" b="1" i="0" kern="1200" baseline="0" dirty="0" smtClean="0">
                          <a:solidFill>
                            <a:srgbClr val="253775"/>
                          </a:solidFill>
                          <a:latin typeface="+mj-lt"/>
                          <a:ea typeface="Times New Roman" panose="02020603050405020304" pitchFamily="18" charset="0"/>
                          <a:cs typeface="+mj-cs"/>
                        </a:rPr>
                        <a:t>. Получить </a:t>
                      </a:r>
                      <a:r>
                        <a:rPr lang="ru-RU" sz="3000" b="1" i="0" kern="1200" baseline="0" dirty="0" smtClean="0">
                          <a:solidFill>
                            <a:srgbClr val="253775"/>
                          </a:solidFill>
                          <a:latin typeface="+mj-lt"/>
                          <a:ea typeface="Times New Roman" panose="02020603050405020304" pitchFamily="18" charset="0"/>
                          <a:cs typeface="+mj-cs"/>
                        </a:rPr>
                        <a:t>ИНН</a:t>
                      </a:r>
                      <a:endParaRPr lang="ru-RU" sz="3000" b="1" i="0" kern="1200" baseline="0" dirty="0" smtClean="0">
                        <a:solidFill>
                          <a:srgbClr val="253775"/>
                        </a:solidFill>
                        <a:latin typeface="+mj-lt"/>
                        <a:ea typeface="Times New Roman" panose="02020603050405020304" pitchFamily="18" charset="0"/>
                        <a:cs typeface="+mj-cs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5171357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100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3BE006A3-5AB9-F7FE-317A-ABF24D24AB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187" y="317886"/>
            <a:ext cx="10981885" cy="1055189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ea typeface="Times New Roman" panose="02020603050405020304" pitchFamily="18" charset="0"/>
              </a:rPr>
              <a:t>Постановка физического лица на учет в налоговом органе на территории РФ </a:t>
            </a:r>
            <a:r>
              <a:rPr lang="ru-RU" sz="2900" dirty="0">
                <a:ea typeface="Times New Roman" panose="02020603050405020304" pitchFamily="18" charset="0"/>
              </a:rPr>
              <a:t>https</a:t>
            </a:r>
            <a:r>
              <a:rPr lang="ru-RU" sz="2900" dirty="0">
                <a:ea typeface="Times New Roman" panose="02020603050405020304" pitchFamily="18" charset="0"/>
              </a:rPr>
              <a:t>://service.nalog.ru/zpufl/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8B003EE3-9E30-8D49-B07B-3B5CBDE8C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18</a:t>
            </a:fld>
            <a:endParaRPr lang="ru-RU" dirty="0"/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 rotWithShape="1">
          <a:blip r:embed="rId3"/>
          <a:srcRect l="6920" t="3092" r="6601" b="3764"/>
          <a:stretch/>
        </p:blipFill>
        <p:spPr>
          <a:xfrm>
            <a:off x="1660461" y="1714414"/>
            <a:ext cx="2618073" cy="3096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9451" y="4927185"/>
            <a:ext cx="2649557" cy="1374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5722705" y="1900669"/>
            <a:ext cx="545557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253775"/>
                </a:solidFill>
                <a:latin typeface="+mj-lt"/>
                <a:ea typeface="Times New Roman" panose="02020603050405020304" pitchFamily="18" charset="0"/>
                <a:cs typeface="+mj-cs"/>
              </a:rPr>
              <a:t>Возможности:</a:t>
            </a:r>
          </a:p>
          <a:p>
            <a:endParaRPr lang="ru-RU" sz="1000" dirty="0" smtClean="0">
              <a:solidFill>
                <a:srgbClr val="055298"/>
              </a:solidFill>
              <a:latin typeface="Golos Text DemiBold" panose="020B0703020202020204" pitchFamily="34" charset="0"/>
              <a:ea typeface="Golos Text DemiBold" panose="020B0703020202020204" pitchFamily="34" charset="0"/>
            </a:endParaRPr>
          </a:p>
          <a:p>
            <a:r>
              <a:rPr lang="ru-RU" sz="2400" dirty="0" smtClean="0">
                <a:solidFill>
                  <a:srgbClr val="7030A0"/>
                </a:solidFill>
                <a:latin typeface="Golos Text DemiBold" panose="020B0703020202020204" pitchFamily="34" charset="0"/>
                <a:ea typeface="Golos Text DemiBold" panose="020B0703020202020204" pitchFamily="34" charset="0"/>
              </a:rPr>
              <a:t>- </a:t>
            </a:r>
            <a:r>
              <a:rPr lang="ru-RU" sz="2400" dirty="0">
                <a:solidFill>
                  <a:srgbClr val="7030A0"/>
                </a:solidFill>
                <a:latin typeface="Golos Text DemiBold" panose="020B0703020202020204" pitchFamily="34" charset="0"/>
                <a:ea typeface="Golos Text DemiBold" panose="020B0703020202020204" pitchFamily="34" charset="0"/>
              </a:rPr>
              <a:t>- - - - - - - - - - - - - - - - - - - - - - - - - - </a:t>
            </a:r>
            <a:r>
              <a:rPr lang="ru-RU" sz="2400" dirty="0" smtClean="0">
                <a:solidFill>
                  <a:srgbClr val="7030A0"/>
                </a:solidFill>
                <a:latin typeface="Golos Text DemiBold" panose="020B0703020202020204" pitchFamily="34" charset="0"/>
                <a:ea typeface="Golos Text DemiBold" panose="020B0703020202020204" pitchFamily="34" charset="0"/>
              </a:rPr>
              <a:t> </a:t>
            </a:r>
            <a:r>
              <a:rPr lang="ru-RU" sz="2400" b="1" dirty="0">
                <a:solidFill>
                  <a:srgbClr val="253775"/>
                </a:solidFill>
                <a:latin typeface="+mj-lt"/>
                <a:ea typeface="Times New Roman" panose="02020603050405020304" pitchFamily="18" charset="0"/>
                <a:cs typeface="+mj-cs"/>
              </a:rPr>
              <a:t>Направление </a:t>
            </a:r>
            <a:r>
              <a:rPr lang="ru-RU" sz="2400" b="1" dirty="0">
                <a:solidFill>
                  <a:srgbClr val="253775"/>
                </a:solidFill>
                <a:latin typeface="+mj-lt"/>
                <a:ea typeface="Times New Roman" panose="02020603050405020304" pitchFamily="18" charset="0"/>
                <a:cs typeface="+mj-cs"/>
              </a:rPr>
              <a:t>заявления (по форме 2-2-Учет) </a:t>
            </a:r>
            <a:r>
              <a:rPr lang="ru-RU" sz="2400" b="1" dirty="0" smtClean="0">
                <a:solidFill>
                  <a:srgbClr val="253775"/>
                </a:solidFill>
                <a:latin typeface="+mj-lt"/>
                <a:ea typeface="Times New Roman" panose="02020603050405020304" pitchFamily="18" charset="0"/>
                <a:cs typeface="+mj-cs"/>
              </a:rPr>
              <a:t>в </a:t>
            </a:r>
            <a:r>
              <a:rPr lang="ru-RU" sz="2400" b="1" dirty="0">
                <a:solidFill>
                  <a:srgbClr val="253775"/>
                </a:solidFill>
                <a:latin typeface="+mj-lt"/>
                <a:ea typeface="Times New Roman" panose="02020603050405020304" pitchFamily="18" charset="0"/>
                <a:cs typeface="+mj-cs"/>
              </a:rPr>
              <a:t>любой налоговый орган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бесплатно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400" dirty="0">
                <a:solidFill>
                  <a:srgbClr val="7030A0"/>
                </a:solidFill>
                <a:latin typeface="Golos Text DemiBold" panose="020B0703020202020204" pitchFamily="34" charset="0"/>
                <a:ea typeface="Golos Text DemiBold" panose="020B0703020202020204" pitchFamily="34" charset="0"/>
              </a:rPr>
              <a:t>- - - - - - - - - - - - - - - - - - - - - - - - - - - </a:t>
            </a:r>
            <a:r>
              <a:rPr lang="ru-RU" sz="2400" b="1" dirty="0" smtClean="0">
                <a:solidFill>
                  <a:srgbClr val="253775"/>
                </a:solidFill>
                <a:latin typeface="+mj-lt"/>
                <a:ea typeface="Times New Roman" panose="02020603050405020304" pitchFamily="18" charset="0"/>
                <a:cs typeface="+mj-cs"/>
              </a:rPr>
              <a:t>Получение </a:t>
            </a:r>
            <a:r>
              <a:rPr lang="ru-RU" sz="2400" b="1" dirty="0">
                <a:solidFill>
                  <a:srgbClr val="253775"/>
                </a:solidFill>
                <a:latin typeface="+mj-lt"/>
                <a:ea typeface="Times New Roman" panose="02020603050405020304" pitchFamily="18" charset="0"/>
                <a:cs typeface="+mj-cs"/>
              </a:rPr>
              <a:t>Свидетельства о постановке на учет физического лица в налоговом </a:t>
            </a:r>
            <a:r>
              <a:rPr lang="ru-RU" sz="2400" b="1" dirty="0" smtClean="0">
                <a:solidFill>
                  <a:srgbClr val="253775"/>
                </a:solidFill>
                <a:latin typeface="+mj-lt"/>
                <a:ea typeface="Times New Roman" panose="02020603050405020304" pitchFamily="18" charset="0"/>
                <a:cs typeface="+mj-cs"/>
              </a:rPr>
              <a:t>органе в </a:t>
            </a:r>
            <a:r>
              <a:rPr lang="ru-RU" sz="2400" b="1" dirty="0">
                <a:solidFill>
                  <a:srgbClr val="253775"/>
                </a:solidFill>
                <a:latin typeface="+mj-lt"/>
                <a:ea typeface="Times New Roman" panose="02020603050405020304" pitchFamily="18" charset="0"/>
                <a:cs typeface="+mj-cs"/>
              </a:rPr>
              <a:t>виде бумажного документа 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личное однократное посещение выбранного заявителем налогового органа</a:t>
            </a:r>
          </a:p>
          <a:p>
            <a:r>
              <a:rPr lang="ru-RU" sz="2400" dirty="0">
                <a:solidFill>
                  <a:srgbClr val="7030A0"/>
                </a:solidFill>
                <a:latin typeface="Golos Text DemiBold" panose="020B0703020202020204" pitchFamily="34" charset="0"/>
                <a:ea typeface="Golos Text DemiBold" panose="020B0703020202020204" pitchFamily="34" charset="0"/>
              </a:rPr>
              <a:t>- - - - - - - - - - - - - - - - - - - - - - - - - - </a:t>
            </a:r>
            <a:r>
              <a:rPr lang="ru-RU" sz="2400" dirty="0" smtClean="0">
                <a:solidFill>
                  <a:srgbClr val="7030A0"/>
                </a:solidFill>
                <a:latin typeface="Golos Text DemiBold" panose="020B0703020202020204" pitchFamily="34" charset="0"/>
                <a:ea typeface="Golos Text DemiBold" panose="020B0703020202020204" pitchFamily="34" charset="0"/>
              </a:rPr>
              <a:t>-</a:t>
            </a:r>
            <a:endParaRPr lang="ru-RU" sz="2400" dirty="0">
              <a:solidFill>
                <a:srgbClr val="055298"/>
              </a:solidFill>
              <a:latin typeface="Golos Text DemiBold" panose="020B0703020202020204" pitchFamily="34" charset="0"/>
              <a:ea typeface="Golos Text DemiBold" panose="020B0703020202020204" pitchFamily="34" charset="0"/>
            </a:endParaRPr>
          </a:p>
        </p:txBody>
      </p:sp>
      <p:pic>
        <p:nvPicPr>
          <p:cNvPr id="9" name="Picture 2" descr="http://qrcoder.ru/code/?https%3A%2F%2Fservice.nalog.ru%2Fzpufl%2F&amp;4&amp;0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2" t="8285" r="7335" b="9783"/>
          <a:stretch/>
        </p:blipFill>
        <p:spPr bwMode="auto">
          <a:xfrm>
            <a:off x="9845263" y="893852"/>
            <a:ext cx="430851" cy="43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44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3BE006A3-5AB9-F7FE-317A-ABF24D24AB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4804" y="646602"/>
            <a:ext cx="9154274" cy="718128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ea typeface="Times New Roman" panose="02020603050405020304" pitchFamily="18" charset="0"/>
              </a:rPr>
              <a:t>С</a:t>
            </a:r>
            <a:r>
              <a:rPr lang="ru-RU" sz="4000" dirty="0" smtClean="0">
                <a:ea typeface="Times New Roman" panose="02020603050405020304" pitchFamily="18" charset="0"/>
              </a:rPr>
              <a:t>ервис «Сведения об ИНН физического лица»</a:t>
            </a:r>
            <a:endParaRPr lang="ru-RU" sz="2900" dirty="0">
              <a:ea typeface="Times New Roman" panose="02020603050405020304" pitchFamily="18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8B003EE3-9E30-8D49-B07B-3B5CBDE8C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19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285" y="1583674"/>
            <a:ext cx="4541914" cy="5139373"/>
          </a:xfrm>
          <a:prstGeom prst="rect">
            <a:avLst/>
          </a:prstGeom>
        </p:spPr>
      </p:pic>
      <p:pic>
        <p:nvPicPr>
          <p:cNvPr id="10" name="Picture 2" descr="http://qrcoder.ru/code/?https%3A%2F%2Fservice.nalog.ru%2Finn.do&amp;2&amp;0"/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8" t="8257" r="7161" b="8656"/>
          <a:stretch/>
        </p:blipFill>
        <p:spPr bwMode="auto">
          <a:xfrm>
            <a:off x="9709078" y="729286"/>
            <a:ext cx="431114" cy="41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098138" y="2312701"/>
            <a:ext cx="5052831" cy="3445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377">
              <a:lnSpc>
                <a:spcPct val="90000"/>
              </a:lnSpc>
              <a:spcBef>
                <a:spcPts val="1000"/>
              </a:spcBef>
              <a:buClr>
                <a:srgbClr val="00B050"/>
              </a:buClr>
            </a:pPr>
            <a:r>
              <a:rPr lang="ru-RU" sz="2400" b="1" dirty="0">
                <a:solidFill>
                  <a:srgbClr val="253775"/>
                </a:solidFill>
                <a:latin typeface="+mj-lt"/>
                <a:ea typeface="Times New Roman" panose="02020603050405020304" pitchFamily="18" charset="0"/>
                <a:cs typeface="+mj-cs"/>
              </a:rPr>
              <a:t>Результат:</a:t>
            </a:r>
          </a:p>
          <a:p>
            <a:pPr lvl="0" defTabSz="914377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50000"/>
                </a:schemeClr>
              </a:buClr>
            </a:pPr>
            <a:r>
              <a:rPr lang="ru-RU" sz="2400" b="1" dirty="0">
                <a:solidFill>
                  <a:srgbClr val="253775"/>
                </a:solidFill>
                <a:latin typeface="+mj-lt"/>
                <a:ea typeface="Times New Roman" panose="02020603050405020304" pitchFamily="18" charset="0"/>
                <a:cs typeface="+mj-cs"/>
              </a:rPr>
              <a:t>Выписка из ЕГРН в отношении физического лица</a:t>
            </a:r>
            <a:endParaRPr lang="ru-RU" sz="2400" b="1" dirty="0">
              <a:solidFill>
                <a:srgbClr val="253775"/>
              </a:solidFill>
              <a:latin typeface="+mj-lt"/>
              <a:ea typeface="Times New Roman" panose="02020603050405020304" pitchFamily="18" charset="0"/>
              <a:cs typeface="+mj-cs"/>
            </a:endParaRPr>
          </a:p>
          <a:p>
            <a:pPr lvl="0" defTabSz="914377">
              <a:lnSpc>
                <a:spcPct val="0"/>
              </a:lnSpc>
              <a:spcBef>
                <a:spcPts val="1000"/>
              </a:spcBef>
              <a:buClr>
                <a:schemeClr val="accent1">
                  <a:lumMod val="50000"/>
                </a:schemeClr>
              </a:buClr>
            </a:pPr>
            <a:r>
              <a:rPr lang="ru-RU" sz="2400" dirty="0">
                <a:solidFill>
                  <a:srgbClr val="7030A0"/>
                </a:solidFill>
                <a:latin typeface="Golos Text DemiBold" panose="020B0703020202020204" pitchFamily="34" charset="0"/>
                <a:ea typeface="Golos Text DemiBold" panose="020B0703020202020204" pitchFamily="34" charset="0"/>
              </a:rPr>
              <a:t>- - - - - - - - - - - - - - - - - - - - - - - - - - -</a:t>
            </a:r>
            <a:r>
              <a:rPr lang="ru-RU" sz="2400" dirty="0" smtClean="0">
                <a:solidFill>
                  <a:srgbClr val="055298"/>
                </a:solidFill>
                <a:latin typeface="Golos Text DemiBold" panose="020B0703020202020204" pitchFamily="34" charset="0"/>
                <a:ea typeface="Golos Text DemiBold" panose="020B0703020202020204" pitchFamily="34" charset="0"/>
              </a:rPr>
              <a:t> </a:t>
            </a:r>
            <a:r>
              <a:rPr lang="ru-RU" sz="2400" dirty="0" smtClean="0">
                <a:solidFill>
                  <a:srgbClr val="055298"/>
                </a:solidFill>
                <a:latin typeface="Golos Text DemiBold" panose="020B0703020202020204" pitchFamily="34" charset="0"/>
                <a:ea typeface="Golos Text DemiBold" panose="020B0703020202020204" pitchFamily="34" charset="0"/>
              </a:rPr>
              <a:t>- - </a:t>
            </a:r>
          </a:p>
          <a:p>
            <a:pPr defTabSz="914377">
              <a:lnSpc>
                <a:spcPct val="90000"/>
              </a:lnSpc>
              <a:spcBef>
                <a:spcPts val="1000"/>
              </a:spcBef>
              <a:buClr>
                <a:srgbClr val="00B050"/>
              </a:buClr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Авторизация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в сервисе не требуется</a:t>
            </a:r>
          </a:p>
          <a:p>
            <a:pPr lvl="0" defTabSz="914377">
              <a:lnSpc>
                <a:spcPct val="90000"/>
              </a:lnSpc>
              <a:spcBef>
                <a:spcPts val="1000"/>
              </a:spcBef>
              <a:buClr>
                <a:srgbClr val="00B050"/>
              </a:buClr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Этой выписки достаточно для представления в любой государственный орган или организацию в качестве подтверждения присвоенного ИНН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pPr defTabSz="914377">
              <a:lnSpc>
                <a:spcPct val="90000"/>
              </a:lnSpc>
              <a:spcBef>
                <a:spcPts val="1000"/>
              </a:spcBef>
              <a:buClr>
                <a:srgbClr val="00B050"/>
              </a:buClr>
            </a:pPr>
            <a:r>
              <a:rPr lang="ru-RU" sz="2400" b="1" dirty="0">
                <a:solidFill>
                  <a:srgbClr val="253775"/>
                </a:solidFill>
                <a:latin typeface="+mj-lt"/>
                <a:ea typeface="Times New Roman" panose="02020603050405020304" pitchFamily="18" charset="0"/>
                <a:cs typeface="+mj-cs"/>
              </a:rPr>
              <a:t>Стоимость и срок оформления:</a:t>
            </a:r>
          </a:p>
          <a:p>
            <a:pPr lvl="0" defTabSz="914377">
              <a:lnSpc>
                <a:spcPct val="90000"/>
              </a:lnSpc>
              <a:spcBef>
                <a:spcPts val="1000"/>
              </a:spcBef>
              <a:buClr>
                <a:srgbClr val="00B050"/>
              </a:buClr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Бесплатно и моментально</a:t>
            </a:r>
          </a:p>
        </p:txBody>
      </p:sp>
      <p:pic>
        <p:nvPicPr>
          <p:cNvPr id="12" name="Picture 2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685" y="3626776"/>
            <a:ext cx="313503" cy="30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43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3BE006A3-5AB9-F7FE-317A-ABF24D24AB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240952"/>
            <a:ext cx="9949543" cy="105518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ea typeface="Times New Roman" panose="02020603050405020304" pitchFamily="18" charset="0"/>
              </a:rPr>
              <a:t>Официальный сайт ФНС </a:t>
            </a:r>
            <a:r>
              <a:rPr lang="ru-RU" sz="4000" dirty="0" smtClean="0">
                <a:ea typeface="Times New Roman" panose="02020603050405020304" pitchFamily="18" charset="0"/>
              </a:rPr>
              <a:t>России</a:t>
            </a:r>
            <a:r>
              <a:rPr lang="ru-RU" sz="4000" dirty="0" smtClean="0">
                <a:ea typeface="Times New Roman" panose="02020603050405020304" pitchFamily="18" charset="0"/>
              </a:rPr>
              <a:t/>
            </a:r>
            <a:br>
              <a:rPr lang="ru-RU" sz="4000" dirty="0" smtClean="0">
                <a:ea typeface="Times New Roman" panose="02020603050405020304" pitchFamily="18" charset="0"/>
              </a:rPr>
            </a:br>
            <a:r>
              <a:rPr lang="en-US" sz="4000" dirty="0" smtClean="0">
                <a:ea typeface="Times New Roman" panose="02020603050405020304" pitchFamily="18" charset="0"/>
              </a:rPr>
              <a:t>www.nalog.gov.ru</a:t>
            </a:r>
            <a:r>
              <a:rPr lang="ru-RU" sz="2800" dirty="0" smtClean="0">
                <a:ea typeface="Times New Roman" panose="02020603050405020304" pitchFamily="18" charset="0"/>
              </a:rPr>
              <a:t/>
            </a:r>
            <a:br>
              <a:rPr lang="ru-RU" sz="2800" dirty="0" smtClean="0">
                <a:ea typeface="Times New Roman" panose="02020603050405020304" pitchFamily="18" charset="0"/>
              </a:rPr>
            </a:br>
            <a:endParaRPr lang="ru-RU" sz="2800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8B003EE3-9E30-8D49-B07B-3B5CBDE8C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286499" y="2073997"/>
            <a:ext cx="5630518" cy="3621125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Autofit/>
          </a:bodyPr>
          <a:lstStyle/>
          <a:p>
            <a:pPr marL="0" marR="0" indent="0" algn="l" defTabSz="1043056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Times New Roman" panose="02020603050405020304" pitchFamily="18" charset="0"/>
              </a:rPr>
              <a:t>БОЛЕЕ </a:t>
            </a:r>
            <a:r>
              <a:rPr lang="ru-RU" sz="3762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70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Times New Roman" panose="02020603050405020304" pitchFamily="18" charset="0"/>
              </a:rPr>
              <a:t> ЭЛЕКТРОННЫХ СЕРВИСОВ</a:t>
            </a:r>
          </a:p>
          <a:p>
            <a:pPr marL="0" marR="0" indent="0" algn="l" defTabSz="1043056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762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22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+mj-ea"/>
                <a:cs typeface="Times New Roman" panose="02020603050405020304" pitchFamily="18" charset="0"/>
              </a:rPr>
              <a:t> СПЕЦИАЛИЗИРОВАННЫХ РАЗДЕЛА (ПРОМОСТРАНИЦЫ)</a:t>
            </a:r>
          </a:p>
          <a:p>
            <a:pPr marL="0" marR="0" indent="0" algn="l" defTabSz="1043056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54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+mj-ea"/>
                <a:cs typeface="Times New Roman" panose="02020603050405020304" pitchFamily="18" charset="0"/>
              </a:rPr>
              <a:t>	    </a:t>
            </a:r>
            <a:r>
              <a:rPr lang="ru-RU" sz="3762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24 / 7</a:t>
            </a:r>
          </a:p>
        </p:txBody>
      </p:sp>
      <p:pic>
        <p:nvPicPr>
          <p:cNvPr id="7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32" y="2073997"/>
            <a:ext cx="5166502" cy="3621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941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8CF6B2E3-DDF6-66CC-7A8D-07C6FF6751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C2940097-1F21-22E6-8D5B-6198A89A3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20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E431AC9-BF29-78CD-3CF9-0B99D2376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2816" y="1638867"/>
            <a:ext cx="1566368" cy="179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17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3BE006A3-5AB9-F7FE-317A-ABF24D24AB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240952"/>
            <a:ext cx="9949543" cy="105518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ea typeface="Times New Roman" panose="02020603050405020304" pitchFamily="18" charset="0"/>
              </a:rPr>
              <a:t>Промостраница сайта ФНС России </a:t>
            </a:r>
            <a:r>
              <a:rPr lang="ru-RU" sz="4000" dirty="0" smtClean="0">
                <a:ea typeface="Times New Roman" panose="02020603050405020304" pitchFamily="18" charset="0"/>
              </a:rPr>
              <a:t/>
            </a:r>
            <a:br>
              <a:rPr lang="ru-RU" sz="4000" dirty="0" smtClean="0">
                <a:ea typeface="Times New Roman" panose="02020603050405020304" pitchFamily="18" charset="0"/>
              </a:rPr>
            </a:br>
            <a:r>
              <a:rPr lang="ru-RU" sz="4000" dirty="0" smtClean="0">
                <a:ea typeface="Times New Roman" panose="02020603050405020304" pitchFamily="18" charset="0"/>
              </a:rPr>
              <a:t>«</a:t>
            </a:r>
            <a:r>
              <a:rPr lang="ru-RU" sz="4000" dirty="0">
                <a:ea typeface="Times New Roman" panose="02020603050405020304" pitchFamily="18" charset="0"/>
              </a:rPr>
              <a:t>Налог на профессиональный доход»</a:t>
            </a:r>
            <a:r>
              <a:rPr lang="ru-RU" sz="2800" dirty="0" smtClean="0">
                <a:ea typeface="Times New Roman" panose="02020603050405020304" pitchFamily="18" charset="0"/>
              </a:rPr>
              <a:t/>
            </a:r>
            <a:br>
              <a:rPr lang="ru-RU" sz="2800" dirty="0" smtClean="0">
                <a:ea typeface="Times New Roman" panose="02020603050405020304" pitchFamily="18" charset="0"/>
              </a:rPr>
            </a:br>
            <a:endParaRPr lang="ru-RU" sz="2800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8B003EE3-9E30-8D49-B07B-3B5CBDE8C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302" y="1949542"/>
            <a:ext cx="5042474" cy="2372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b="3091"/>
          <a:stretch/>
        </p:blipFill>
        <p:spPr>
          <a:xfrm>
            <a:off x="486623" y="4134019"/>
            <a:ext cx="5048519" cy="2043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1" name="Прямая со стрелкой 10"/>
          <p:cNvCxnSpPr/>
          <p:nvPr/>
        </p:nvCxnSpPr>
        <p:spPr>
          <a:xfrm flipV="1">
            <a:off x="4172169" y="4491927"/>
            <a:ext cx="2073008" cy="12521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l="1332"/>
          <a:stretch/>
        </p:blipFill>
        <p:spPr>
          <a:xfrm>
            <a:off x="6017467" y="3371838"/>
            <a:ext cx="2983417" cy="947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2" descr="Picture backgr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253" y="2334664"/>
            <a:ext cx="5348660" cy="396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08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3BE006A3-5AB9-F7FE-317A-ABF24D24AB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240952"/>
            <a:ext cx="9949543" cy="105518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ea typeface="Times New Roman" panose="02020603050405020304" pitchFamily="18" charset="0"/>
              </a:rPr>
              <a:t>Вход на промостраницу</a:t>
            </a:r>
            <a:br>
              <a:rPr lang="ru-RU" sz="4000" dirty="0" smtClean="0">
                <a:ea typeface="Times New Roman" panose="02020603050405020304" pitchFamily="18" charset="0"/>
              </a:rPr>
            </a:br>
            <a:r>
              <a:rPr lang="ru-RU" sz="4000" dirty="0" smtClean="0">
                <a:ea typeface="Times New Roman" panose="02020603050405020304" pitchFamily="18" charset="0"/>
              </a:rPr>
              <a:t>«</a:t>
            </a:r>
            <a:r>
              <a:rPr lang="ru-RU" sz="4000" dirty="0">
                <a:ea typeface="Times New Roman" panose="02020603050405020304" pitchFamily="18" charset="0"/>
              </a:rPr>
              <a:t>Налог на профессиональный доход» </a:t>
            </a:r>
            <a:r>
              <a:rPr lang="ru-RU" sz="4000" dirty="0" smtClean="0">
                <a:ea typeface="Times New Roman" panose="02020603050405020304" pitchFamily="18" charset="0"/>
              </a:rPr>
              <a:t/>
            </a:r>
            <a:br>
              <a:rPr lang="ru-RU" sz="4000" dirty="0" smtClean="0">
                <a:ea typeface="Times New Roman" panose="02020603050405020304" pitchFamily="18" charset="0"/>
              </a:rPr>
            </a:br>
            <a:r>
              <a:rPr lang="ru-RU" sz="4000" dirty="0" smtClean="0">
                <a:ea typeface="Times New Roman" panose="02020603050405020304" pitchFamily="18" charset="0"/>
              </a:rPr>
              <a:t>по ссылке https</a:t>
            </a:r>
            <a:r>
              <a:rPr lang="ru-RU" sz="4000" dirty="0">
                <a:ea typeface="Times New Roman" panose="02020603050405020304" pitchFamily="18" charset="0"/>
              </a:rPr>
              <a:t>://npd.nalog.ru/ или QR-коду</a:t>
            </a:r>
            <a:r>
              <a:rPr lang="ru-RU" sz="2800" dirty="0" smtClean="0">
                <a:ea typeface="Times New Roman" panose="02020603050405020304" pitchFamily="18" charset="0"/>
              </a:rPr>
              <a:t/>
            </a:r>
            <a:br>
              <a:rPr lang="ru-RU" sz="2800" dirty="0" smtClean="0">
                <a:ea typeface="Times New Roman" panose="02020603050405020304" pitchFamily="18" charset="0"/>
              </a:rPr>
            </a:br>
            <a:endParaRPr lang="ru-RU" sz="2800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8B003EE3-9E30-8D49-B07B-3B5CBDE8C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190" y="2001487"/>
            <a:ext cx="9224386" cy="4274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" descr="http://qrcoder.ru/code/?https%3A%2F%2Fnpd.nalog.ru%2F&amp;4&amp;0"/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7" t="11463" r="10600" b="11825"/>
          <a:stretch/>
        </p:blipFill>
        <p:spPr bwMode="auto">
          <a:xfrm>
            <a:off x="10025652" y="1296141"/>
            <a:ext cx="500924" cy="48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60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3BE006A3-5AB9-F7FE-317A-ABF24D24AB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6484" y="312871"/>
            <a:ext cx="9949543" cy="105518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ea typeface="Times New Roman" panose="02020603050405020304" pitchFamily="18" charset="0"/>
              </a:rPr>
              <a:t>Инструкция на промостранице «</a:t>
            </a:r>
            <a:r>
              <a:rPr lang="ru-RU" sz="4000" dirty="0">
                <a:ea typeface="Times New Roman" panose="02020603050405020304" pitchFamily="18" charset="0"/>
              </a:rPr>
              <a:t>Налог на профессиональный доход»: </a:t>
            </a:r>
            <a:r>
              <a:rPr lang="en-US" sz="4000" dirty="0">
                <a:ea typeface="Times New Roman" panose="02020603050405020304" pitchFamily="18" charset="0"/>
              </a:rPr>
              <a:t>https://npd.nalog.ru/app/</a:t>
            </a:r>
            <a:br>
              <a:rPr lang="en-US" sz="4000" dirty="0">
                <a:ea typeface="Times New Roman" panose="02020603050405020304" pitchFamily="18" charset="0"/>
              </a:rPr>
            </a:br>
            <a:r>
              <a:rPr lang="ru-RU" sz="4000" dirty="0" smtClean="0">
                <a:ea typeface="Times New Roman" panose="02020603050405020304" pitchFamily="18" charset="0"/>
              </a:rPr>
              <a:t> </a:t>
            </a:r>
            <a:endParaRPr lang="ru-RU" sz="2800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8B003EE3-9E30-8D49-B07B-3B5CBDE8C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b="10757"/>
          <a:stretch/>
        </p:blipFill>
        <p:spPr>
          <a:xfrm>
            <a:off x="2300234" y="2051517"/>
            <a:ext cx="6611816" cy="4589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http://qrcoder.ru/code/?https%3A%2F%2Fnpd.nalog.ru%2Fapp%2F&amp;4&amp;0"/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6" t="12391" r="11004" b="9428"/>
          <a:stretch/>
        </p:blipFill>
        <p:spPr bwMode="auto">
          <a:xfrm>
            <a:off x="8912050" y="1368060"/>
            <a:ext cx="503433" cy="50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03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3BE006A3-5AB9-F7FE-317A-ABF24D24AB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6484" y="312871"/>
            <a:ext cx="9949543" cy="105518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ea typeface="Times New Roman" panose="02020603050405020304" pitchFamily="18" charset="0"/>
              </a:rPr>
              <a:t>Р</a:t>
            </a:r>
            <a:r>
              <a:rPr lang="ru-RU" sz="4000" dirty="0" smtClean="0">
                <a:ea typeface="Times New Roman" panose="02020603050405020304" pitchFamily="18" charset="0"/>
              </a:rPr>
              <a:t>аздел «Вопросы и ответы»</a:t>
            </a:r>
            <a:br>
              <a:rPr lang="ru-RU" sz="4000" dirty="0" smtClean="0">
                <a:ea typeface="Times New Roman" panose="02020603050405020304" pitchFamily="18" charset="0"/>
              </a:rPr>
            </a:br>
            <a:r>
              <a:rPr lang="ru-RU" sz="4000" dirty="0" smtClean="0">
                <a:ea typeface="Times New Roman" panose="02020603050405020304" pitchFamily="18" charset="0"/>
              </a:rPr>
              <a:t>промостраницы «</a:t>
            </a:r>
            <a:r>
              <a:rPr lang="ru-RU" sz="4000" dirty="0">
                <a:ea typeface="Times New Roman" panose="02020603050405020304" pitchFamily="18" charset="0"/>
              </a:rPr>
              <a:t>Налог на профессиональный доход»: </a:t>
            </a:r>
            <a:r>
              <a:rPr lang="en-US" sz="4000" dirty="0">
                <a:ea typeface="Times New Roman" panose="02020603050405020304" pitchFamily="18" charset="0"/>
              </a:rPr>
              <a:t>https://</a:t>
            </a:r>
            <a:r>
              <a:rPr lang="en-US" sz="4000" dirty="0" smtClean="0">
                <a:ea typeface="Times New Roman" panose="02020603050405020304" pitchFamily="18" charset="0"/>
              </a:rPr>
              <a:t>npd.nalog.ru/#questions</a:t>
            </a:r>
            <a:endParaRPr lang="ru-RU" sz="2800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8B003EE3-9E30-8D49-B07B-3B5CBDE8C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6</a:t>
            </a:fld>
            <a:endParaRPr lang="ru-RU" dirty="0"/>
          </a:p>
        </p:txBody>
      </p:sp>
      <p:pic>
        <p:nvPicPr>
          <p:cNvPr id="8" name="Picture 2" descr="http://qrcoder.ru/code/?https%3A%2F%2Fnpd.nalog.ru%2F%23questions&amp;4&amp;0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7" t="7637" r="8364" b="6843"/>
          <a:stretch/>
        </p:blipFill>
        <p:spPr bwMode="auto">
          <a:xfrm>
            <a:off x="9462498" y="1368060"/>
            <a:ext cx="507609" cy="52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r="-122" b="22392"/>
          <a:stretch/>
        </p:blipFill>
        <p:spPr>
          <a:xfrm>
            <a:off x="1042621" y="2216088"/>
            <a:ext cx="9590420" cy="4141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12092" t="50243" r="25824" b="41499"/>
          <a:stretch/>
        </p:blipFill>
        <p:spPr>
          <a:xfrm>
            <a:off x="8743307" y="2216088"/>
            <a:ext cx="1762719" cy="50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75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3BE006A3-5AB9-F7FE-317A-ABF24D24AB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147" y="282049"/>
            <a:ext cx="10436864" cy="105518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ea typeface="Times New Roman" panose="02020603050405020304" pitchFamily="18" charset="0"/>
              </a:rPr>
              <a:t>C</a:t>
            </a:r>
            <a:r>
              <a:rPr lang="ru-RU" sz="4000" dirty="0" smtClean="0">
                <a:ea typeface="Times New Roman" panose="02020603050405020304" pitchFamily="18" charset="0"/>
              </a:rPr>
              <a:t>пециализированные разделы для самозанятых на промостранице «</a:t>
            </a:r>
            <a:r>
              <a:rPr lang="ru-RU" sz="4000" dirty="0">
                <a:ea typeface="Times New Roman" panose="02020603050405020304" pitchFamily="18" charset="0"/>
              </a:rPr>
              <a:t>Налог на профессиональный </a:t>
            </a:r>
            <a:r>
              <a:rPr lang="ru-RU" sz="4000" dirty="0" smtClean="0">
                <a:ea typeface="Times New Roman" panose="02020603050405020304" pitchFamily="18" charset="0"/>
              </a:rPr>
              <a:t>доход»</a:t>
            </a:r>
            <a:endParaRPr lang="ru-RU" sz="2800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8B003EE3-9E30-8D49-B07B-3B5CBDE8C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7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999" y="1891897"/>
            <a:ext cx="9022208" cy="4383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157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3BE006A3-5AB9-F7FE-317A-ABF24D24AB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792" y="292323"/>
            <a:ext cx="10262203" cy="105518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ea typeface="Times New Roman" panose="02020603050405020304" pitchFamily="18" charset="0"/>
              </a:rPr>
              <a:t>С</a:t>
            </a:r>
            <a:r>
              <a:rPr lang="ru-RU" sz="4000" dirty="0" smtClean="0">
                <a:ea typeface="Times New Roman" panose="02020603050405020304" pitchFamily="18" charset="0"/>
              </a:rPr>
              <a:t>ервис «Проверить статус самозанятого» https</a:t>
            </a:r>
            <a:r>
              <a:rPr lang="ru-RU" sz="4000" dirty="0">
                <a:ea typeface="Times New Roman" panose="02020603050405020304" pitchFamily="18" charset="0"/>
              </a:rPr>
              <a:t>://npd.nalog.ru/check-status/</a:t>
            </a:r>
            <a:br>
              <a:rPr lang="ru-RU" sz="4000" dirty="0">
                <a:ea typeface="Times New Roman" panose="02020603050405020304" pitchFamily="18" charset="0"/>
              </a:rPr>
            </a:br>
            <a:endParaRPr lang="ru-RU" sz="4000" dirty="0">
              <a:ea typeface="Times New Roman" panose="02020603050405020304" pitchFamily="18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8B003EE3-9E30-8D49-B07B-3B5CBDE8C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5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109" y="1674686"/>
            <a:ext cx="7849568" cy="4933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10123" t="9303" r="9711" b="8336"/>
          <a:stretch/>
        </p:blipFill>
        <p:spPr>
          <a:xfrm>
            <a:off x="8691299" y="830006"/>
            <a:ext cx="432151" cy="443990"/>
          </a:xfrm>
          <a:prstGeom prst="rect">
            <a:avLst/>
          </a:prstGeom>
          <a:noFill/>
        </p:spPr>
      </p:pic>
      <p:pic>
        <p:nvPicPr>
          <p:cNvPr id="8" name="Picture 2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35" y="1674686"/>
            <a:ext cx="313503" cy="30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09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3BE006A3-5AB9-F7FE-317A-ABF24D24AB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792" y="292323"/>
            <a:ext cx="10262203" cy="105518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ea typeface="Times New Roman" panose="02020603050405020304" pitchFamily="18" charset="0"/>
              </a:rPr>
              <a:t>C</a:t>
            </a:r>
            <a:r>
              <a:rPr lang="ru-RU" sz="4000" dirty="0" smtClean="0">
                <a:ea typeface="Times New Roman" panose="02020603050405020304" pitchFamily="18" charset="0"/>
              </a:rPr>
              <a:t>качать приложение «Мой налог» https</a:t>
            </a:r>
            <a:r>
              <a:rPr lang="ru-RU" sz="4000" dirty="0">
                <a:ea typeface="Times New Roman" panose="02020603050405020304" pitchFamily="18" charset="0"/>
              </a:rPr>
              <a:t>://npd.nalog.ru/app/</a:t>
            </a:r>
            <a:br>
              <a:rPr lang="ru-RU" sz="4000" dirty="0">
                <a:ea typeface="Times New Roman" panose="02020603050405020304" pitchFamily="18" charset="0"/>
              </a:rPr>
            </a:br>
            <a:endParaRPr lang="ru-RU" sz="2800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8B003EE3-9E30-8D49-B07B-3B5CBDE8C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5" name="Picture 2" descr="http://qrcoder.ru/code/?https%3A%2F%2Fnpd.nalog.ru%2Fapp%2F&amp;4&amp;0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6" t="10167" r="10530" b="11611"/>
          <a:stretch/>
        </p:blipFill>
        <p:spPr bwMode="auto">
          <a:xfrm>
            <a:off x="8096037" y="880466"/>
            <a:ext cx="400692" cy="39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2773" r="257"/>
          <a:stretch/>
        </p:blipFill>
        <p:spPr>
          <a:xfrm>
            <a:off x="689003" y="2097294"/>
            <a:ext cx="10855297" cy="3690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529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</TotalTime>
  <Words>680</Words>
  <Application>Microsoft Office PowerPoint</Application>
  <PresentationFormat>Широкоэкранный</PresentationFormat>
  <Paragraphs>98</Paragraphs>
  <Slides>20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Arial</vt:lpstr>
      <vt:lpstr>Arial Narrow</vt:lpstr>
      <vt:lpstr>Calibri</vt:lpstr>
      <vt:lpstr>Calibri Light</vt:lpstr>
      <vt:lpstr>Golos Text DemiBold</vt:lpstr>
      <vt:lpstr>Golos Text Medium</vt:lpstr>
      <vt:lpstr>Times New Roman</vt:lpstr>
      <vt:lpstr>Тема Office</vt:lpstr>
      <vt:lpstr>Презентация PowerPoint</vt:lpstr>
      <vt:lpstr>Официальный сайт ФНС России www.nalog.gov.ru </vt:lpstr>
      <vt:lpstr>Промостраница сайта ФНС России  «Налог на профессиональный доход» </vt:lpstr>
      <vt:lpstr>Вход на промостраницу «Налог на профессиональный доход»  по ссылке https://npd.nalog.ru/ или QR-коду </vt:lpstr>
      <vt:lpstr>Инструкция на промостранице «Налог на профессиональный доход»: https://npd.nalog.ru/app/  </vt:lpstr>
      <vt:lpstr>Раздел «Вопросы и ответы» промостраницы «Налог на профессиональный доход»: https://npd.nalog.ru/#questions</vt:lpstr>
      <vt:lpstr>Cпециализированные разделы для самозанятых на промостранице «Налог на профессиональный доход»</vt:lpstr>
      <vt:lpstr>Сервис «Проверить статус самозанятого» https://npd.nalog.ru/check-status/ </vt:lpstr>
      <vt:lpstr>Cкачать приложение «Мой налог» https://npd.nalog.ru/app/ </vt:lpstr>
      <vt:lpstr>Авторизация в веб-кабинете «Мой налог»</vt:lpstr>
      <vt:lpstr>Личный кабинет для плательщиков налога на профессиональный доход (самозанятых) https://lknpd.nalog.ru/ </vt:lpstr>
      <vt:lpstr>Справки, формируемые личном кабинете</vt:lpstr>
      <vt:lpstr>Формирование справок в веб-кабинете «Мой налог» (раздел «Настройка» - вкладка «Справки»)</vt:lpstr>
      <vt:lpstr>Формирование справок в мобильном приложении «Мой налог» (вкладка «Прочее» – опция «Справки»)</vt:lpstr>
      <vt:lpstr>Настройка автоплатежа в веб-кабинете «Мой налог»  (раздел «Настройка» - вкладка «Платежная информация»)</vt:lpstr>
      <vt:lpstr>Настройка автоплатежа в приложении «Мой налог»  (раздел «Прочее» - вкладка «Платежи» - опция «Автоплатеж»)</vt:lpstr>
      <vt:lpstr>Стать самозанятыми могут иностранные граждане стран, входящих в ЕАЭС, а также граждане Украины</vt:lpstr>
      <vt:lpstr>Постановка физического лица на учет в налоговом органе на территории РФ https://service.nalog.ru/zpufl/</vt:lpstr>
      <vt:lpstr>Сервис «Сведения об ИНН физического лица»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Юрин Антон Юрьевич</dc:creator>
  <cp:lastModifiedBy>Маслова Елена Викторовна</cp:lastModifiedBy>
  <cp:revision>43</cp:revision>
  <dcterms:created xsi:type="dcterms:W3CDTF">2025-06-04T08:56:24Z</dcterms:created>
  <dcterms:modified xsi:type="dcterms:W3CDTF">2025-06-25T14:21:34Z</dcterms:modified>
</cp:coreProperties>
</file>