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2" r:id="rId1"/>
    <p:sldMasterId id="2147484104" r:id="rId2"/>
    <p:sldMasterId id="2147484119" r:id="rId3"/>
    <p:sldMasterId id="2147484134" r:id="rId4"/>
    <p:sldMasterId id="2147484149" r:id="rId5"/>
    <p:sldMasterId id="2147484326" r:id="rId6"/>
  </p:sldMasterIdLst>
  <p:notesMasterIdLst>
    <p:notesMasterId r:id="rId22"/>
  </p:notesMasterIdLst>
  <p:sldIdLst>
    <p:sldId id="550" r:id="rId7"/>
    <p:sldId id="531" r:id="rId8"/>
    <p:sldId id="555" r:id="rId9"/>
    <p:sldId id="558" r:id="rId10"/>
    <p:sldId id="560" r:id="rId11"/>
    <p:sldId id="559" r:id="rId12"/>
    <p:sldId id="537" r:id="rId13"/>
    <p:sldId id="538" r:id="rId14"/>
    <p:sldId id="549" r:id="rId15"/>
    <p:sldId id="561" r:id="rId16"/>
    <p:sldId id="562" r:id="rId17"/>
    <p:sldId id="563" r:id="rId18"/>
    <p:sldId id="564" r:id="rId19"/>
    <p:sldId id="474" r:id="rId20"/>
    <p:sldId id="530" r:id="rId21"/>
  </p:sldIdLst>
  <p:sldSz cx="9144000" cy="5143500" type="screen16x9"/>
  <p:notesSz cx="6808788" cy="9940925"/>
  <p:defaultTextStyle>
    <a:defPPr>
      <a:defRPr lang="ru-RU"/>
    </a:defPPr>
    <a:lvl1pPr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0050" indent="4762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01688" indent="96838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03325" indent="144463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04963" indent="19367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823B"/>
    <a:srgbClr val="009900"/>
    <a:srgbClr val="F2F2F2"/>
    <a:srgbClr val="0066FF"/>
    <a:srgbClr val="3333FF"/>
    <a:srgbClr val="0000FF"/>
    <a:srgbClr val="66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92179" autoAdjust="0"/>
  </p:normalViewPr>
  <p:slideViewPr>
    <p:cSldViewPr>
      <p:cViewPr varScale="1">
        <p:scale>
          <a:sx n="103" d="100"/>
          <a:sy n="103" d="100"/>
        </p:scale>
        <p:origin x="708" y="96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A2CEF-6B71-4D69-A7A6-1272D79A34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CE4CD-37E8-4A47-B266-1CD00E70A761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ru-RU" sz="2000" smtClean="0">
              <a:solidFill>
                <a:schemeClr val="tx2"/>
              </a:solidFill>
              <a:latin typeface="Arial Narrow" panose="020B0606020202030204" pitchFamily="34" charset="0"/>
            </a:rPr>
            <a:t>авансовые платежи </a:t>
          </a:r>
          <a:r>
            <a:rPr lang="ru-RU" sz="2000" dirty="0" smtClean="0">
              <a:solidFill>
                <a:schemeClr val="tx2"/>
              </a:solidFill>
              <a:latin typeface="Arial Narrow" panose="020B0606020202030204" pitchFamily="34" charset="0"/>
            </a:rPr>
            <a:t>не позднее:</a:t>
          </a:r>
          <a:endParaRPr lang="ru-RU" sz="2000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03705447-0452-457E-A758-3D9D976C2025}" type="parTrans" cxnId="{B3002329-D91F-4A84-B1F2-EF44038D6F0A}">
      <dgm:prSet/>
      <dgm:spPr/>
      <dgm:t>
        <a:bodyPr/>
        <a:lstStyle/>
        <a:p>
          <a:endParaRPr lang="ru-RU" sz="20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7974884F-3370-479C-93B2-A9767138CC1A}" type="sibTrans" cxnId="{B3002329-D91F-4A84-B1F2-EF44038D6F0A}">
      <dgm:prSet custT="1"/>
      <dgm:spPr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endParaRPr lang="ru-RU" sz="20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E0A9CD6-7573-44B9-AE24-C7279F6CA93B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/>
              </a:solidFill>
              <a:latin typeface="Arial Narrow" panose="020B0606020202030204" pitchFamily="34" charset="0"/>
            </a:rPr>
            <a:t>25.04.2024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/>
              </a:solidFill>
              <a:latin typeface="Arial Narrow" panose="020B0606020202030204" pitchFamily="34" charset="0"/>
            </a:rPr>
            <a:t>25.07.2024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/>
              </a:solidFill>
              <a:latin typeface="Arial Narrow" panose="020B0606020202030204" pitchFamily="34" charset="0"/>
            </a:rPr>
            <a:t>25.10.2024</a:t>
          </a:r>
          <a:endParaRPr lang="ru-RU" sz="2000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B759C9F5-9EC5-4330-A6C8-F4117CA8F4D3}" type="parTrans" cxnId="{6A476EC5-AFC3-4BF8-AA6E-897C9B97E893}">
      <dgm:prSet/>
      <dgm:spPr/>
      <dgm:t>
        <a:bodyPr/>
        <a:lstStyle/>
        <a:p>
          <a:endParaRPr lang="ru-RU" sz="20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AE6A97A4-D13C-4E56-8D72-3E861FFCFA0B}" type="sibTrans" cxnId="{6A476EC5-AFC3-4BF8-AA6E-897C9B97E893}">
      <dgm:prSet/>
      <dgm:spPr/>
      <dgm:t>
        <a:bodyPr/>
        <a:lstStyle/>
        <a:p>
          <a:endParaRPr lang="ru-RU" sz="200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B2AB73B4-3EB5-4004-BC64-3FA3D34D93EE}" type="pres">
      <dgm:prSet presAssocID="{755A2CEF-6B71-4D69-A7A6-1272D79A34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A58765-DFD1-4072-9BA2-025EB0195B8A}" type="pres">
      <dgm:prSet presAssocID="{77FCE4CD-37E8-4A47-B266-1CD00E70A76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6F216-1F87-4E9C-B3C9-E01B9D5D9DA0}" type="pres">
      <dgm:prSet presAssocID="{7974884F-3370-479C-93B2-A9767138CC1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D1AC0AE8-43C9-4A9F-8EC6-821ED060FB09}" type="pres">
      <dgm:prSet presAssocID="{7974884F-3370-479C-93B2-A9767138CC1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A1E8D4B-B49C-4123-8FC0-3870C4E8B281}" type="pres">
      <dgm:prSet presAssocID="{9E0A9CD6-7573-44B9-AE24-C7279F6CA93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61E8AA-0F7D-4106-950A-1203A27B1F90}" type="presOf" srcId="{7974884F-3370-479C-93B2-A9767138CC1A}" destId="{2886F216-1F87-4E9C-B3C9-E01B9D5D9DA0}" srcOrd="0" destOrd="0" presId="urn:microsoft.com/office/officeart/2005/8/layout/process1"/>
    <dgm:cxn modelId="{204D03CF-0613-4AA9-AEA5-F8B41B6F2C23}" type="presOf" srcId="{755A2CEF-6B71-4D69-A7A6-1272D79A3422}" destId="{B2AB73B4-3EB5-4004-BC64-3FA3D34D93EE}" srcOrd="0" destOrd="0" presId="urn:microsoft.com/office/officeart/2005/8/layout/process1"/>
    <dgm:cxn modelId="{6A476EC5-AFC3-4BF8-AA6E-897C9B97E893}" srcId="{755A2CEF-6B71-4D69-A7A6-1272D79A3422}" destId="{9E0A9CD6-7573-44B9-AE24-C7279F6CA93B}" srcOrd="1" destOrd="0" parTransId="{B759C9F5-9EC5-4330-A6C8-F4117CA8F4D3}" sibTransId="{AE6A97A4-D13C-4E56-8D72-3E861FFCFA0B}"/>
    <dgm:cxn modelId="{18256C9A-06C1-45E9-9CF8-466624486D07}" type="presOf" srcId="{9E0A9CD6-7573-44B9-AE24-C7279F6CA93B}" destId="{6A1E8D4B-B49C-4123-8FC0-3870C4E8B281}" srcOrd="0" destOrd="0" presId="urn:microsoft.com/office/officeart/2005/8/layout/process1"/>
    <dgm:cxn modelId="{DA070BB3-5D5E-452A-BAEF-46BB369459D1}" type="presOf" srcId="{77FCE4CD-37E8-4A47-B266-1CD00E70A761}" destId="{B6A58765-DFD1-4072-9BA2-025EB0195B8A}" srcOrd="0" destOrd="0" presId="urn:microsoft.com/office/officeart/2005/8/layout/process1"/>
    <dgm:cxn modelId="{B3002329-D91F-4A84-B1F2-EF44038D6F0A}" srcId="{755A2CEF-6B71-4D69-A7A6-1272D79A3422}" destId="{77FCE4CD-37E8-4A47-B266-1CD00E70A761}" srcOrd="0" destOrd="0" parTransId="{03705447-0452-457E-A758-3D9D976C2025}" sibTransId="{7974884F-3370-479C-93B2-A9767138CC1A}"/>
    <dgm:cxn modelId="{E0DAC8E9-9FE1-4736-9A08-B11763A4B3A9}" type="presOf" srcId="{7974884F-3370-479C-93B2-A9767138CC1A}" destId="{D1AC0AE8-43C9-4A9F-8EC6-821ED060FB09}" srcOrd="1" destOrd="0" presId="urn:microsoft.com/office/officeart/2005/8/layout/process1"/>
    <dgm:cxn modelId="{A91415D5-0656-4EB3-95FD-1984A83D2C22}" type="presParOf" srcId="{B2AB73B4-3EB5-4004-BC64-3FA3D34D93EE}" destId="{B6A58765-DFD1-4072-9BA2-025EB0195B8A}" srcOrd="0" destOrd="0" presId="urn:microsoft.com/office/officeart/2005/8/layout/process1"/>
    <dgm:cxn modelId="{DBA3D19A-3472-4B54-A5C3-180F857D2B93}" type="presParOf" srcId="{B2AB73B4-3EB5-4004-BC64-3FA3D34D93EE}" destId="{2886F216-1F87-4E9C-B3C9-E01B9D5D9DA0}" srcOrd="1" destOrd="0" presId="urn:microsoft.com/office/officeart/2005/8/layout/process1"/>
    <dgm:cxn modelId="{50DB712C-9A7F-4586-9AB4-AA055AEC8759}" type="presParOf" srcId="{2886F216-1F87-4E9C-B3C9-E01B9D5D9DA0}" destId="{D1AC0AE8-43C9-4A9F-8EC6-821ED060FB09}" srcOrd="0" destOrd="0" presId="urn:microsoft.com/office/officeart/2005/8/layout/process1"/>
    <dgm:cxn modelId="{BCB6F6D2-BF87-490A-85E8-940F7E10D98B}" type="presParOf" srcId="{B2AB73B4-3EB5-4004-BC64-3FA3D34D93EE}" destId="{6A1E8D4B-B49C-4123-8FC0-3870C4E8B28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490981-B38C-4FC6-BD5C-68BC9A6757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152AD4-4AE5-481C-B730-DC1E652E1CCB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Нет необходимости личного посещения налогового органа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83BC7CF1-6480-45A8-8BC7-FB8348B6849C}" type="parTrans" cxnId="{FD0CDCC6-E2EA-4043-B684-211E6983685D}">
      <dgm:prSet/>
      <dgm:spPr/>
      <dgm:t>
        <a:bodyPr/>
        <a:lstStyle/>
        <a:p>
          <a:endParaRPr lang="ru-RU"/>
        </a:p>
      </dgm:t>
    </dgm:pt>
    <dgm:pt modelId="{78141FE5-2C7D-439A-B522-F785976DB847}" type="sibTrans" cxnId="{FD0CDCC6-E2EA-4043-B684-211E6983685D}">
      <dgm:prSet/>
      <dgm:spPr/>
      <dgm:t>
        <a:bodyPr/>
        <a:lstStyle/>
        <a:p>
          <a:endParaRPr lang="ru-RU"/>
        </a:p>
      </dgm:t>
    </dgm:pt>
    <dgm:pt modelId="{E3C42A85-19FE-4157-B330-4095FE16E5A6}" type="pres">
      <dgm:prSet presAssocID="{26490981-B38C-4FC6-BD5C-68BC9A675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F2CADF-8BA5-4F81-80C6-948118011C84}" type="pres">
      <dgm:prSet presAssocID="{48152AD4-4AE5-481C-B730-DC1E652E1CCB}" presName="parentText" presStyleLbl="node1" presStyleIdx="0" presStyleCnt="1" custScaleY="100251" custLinFactNeighborX="444" custLinFactNeighborY="-124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3E7AE-3DD2-456C-AB9F-9BAFAB873F1A}" type="presOf" srcId="{26490981-B38C-4FC6-BD5C-68BC9A67574A}" destId="{E3C42A85-19FE-4157-B330-4095FE16E5A6}" srcOrd="0" destOrd="0" presId="urn:microsoft.com/office/officeart/2005/8/layout/vList2"/>
    <dgm:cxn modelId="{FD0CDCC6-E2EA-4043-B684-211E6983685D}" srcId="{26490981-B38C-4FC6-BD5C-68BC9A67574A}" destId="{48152AD4-4AE5-481C-B730-DC1E652E1CCB}" srcOrd="0" destOrd="0" parTransId="{83BC7CF1-6480-45A8-8BC7-FB8348B6849C}" sibTransId="{78141FE5-2C7D-439A-B522-F785976DB847}"/>
    <dgm:cxn modelId="{F9BDCAA5-E73D-40A6-9058-556BE7639C33}" type="presOf" srcId="{48152AD4-4AE5-481C-B730-DC1E652E1CCB}" destId="{FAF2CADF-8BA5-4F81-80C6-948118011C84}" srcOrd="0" destOrd="0" presId="urn:microsoft.com/office/officeart/2005/8/layout/vList2"/>
    <dgm:cxn modelId="{52950C9E-19AB-4471-9D90-4AAAA6E5990D}" type="presParOf" srcId="{E3C42A85-19FE-4157-B330-4095FE16E5A6}" destId="{FAF2CADF-8BA5-4F81-80C6-948118011C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4E187F-4E79-404D-B289-36D8F8065C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2A7C6E-1472-45F2-89BA-F065BD95BD56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Интуитивно понятный интерфейс заполнения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CB8E75CC-029A-461E-9B0C-5A8EEB58B424}" type="parTrans" cxnId="{D2CCF3E4-C977-4F65-8B7D-1D3C6794A124}">
      <dgm:prSet/>
      <dgm:spPr/>
      <dgm:t>
        <a:bodyPr/>
        <a:lstStyle/>
        <a:p>
          <a:endParaRPr lang="ru-RU"/>
        </a:p>
      </dgm:t>
    </dgm:pt>
    <dgm:pt modelId="{BA99056B-70A1-430E-A65B-5249EF17FD4E}" type="sibTrans" cxnId="{D2CCF3E4-C977-4F65-8B7D-1D3C6794A124}">
      <dgm:prSet/>
      <dgm:spPr/>
      <dgm:t>
        <a:bodyPr/>
        <a:lstStyle/>
        <a:p>
          <a:endParaRPr lang="ru-RU"/>
        </a:p>
      </dgm:t>
    </dgm:pt>
    <dgm:pt modelId="{BCA712AD-1ADD-45DB-9033-881EAF79C233}" type="pres">
      <dgm:prSet presAssocID="{024E187F-4E79-404D-B289-36D8F8065C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8DFD3-FD6A-4BE0-AF69-319E0D2C91CF}" type="pres">
      <dgm:prSet presAssocID="{FA2A7C6E-1472-45F2-89BA-F065BD95BD56}" presName="parentText" presStyleLbl="node1" presStyleIdx="0" presStyleCnt="1" custScaleY="100251" custLinFactNeighborX="100" custLinFactNeighborY="-124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F54331-112E-4E87-882D-2E8759720C2F}" type="presOf" srcId="{FA2A7C6E-1472-45F2-89BA-F065BD95BD56}" destId="{EA38DFD3-FD6A-4BE0-AF69-319E0D2C91CF}" srcOrd="0" destOrd="0" presId="urn:microsoft.com/office/officeart/2005/8/layout/vList2"/>
    <dgm:cxn modelId="{FF650AF0-E5D4-49F3-AC2C-36A121711A57}" type="presOf" srcId="{024E187F-4E79-404D-B289-36D8F8065C62}" destId="{BCA712AD-1ADD-45DB-9033-881EAF79C233}" srcOrd="0" destOrd="0" presId="urn:microsoft.com/office/officeart/2005/8/layout/vList2"/>
    <dgm:cxn modelId="{D2CCF3E4-C977-4F65-8B7D-1D3C6794A124}" srcId="{024E187F-4E79-404D-B289-36D8F8065C62}" destId="{FA2A7C6E-1472-45F2-89BA-F065BD95BD56}" srcOrd="0" destOrd="0" parTransId="{CB8E75CC-029A-461E-9B0C-5A8EEB58B424}" sibTransId="{BA99056B-70A1-430E-A65B-5249EF17FD4E}"/>
    <dgm:cxn modelId="{14ED3679-3FA6-4EDB-9B8A-AC1AB6BE14F4}" type="presParOf" srcId="{BCA712AD-1ADD-45DB-9033-881EAF79C233}" destId="{EA38DFD3-FD6A-4BE0-AF69-319E0D2C91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BD1F670-2BF6-46AC-B96D-FDB32D9C17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C44DD1-676E-4362-B938-10AAF791C941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Возможность отслеживания статуса приема и камеральной проверки декларации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1CB700C9-057B-45F4-8D7D-1CE1103E5695}" type="parTrans" cxnId="{E5A96002-FD7A-4114-97B8-008B5DB7EFC2}">
      <dgm:prSet/>
      <dgm:spPr/>
      <dgm:t>
        <a:bodyPr/>
        <a:lstStyle/>
        <a:p>
          <a:pPr marL="180000"/>
          <a:endParaRPr lang="ru-RU">
            <a:solidFill>
              <a:schemeClr val="tx2"/>
            </a:solidFill>
          </a:endParaRPr>
        </a:p>
      </dgm:t>
    </dgm:pt>
    <dgm:pt modelId="{50948BFA-E264-4A85-843E-3566667221E3}" type="sibTrans" cxnId="{E5A96002-FD7A-4114-97B8-008B5DB7EFC2}">
      <dgm:prSet/>
      <dgm:spPr/>
      <dgm:t>
        <a:bodyPr/>
        <a:lstStyle/>
        <a:p>
          <a:pPr marL="180000"/>
          <a:endParaRPr lang="ru-RU">
            <a:solidFill>
              <a:schemeClr val="tx2"/>
            </a:solidFill>
          </a:endParaRPr>
        </a:p>
      </dgm:t>
    </dgm:pt>
    <dgm:pt modelId="{C7E14F31-55BF-4977-AFEF-79A151A1BF13}" type="pres">
      <dgm:prSet presAssocID="{ABD1F670-2BF6-46AC-B96D-FDB32D9C17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04CD82-5AB0-405D-AD24-2BB2DA057750}" type="pres">
      <dgm:prSet presAssocID="{FAC44DD1-676E-4362-B938-10AAF791C941}" presName="parentText" presStyleLbl="node1" presStyleIdx="0" presStyleCnt="1" custScaleY="219995" custLinFactNeighborX="-638" custLinFactNeighborY="428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96002-FD7A-4114-97B8-008B5DB7EFC2}" srcId="{ABD1F670-2BF6-46AC-B96D-FDB32D9C179A}" destId="{FAC44DD1-676E-4362-B938-10AAF791C941}" srcOrd="0" destOrd="0" parTransId="{1CB700C9-057B-45F4-8D7D-1CE1103E5695}" sibTransId="{50948BFA-E264-4A85-843E-3566667221E3}"/>
    <dgm:cxn modelId="{AF2145F9-6F0C-4116-8130-FCC20ADF9EE1}" type="presOf" srcId="{ABD1F670-2BF6-46AC-B96D-FDB32D9C179A}" destId="{C7E14F31-55BF-4977-AFEF-79A151A1BF13}" srcOrd="0" destOrd="0" presId="urn:microsoft.com/office/officeart/2005/8/layout/vList2"/>
    <dgm:cxn modelId="{7F0120D3-E9B2-4092-8244-932AC512247B}" type="presOf" srcId="{FAC44DD1-676E-4362-B938-10AAF791C941}" destId="{5604CD82-5AB0-405D-AD24-2BB2DA057750}" srcOrd="0" destOrd="0" presId="urn:microsoft.com/office/officeart/2005/8/layout/vList2"/>
    <dgm:cxn modelId="{4456C12B-D1FD-44CF-B3E0-78928535AB2F}" type="presParOf" srcId="{C7E14F31-55BF-4977-AFEF-79A151A1BF13}" destId="{5604CD82-5AB0-405D-AD24-2BB2DA0577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90981-B38C-4FC6-BD5C-68BC9A6757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152AD4-4AE5-481C-B730-DC1E652E1CCB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С 01.01.2024 года авансовые платежи по НДФЛ уплачивают: индивидуальные предприниматели, Главы крестьянско-фермерских хозяйств, адвокаты, нотариусы и другие частнопрактикующие лица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83BC7CF1-6480-45A8-8BC7-FB8348B6849C}" type="parTrans" cxnId="{FD0CDCC6-E2EA-4043-B684-211E6983685D}">
      <dgm:prSet/>
      <dgm:spPr/>
      <dgm:t>
        <a:bodyPr/>
        <a:lstStyle/>
        <a:p>
          <a:endParaRPr lang="ru-RU"/>
        </a:p>
      </dgm:t>
    </dgm:pt>
    <dgm:pt modelId="{78141FE5-2C7D-439A-B522-F785976DB847}" type="sibTrans" cxnId="{FD0CDCC6-E2EA-4043-B684-211E6983685D}">
      <dgm:prSet/>
      <dgm:spPr/>
      <dgm:t>
        <a:bodyPr/>
        <a:lstStyle/>
        <a:p>
          <a:endParaRPr lang="ru-RU"/>
        </a:p>
      </dgm:t>
    </dgm:pt>
    <dgm:pt modelId="{E3C42A85-19FE-4157-B330-4095FE16E5A6}" type="pres">
      <dgm:prSet presAssocID="{26490981-B38C-4FC6-BD5C-68BC9A675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F2CADF-8BA5-4F81-80C6-948118011C84}" type="pres">
      <dgm:prSet presAssocID="{48152AD4-4AE5-481C-B730-DC1E652E1CCB}" presName="parentText" presStyleLbl="node1" presStyleIdx="0" presStyleCnt="1" custScaleY="376949" custLinFactNeighborX="444" custLinFactNeighborY="-124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DC138C-5995-4642-BC85-A5601B902FA9}" type="presOf" srcId="{26490981-B38C-4FC6-BD5C-68BC9A67574A}" destId="{E3C42A85-19FE-4157-B330-4095FE16E5A6}" srcOrd="0" destOrd="0" presId="urn:microsoft.com/office/officeart/2005/8/layout/vList2"/>
    <dgm:cxn modelId="{670F7820-9401-4CE1-A84B-8B9154C67F11}" type="presOf" srcId="{48152AD4-4AE5-481C-B730-DC1E652E1CCB}" destId="{FAF2CADF-8BA5-4F81-80C6-948118011C84}" srcOrd="0" destOrd="0" presId="urn:microsoft.com/office/officeart/2005/8/layout/vList2"/>
    <dgm:cxn modelId="{FD0CDCC6-E2EA-4043-B684-211E6983685D}" srcId="{26490981-B38C-4FC6-BD5C-68BC9A67574A}" destId="{48152AD4-4AE5-481C-B730-DC1E652E1CCB}" srcOrd="0" destOrd="0" parTransId="{83BC7CF1-6480-45A8-8BC7-FB8348B6849C}" sibTransId="{78141FE5-2C7D-439A-B522-F785976DB847}"/>
    <dgm:cxn modelId="{3ADAD145-C761-49D3-9D8E-20D803A44723}" type="presParOf" srcId="{E3C42A85-19FE-4157-B330-4095FE16E5A6}" destId="{FAF2CADF-8BA5-4F81-80C6-948118011C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4E187F-4E79-404D-B289-36D8F8065C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2A7C6E-1472-45F2-89BA-F065BD95BD56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 соответствии с п. 12 ст. 4 ФЗ от 14.07.2022 №263-ФЗ имеется обязанность по предоставлению Уведомления об исчисленных суммах авансовых платежей, ранее действовавший порядок направления платежных распоряжений со статусом «02», истек - 31.12.2023  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CB8E75CC-029A-461E-9B0C-5A8EEB58B424}" type="parTrans" cxnId="{D2CCF3E4-C977-4F65-8B7D-1D3C6794A124}">
      <dgm:prSet/>
      <dgm:spPr/>
      <dgm:t>
        <a:bodyPr/>
        <a:lstStyle/>
        <a:p>
          <a:endParaRPr lang="ru-RU"/>
        </a:p>
      </dgm:t>
    </dgm:pt>
    <dgm:pt modelId="{BA99056B-70A1-430E-A65B-5249EF17FD4E}" type="sibTrans" cxnId="{D2CCF3E4-C977-4F65-8B7D-1D3C6794A124}">
      <dgm:prSet/>
      <dgm:spPr/>
      <dgm:t>
        <a:bodyPr/>
        <a:lstStyle/>
        <a:p>
          <a:endParaRPr lang="ru-RU"/>
        </a:p>
      </dgm:t>
    </dgm:pt>
    <dgm:pt modelId="{BCA712AD-1ADD-45DB-9033-881EAF79C233}" type="pres">
      <dgm:prSet presAssocID="{024E187F-4E79-404D-B289-36D8F8065C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8DFD3-FD6A-4BE0-AF69-319E0D2C91CF}" type="pres">
      <dgm:prSet presAssocID="{FA2A7C6E-1472-45F2-89BA-F065BD95BD56}" presName="parentText" presStyleLbl="node1" presStyleIdx="0" presStyleCnt="1" custScaleX="101705" custScaleY="484094" custLinFactNeighborX="100" custLinFactNeighborY="-124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6CE448-FA55-44CD-8BAE-FC61583F36A2}" type="presOf" srcId="{FA2A7C6E-1472-45F2-89BA-F065BD95BD56}" destId="{EA38DFD3-FD6A-4BE0-AF69-319E0D2C91CF}" srcOrd="0" destOrd="0" presId="urn:microsoft.com/office/officeart/2005/8/layout/vList2"/>
    <dgm:cxn modelId="{13E087F9-9A43-49C4-861E-09092FBA101B}" type="presOf" srcId="{024E187F-4E79-404D-B289-36D8F8065C62}" destId="{BCA712AD-1ADD-45DB-9033-881EAF79C233}" srcOrd="0" destOrd="0" presId="urn:microsoft.com/office/officeart/2005/8/layout/vList2"/>
    <dgm:cxn modelId="{D2CCF3E4-C977-4F65-8B7D-1D3C6794A124}" srcId="{024E187F-4E79-404D-B289-36D8F8065C62}" destId="{FA2A7C6E-1472-45F2-89BA-F065BD95BD56}" srcOrd="0" destOrd="0" parTransId="{CB8E75CC-029A-461E-9B0C-5A8EEB58B424}" sibTransId="{BA99056B-70A1-430E-A65B-5249EF17FD4E}"/>
    <dgm:cxn modelId="{DCF636A3-66CE-480A-B157-524323B34182}" type="presParOf" srcId="{BCA712AD-1ADD-45DB-9033-881EAF79C233}" destId="{EA38DFD3-FD6A-4BE0-AF69-319E0D2C91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D1F670-2BF6-46AC-B96D-FDB32D9C17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C44DD1-676E-4362-B938-10AAF791C941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Обязательные реквизиты в Уведомлении по авансовым платежам (Приказ ФНС России от 02.11.2022 №ЕД-78/1047</a:t>
          </a:r>
          <a:r>
            <a:rPr lang="en-US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@), 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правильное указание кодов: первый квартал - 21/04; полугодие - 31/04; девять месяцев - 33/04 соответственно. 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1CB700C9-057B-45F4-8D7D-1CE1103E5695}" type="parTrans" cxnId="{E5A96002-FD7A-4114-97B8-008B5DB7EFC2}">
      <dgm:prSet/>
      <dgm:spPr/>
      <dgm:t>
        <a:bodyPr/>
        <a:lstStyle/>
        <a:p>
          <a:pPr marL="180000"/>
          <a:endParaRPr lang="ru-RU">
            <a:solidFill>
              <a:schemeClr val="tx2"/>
            </a:solidFill>
          </a:endParaRPr>
        </a:p>
      </dgm:t>
    </dgm:pt>
    <dgm:pt modelId="{50948BFA-E264-4A85-843E-3566667221E3}" type="sibTrans" cxnId="{E5A96002-FD7A-4114-97B8-008B5DB7EFC2}">
      <dgm:prSet/>
      <dgm:spPr/>
      <dgm:t>
        <a:bodyPr/>
        <a:lstStyle/>
        <a:p>
          <a:pPr marL="180000"/>
          <a:endParaRPr lang="ru-RU">
            <a:solidFill>
              <a:schemeClr val="tx2"/>
            </a:solidFill>
          </a:endParaRPr>
        </a:p>
      </dgm:t>
    </dgm:pt>
    <dgm:pt modelId="{C7E14F31-55BF-4977-AFEF-79A151A1BF13}" type="pres">
      <dgm:prSet presAssocID="{ABD1F670-2BF6-46AC-B96D-FDB32D9C17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04CD82-5AB0-405D-AD24-2BB2DA057750}" type="pres">
      <dgm:prSet presAssocID="{FAC44DD1-676E-4362-B938-10AAF791C941}" presName="parentText" presStyleLbl="node1" presStyleIdx="0" presStyleCnt="1" custScaleY="487708" custLinFactNeighborX="-638" custLinFactNeighborY="428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96002-FD7A-4114-97B8-008B5DB7EFC2}" srcId="{ABD1F670-2BF6-46AC-B96D-FDB32D9C179A}" destId="{FAC44DD1-676E-4362-B938-10AAF791C941}" srcOrd="0" destOrd="0" parTransId="{1CB700C9-057B-45F4-8D7D-1CE1103E5695}" sibTransId="{50948BFA-E264-4A85-843E-3566667221E3}"/>
    <dgm:cxn modelId="{E690910B-A9EA-484F-AFC1-581FFF730FAA}" type="presOf" srcId="{FAC44DD1-676E-4362-B938-10AAF791C941}" destId="{5604CD82-5AB0-405D-AD24-2BB2DA057750}" srcOrd="0" destOrd="0" presId="urn:microsoft.com/office/officeart/2005/8/layout/vList2"/>
    <dgm:cxn modelId="{6BA55A21-8F76-4DBE-8798-651A88EDA36E}" type="presOf" srcId="{ABD1F670-2BF6-46AC-B96D-FDB32D9C179A}" destId="{C7E14F31-55BF-4977-AFEF-79A151A1BF13}" srcOrd="0" destOrd="0" presId="urn:microsoft.com/office/officeart/2005/8/layout/vList2"/>
    <dgm:cxn modelId="{7304C9CC-97F4-4713-9E2D-605FD55C6791}" type="presParOf" srcId="{C7E14F31-55BF-4977-AFEF-79A151A1BF13}" destId="{5604CD82-5AB0-405D-AD24-2BB2DA0577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490981-B38C-4FC6-BD5C-68BC9A6757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152AD4-4AE5-481C-B730-DC1E652E1CCB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algn="l" rtl="0">
            <a:spcAft>
              <a:spcPts val="0"/>
            </a:spcAft>
          </a:pP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С 01.01.2023 предприниматели, осуществляющие производство и продажу изделий из драгоценных металлов, обязаны применять общепринятую систему налогообложения и предоставлять декларацию по ф.3-НДФЛ по итогам 2023 года, основание: ФЗ от 09.03.2022 №47-ФЗ, ст. 346.12 НК РФ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83BC7CF1-6480-45A8-8BC7-FB8348B6849C}" type="parTrans" cxnId="{FD0CDCC6-E2EA-4043-B684-211E6983685D}">
      <dgm:prSet/>
      <dgm:spPr/>
      <dgm:t>
        <a:bodyPr/>
        <a:lstStyle/>
        <a:p>
          <a:endParaRPr lang="ru-RU"/>
        </a:p>
      </dgm:t>
    </dgm:pt>
    <dgm:pt modelId="{78141FE5-2C7D-439A-B522-F785976DB847}" type="sibTrans" cxnId="{FD0CDCC6-E2EA-4043-B684-211E6983685D}">
      <dgm:prSet/>
      <dgm:spPr/>
      <dgm:t>
        <a:bodyPr/>
        <a:lstStyle/>
        <a:p>
          <a:endParaRPr lang="ru-RU"/>
        </a:p>
      </dgm:t>
    </dgm:pt>
    <dgm:pt modelId="{E3C42A85-19FE-4157-B330-4095FE16E5A6}" type="pres">
      <dgm:prSet presAssocID="{26490981-B38C-4FC6-BD5C-68BC9A675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F2CADF-8BA5-4F81-80C6-948118011C84}" type="pres">
      <dgm:prSet presAssocID="{48152AD4-4AE5-481C-B730-DC1E652E1CCB}" presName="parentText" presStyleLbl="node1" presStyleIdx="0" presStyleCnt="1" custScaleY="590015" custLinFactNeighborX="444" custLinFactNeighborY="-124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CA285B-B7B2-4A55-9215-B663DE952D35}" type="presOf" srcId="{48152AD4-4AE5-481C-B730-DC1E652E1CCB}" destId="{FAF2CADF-8BA5-4F81-80C6-948118011C84}" srcOrd="0" destOrd="0" presId="urn:microsoft.com/office/officeart/2005/8/layout/vList2"/>
    <dgm:cxn modelId="{FD0CDCC6-E2EA-4043-B684-211E6983685D}" srcId="{26490981-B38C-4FC6-BD5C-68BC9A67574A}" destId="{48152AD4-4AE5-481C-B730-DC1E652E1CCB}" srcOrd="0" destOrd="0" parTransId="{83BC7CF1-6480-45A8-8BC7-FB8348B6849C}" sibTransId="{78141FE5-2C7D-439A-B522-F785976DB847}"/>
    <dgm:cxn modelId="{09431A6D-2E9B-4671-9392-8581FE9809B9}" type="presOf" srcId="{26490981-B38C-4FC6-BD5C-68BC9A67574A}" destId="{E3C42A85-19FE-4157-B330-4095FE16E5A6}" srcOrd="0" destOrd="0" presId="urn:microsoft.com/office/officeart/2005/8/layout/vList2"/>
    <dgm:cxn modelId="{FC34EC42-A37C-410C-B1CC-3E5057541399}" type="presParOf" srcId="{E3C42A85-19FE-4157-B330-4095FE16E5A6}" destId="{FAF2CADF-8BA5-4F81-80C6-948118011C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4E187F-4E79-404D-B289-36D8F8065C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2A7C6E-1472-45F2-89BA-F065BD95BD56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При реализации объектов недвижимости, используемых в предпринимательской деятельности, доход отражается в разделе 3 декларации – доходы, полученные от предпринимательской деятельности, при этом минимальный срок владения имуществом не учитывается (норма ст.217.1 НК РФ не действует), также не вправе использовать вычет по пп.1 п.2 ст. 220 НК РФ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CB8E75CC-029A-461E-9B0C-5A8EEB58B424}" type="parTrans" cxnId="{D2CCF3E4-C977-4F65-8B7D-1D3C6794A124}">
      <dgm:prSet/>
      <dgm:spPr/>
      <dgm:t>
        <a:bodyPr/>
        <a:lstStyle/>
        <a:p>
          <a:endParaRPr lang="ru-RU"/>
        </a:p>
      </dgm:t>
    </dgm:pt>
    <dgm:pt modelId="{BA99056B-70A1-430E-A65B-5249EF17FD4E}" type="sibTrans" cxnId="{D2CCF3E4-C977-4F65-8B7D-1D3C6794A124}">
      <dgm:prSet/>
      <dgm:spPr/>
      <dgm:t>
        <a:bodyPr/>
        <a:lstStyle/>
        <a:p>
          <a:endParaRPr lang="ru-RU"/>
        </a:p>
      </dgm:t>
    </dgm:pt>
    <dgm:pt modelId="{BCA712AD-1ADD-45DB-9033-881EAF79C233}" type="pres">
      <dgm:prSet presAssocID="{024E187F-4E79-404D-B289-36D8F8065C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8DFD3-FD6A-4BE0-AF69-319E0D2C91CF}" type="pres">
      <dgm:prSet presAssocID="{FA2A7C6E-1472-45F2-89BA-F065BD95BD56}" presName="parentText" presStyleLbl="node1" presStyleIdx="0" presStyleCnt="1" custScaleX="101705" custScaleY="567444" custLinFactNeighborY="-57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DF631C-BBC1-493C-AC75-052568E16D65}" type="presOf" srcId="{FA2A7C6E-1472-45F2-89BA-F065BD95BD56}" destId="{EA38DFD3-FD6A-4BE0-AF69-319E0D2C91CF}" srcOrd="0" destOrd="0" presId="urn:microsoft.com/office/officeart/2005/8/layout/vList2"/>
    <dgm:cxn modelId="{514C3EAE-DD7A-4326-8A8B-26C2BA80228E}" type="presOf" srcId="{024E187F-4E79-404D-B289-36D8F8065C62}" destId="{BCA712AD-1ADD-45DB-9033-881EAF79C233}" srcOrd="0" destOrd="0" presId="urn:microsoft.com/office/officeart/2005/8/layout/vList2"/>
    <dgm:cxn modelId="{D2CCF3E4-C977-4F65-8B7D-1D3C6794A124}" srcId="{024E187F-4E79-404D-B289-36D8F8065C62}" destId="{FA2A7C6E-1472-45F2-89BA-F065BD95BD56}" srcOrd="0" destOrd="0" parTransId="{CB8E75CC-029A-461E-9B0C-5A8EEB58B424}" sibTransId="{BA99056B-70A1-430E-A65B-5249EF17FD4E}"/>
    <dgm:cxn modelId="{B997C9D2-A72A-4E4D-A538-B4BB884A9CAF}" type="presParOf" srcId="{BCA712AD-1ADD-45DB-9033-881EAF79C233}" destId="{EA38DFD3-FD6A-4BE0-AF69-319E0D2C91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083F56-4A31-4DB1-A0D7-31B6D4B93A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633D75-65BF-48F7-B74C-6820B02DED78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Заполнение декларации с минимальными затратами времени и усилий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9C3F6F7-80CC-4373-B7A7-13ED67DD0A5E}" type="parTrans" cxnId="{EE915799-DAED-418C-A9DA-A7D98AE00D71}">
      <dgm:prSet/>
      <dgm:spPr/>
      <dgm:t>
        <a:bodyPr/>
        <a:lstStyle/>
        <a:p>
          <a:pPr marL="180000"/>
          <a:endParaRPr lang="ru-RU" sz="1800">
            <a:latin typeface="Arial Narrow" panose="020B0606020202030204" pitchFamily="34" charset="0"/>
          </a:endParaRPr>
        </a:p>
      </dgm:t>
    </dgm:pt>
    <dgm:pt modelId="{94CE437A-20E1-4001-B6C1-952EE0C4084C}" type="sibTrans" cxnId="{EE915799-DAED-418C-A9DA-A7D98AE00D71}">
      <dgm:prSet/>
      <dgm:spPr/>
      <dgm:t>
        <a:bodyPr/>
        <a:lstStyle/>
        <a:p>
          <a:pPr marL="180000"/>
          <a:endParaRPr lang="ru-RU" sz="1800">
            <a:latin typeface="Arial Narrow" panose="020B0606020202030204" pitchFamily="34" charset="0"/>
          </a:endParaRPr>
        </a:p>
      </dgm:t>
    </dgm:pt>
    <dgm:pt modelId="{CAA9ED7F-57BB-429B-BEE5-B43E9FA3A931}" type="pres">
      <dgm:prSet presAssocID="{45083F56-4A31-4DB1-A0D7-31B6D4B93A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32D629-050C-4981-AB10-3B0E9C31C447}" type="pres">
      <dgm:prSet presAssocID="{46633D75-65BF-48F7-B74C-6820B02DED78}" presName="parentText" presStyleLbl="node1" presStyleIdx="0" presStyleCnt="1" custScaleY="151515" custLinFactNeighborX="479" custLinFactNeighborY="-425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915799-DAED-418C-A9DA-A7D98AE00D71}" srcId="{45083F56-4A31-4DB1-A0D7-31B6D4B93A68}" destId="{46633D75-65BF-48F7-B74C-6820B02DED78}" srcOrd="0" destOrd="0" parTransId="{09C3F6F7-80CC-4373-B7A7-13ED67DD0A5E}" sibTransId="{94CE437A-20E1-4001-B6C1-952EE0C4084C}"/>
    <dgm:cxn modelId="{CDAF66F5-3F7D-4306-974A-3638492D1255}" type="presOf" srcId="{45083F56-4A31-4DB1-A0D7-31B6D4B93A68}" destId="{CAA9ED7F-57BB-429B-BEE5-B43E9FA3A931}" srcOrd="0" destOrd="0" presId="urn:microsoft.com/office/officeart/2005/8/layout/vList2"/>
    <dgm:cxn modelId="{FC7895CD-4917-4CF3-9A6F-C316EA1E4F66}" type="presOf" srcId="{46633D75-65BF-48F7-B74C-6820B02DED78}" destId="{E832D629-050C-4981-AB10-3B0E9C31C447}" srcOrd="0" destOrd="0" presId="urn:microsoft.com/office/officeart/2005/8/layout/vList2"/>
    <dgm:cxn modelId="{E3F023CA-2EC1-4A63-864C-7BF5F700A775}" type="presParOf" srcId="{CAA9ED7F-57BB-429B-BEE5-B43E9FA3A931}" destId="{E832D629-050C-4981-AB10-3B0E9C31C4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01148B-858D-47D9-947F-85EBEC4CDE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7BE99E-B4E2-4819-8F2D-95A40C7C5E66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Часть данных в декларации заполняется автоматически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C5123EE8-82BF-4A6B-9F38-655E8358B539}" type="parTrans" cxnId="{AD72C42B-F0D2-4A44-BB98-8530CE4A3B4F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F6C2359E-878B-456A-90B6-431E82ADBF62}" type="sibTrans" cxnId="{AD72C42B-F0D2-4A44-BB98-8530CE4A3B4F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A0DE7399-5CC5-450A-851A-69738D00EFE6}" type="pres">
      <dgm:prSet presAssocID="{EF01148B-858D-47D9-947F-85EBEC4CDE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7E2F68-BDCE-4046-8E0F-4F480E98E53F}" type="pres">
      <dgm:prSet presAssocID="{797BE99E-B4E2-4819-8F2D-95A40C7C5E66}" presName="parentText" presStyleLbl="node1" presStyleIdx="0" presStyleCnt="1" custScaleY="184089" custLinFactNeighborX="-245" custLinFactNeighborY="-13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72C42B-F0D2-4A44-BB98-8530CE4A3B4F}" srcId="{EF01148B-858D-47D9-947F-85EBEC4CDEC6}" destId="{797BE99E-B4E2-4819-8F2D-95A40C7C5E66}" srcOrd="0" destOrd="0" parTransId="{C5123EE8-82BF-4A6B-9F38-655E8358B539}" sibTransId="{F6C2359E-878B-456A-90B6-431E82ADBF62}"/>
    <dgm:cxn modelId="{05603F1E-9ADC-4825-BB44-76663A58D8EF}" type="presOf" srcId="{EF01148B-858D-47D9-947F-85EBEC4CDEC6}" destId="{A0DE7399-5CC5-450A-851A-69738D00EFE6}" srcOrd="0" destOrd="0" presId="urn:microsoft.com/office/officeart/2005/8/layout/vList2"/>
    <dgm:cxn modelId="{BF4EE15F-B5B2-4DEB-A67F-AA894457F4B7}" type="presOf" srcId="{797BE99E-B4E2-4819-8F2D-95A40C7C5E66}" destId="{337E2F68-BDCE-4046-8E0F-4F480E98E53F}" srcOrd="0" destOrd="0" presId="urn:microsoft.com/office/officeart/2005/8/layout/vList2"/>
    <dgm:cxn modelId="{91007A2E-04C8-4BCC-B4AA-2BF54F6C6307}" type="presParOf" srcId="{A0DE7399-5CC5-450A-851A-69738D00EFE6}" destId="{337E2F68-BDCE-4046-8E0F-4F480E98E5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2D530F-2110-4318-944C-CEF1A2414B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CBE8BF-CC04-484C-8751-F497F800231E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180000" rtl="0"/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Не требуется искать действующую форму декларации, достаточно просто выбрать год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179A4BB8-7B43-474B-B11F-0A744A96326D}" type="parTrans" cxnId="{6C3FE901-05E5-49F7-A67B-93B9924D1554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F9E5274A-D373-4F22-B885-2E32A07A848A}" type="sibTrans" cxnId="{6C3FE901-05E5-49F7-A67B-93B9924D1554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320746F2-3C7D-48AF-8201-B5CE8239AA6C}" type="pres">
      <dgm:prSet presAssocID="{E12D530F-2110-4318-944C-CEF1A2414B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B48A48-2F72-4491-9320-FEE4841BA1C8}" type="pres">
      <dgm:prSet presAssocID="{1ECBE8BF-CC04-484C-8751-F497F800231E}" presName="parentText" presStyleLbl="node1" presStyleIdx="0" presStyleCnt="1" custScaleY="205329" custLinFactNeighborX="-7" custLinFactNeighborY="-17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38034-E998-4145-AF59-3B9B1888B0B8}" type="presOf" srcId="{1ECBE8BF-CC04-484C-8751-F497F800231E}" destId="{37B48A48-2F72-4491-9320-FEE4841BA1C8}" srcOrd="0" destOrd="0" presId="urn:microsoft.com/office/officeart/2005/8/layout/vList2"/>
    <dgm:cxn modelId="{6C3FE901-05E5-49F7-A67B-93B9924D1554}" srcId="{E12D530F-2110-4318-944C-CEF1A2414B24}" destId="{1ECBE8BF-CC04-484C-8751-F497F800231E}" srcOrd="0" destOrd="0" parTransId="{179A4BB8-7B43-474B-B11F-0A744A96326D}" sibTransId="{F9E5274A-D373-4F22-B885-2E32A07A848A}"/>
    <dgm:cxn modelId="{753DC27D-A2F4-4727-9B4E-9DB93EAF50F2}" type="presOf" srcId="{E12D530F-2110-4318-944C-CEF1A2414B24}" destId="{320746F2-3C7D-48AF-8201-B5CE8239AA6C}" srcOrd="0" destOrd="0" presId="urn:microsoft.com/office/officeart/2005/8/layout/vList2"/>
    <dgm:cxn modelId="{15F019FF-0D35-4224-A273-930B444A230B}" type="presParOf" srcId="{320746F2-3C7D-48AF-8201-B5CE8239AA6C}" destId="{37B48A48-2F72-4491-9320-FEE4841BA1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58765-DFD1-4072-9BA2-025EB0195B8A}">
      <dsp:nvSpPr>
        <dsp:cNvPr id="0" name=""/>
        <dsp:cNvSpPr/>
      </dsp:nvSpPr>
      <dsp:spPr>
        <a:xfrm>
          <a:off x="2846" y="0"/>
          <a:ext cx="1733192" cy="98923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2"/>
              </a:solidFill>
              <a:latin typeface="Arial Narrow" panose="020B0606020202030204" pitchFamily="34" charset="0"/>
            </a:rPr>
            <a:t>авансовые платежи </a:t>
          </a:r>
          <a:r>
            <a:rPr lang="ru-RU" sz="2000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не позднее:</a:t>
          </a:r>
          <a:endParaRPr lang="ru-RU" sz="2000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>
        <a:off x="31820" y="28974"/>
        <a:ext cx="1675244" cy="931288"/>
      </dsp:txXfrm>
    </dsp:sp>
    <dsp:sp modelId="{2886F216-1F87-4E9C-B3C9-E01B9D5D9DA0}">
      <dsp:nvSpPr>
        <dsp:cNvPr id="0" name=""/>
        <dsp:cNvSpPr/>
      </dsp:nvSpPr>
      <dsp:spPr>
        <a:xfrm>
          <a:off x="1909358" y="279702"/>
          <a:ext cx="367436" cy="429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>
        <a:off x="1909358" y="365668"/>
        <a:ext cx="257205" cy="257899"/>
      </dsp:txXfrm>
    </dsp:sp>
    <dsp:sp modelId="{6A1E8D4B-B49C-4123-8FC0-3870C4E8B281}">
      <dsp:nvSpPr>
        <dsp:cNvPr id="0" name=""/>
        <dsp:cNvSpPr/>
      </dsp:nvSpPr>
      <dsp:spPr>
        <a:xfrm>
          <a:off x="2429316" y="0"/>
          <a:ext cx="1733192" cy="98923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25.04.2024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25.07.2024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25.10.2024</a:t>
          </a:r>
          <a:endParaRPr lang="ru-RU" sz="2000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>
        <a:off x="2458290" y="28974"/>
        <a:ext cx="1675244" cy="9312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2CADF-8BA5-4F81-80C6-948118011C84}">
      <dsp:nvSpPr>
        <dsp:cNvPr id="0" name=""/>
        <dsp:cNvSpPr/>
      </dsp:nvSpPr>
      <dsp:spPr>
        <a:xfrm>
          <a:off x="0" y="0"/>
          <a:ext cx="7488416" cy="468001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Нет необходимости личного посещения налогового органа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2846" y="22846"/>
        <a:ext cx="7442724" cy="4223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8DFD3-FD6A-4BE0-AF69-319E0D2C91CF}">
      <dsp:nvSpPr>
        <dsp:cNvPr id="0" name=""/>
        <dsp:cNvSpPr/>
      </dsp:nvSpPr>
      <dsp:spPr>
        <a:xfrm>
          <a:off x="0" y="0"/>
          <a:ext cx="7488416" cy="468001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Интуитивно понятный интерфейс заполнения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2846" y="22846"/>
        <a:ext cx="7442724" cy="4223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4CD82-5AB0-405D-AD24-2BB2DA057750}">
      <dsp:nvSpPr>
        <dsp:cNvPr id="0" name=""/>
        <dsp:cNvSpPr/>
      </dsp:nvSpPr>
      <dsp:spPr>
        <a:xfrm>
          <a:off x="0" y="527"/>
          <a:ext cx="7488416" cy="539472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Возможность отслеживания статуса приема и камеральной проверки декларации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6335" y="26862"/>
        <a:ext cx="7435746" cy="486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2CADF-8BA5-4F81-80C6-948118011C84}">
      <dsp:nvSpPr>
        <dsp:cNvPr id="0" name=""/>
        <dsp:cNvSpPr/>
      </dsp:nvSpPr>
      <dsp:spPr>
        <a:xfrm>
          <a:off x="0" y="0"/>
          <a:ext cx="7470668" cy="970266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С 01.01.2024 года авансовые платежи по НДФЛ уплачивают: индивидуальные предприниматели, Главы крестьянско-фермерских хозяйств, адвокаты, нотариусы и другие частнопрактикующие лица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47364" y="47364"/>
        <a:ext cx="7375940" cy="875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8DFD3-FD6A-4BE0-AF69-319E0D2C91CF}">
      <dsp:nvSpPr>
        <dsp:cNvPr id="0" name=""/>
        <dsp:cNvSpPr/>
      </dsp:nvSpPr>
      <dsp:spPr>
        <a:xfrm>
          <a:off x="0" y="38793"/>
          <a:ext cx="7477660" cy="1187097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В соответствии с п. 12 ст. 4 ФЗ от 14.07.2022 №263-ФЗ имеется обязанность по предоставлению Уведомления об исчисленных суммах авансовых платежей, ранее действовавший порядок направления платежных распоряжений со статусом «02», истек - 31.12.2023  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57949" y="96742"/>
        <a:ext cx="7361762" cy="1071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4CD82-5AB0-405D-AD24-2BB2DA057750}">
      <dsp:nvSpPr>
        <dsp:cNvPr id="0" name=""/>
        <dsp:cNvSpPr/>
      </dsp:nvSpPr>
      <dsp:spPr>
        <a:xfrm>
          <a:off x="0" y="430"/>
          <a:ext cx="7488416" cy="1255360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Обязательные реквизиты в Уведомлении по авансовым платежам (Приказ ФНС России от 02.11.2022 №ЕД-78/1047</a:t>
          </a:r>
          <a:r>
            <a:rPr lang="en-US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@), 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правильное указание кодов: первый квартал - 21/04; полугодие - 31/04; девять месяцев - 33/04 соответственно. 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61282" y="61712"/>
        <a:ext cx="7365852" cy="11327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2CADF-8BA5-4F81-80C6-948118011C84}">
      <dsp:nvSpPr>
        <dsp:cNvPr id="0" name=""/>
        <dsp:cNvSpPr/>
      </dsp:nvSpPr>
      <dsp:spPr>
        <a:xfrm>
          <a:off x="0" y="0"/>
          <a:ext cx="7470668" cy="1446837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С 01.01.2023 предприниматели, осуществляющие производство и продажу изделий из драгоценных металлов, обязаны применять общепринятую систему налогообложения и предоставлять декларацию по ф.3-НДФЛ по итогам 2023 года, основание: ФЗ от 09.03.2022 №47-ФЗ, ст. 346.12 НК РФ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70629" y="70629"/>
        <a:ext cx="7329410" cy="1305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8DFD3-FD6A-4BE0-AF69-319E0D2C91CF}">
      <dsp:nvSpPr>
        <dsp:cNvPr id="0" name=""/>
        <dsp:cNvSpPr/>
      </dsp:nvSpPr>
      <dsp:spPr>
        <a:xfrm>
          <a:off x="0" y="0"/>
          <a:ext cx="7477660" cy="1789056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rPr>
            <a:t>При реализации объектов недвижимости, используемых в предпринимательской деятельности, доход отражается в разделе 3 декларации – доходы, полученные от предпринимательской деятельности, при этом минимальный срок владения имуществом не учитывается (норма ст.217.1 НК РФ не действует), также не вправе использовать вычет по пп.1 п.2 ст. 220 НК РФ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87335" y="87335"/>
        <a:ext cx="7302990" cy="16143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2D629-050C-4981-AB10-3B0E9C31C447}">
      <dsp:nvSpPr>
        <dsp:cNvPr id="0" name=""/>
        <dsp:cNvSpPr/>
      </dsp:nvSpPr>
      <dsp:spPr>
        <a:xfrm>
          <a:off x="0" y="0"/>
          <a:ext cx="7452915" cy="371908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Заполнение декларации с минимальными затратами времени и усилий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18155" y="18155"/>
        <a:ext cx="7416605" cy="3355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E2F68-BDCE-4046-8E0F-4F480E98E53F}">
      <dsp:nvSpPr>
        <dsp:cNvPr id="0" name=""/>
        <dsp:cNvSpPr/>
      </dsp:nvSpPr>
      <dsp:spPr>
        <a:xfrm>
          <a:off x="0" y="0"/>
          <a:ext cx="7452915" cy="451864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Часть данных в декларации заполняется автоматически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2058" y="22058"/>
        <a:ext cx="7408799" cy="4077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48A48-2F72-4491-9320-FEE4841BA1C8}">
      <dsp:nvSpPr>
        <dsp:cNvPr id="0" name=""/>
        <dsp:cNvSpPr/>
      </dsp:nvSpPr>
      <dsp:spPr>
        <a:xfrm>
          <a:off x="0" y="0"/>
          <a:ext cx="7488920" cy="504000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Не требуется искать действующую форму декларации, достаточно просто выбрать год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4603" y="24603"/>
        <a:ext cx="7439714" cy="454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r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130B82-A11F-426B-8239-1755AD3A290D}" type="datetimeFigureOut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4" tIns="45907" rIns="91814" bIns="4590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814" tIns="45907" rIns="91814" bIns="459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814" tIns="45907" rIns="91814" bIns="45907" rtlCol="0" anchor="b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814" tIns="45907" rIns="91814" bIns="45907" numCol="1" anchor="b" anchorCtr="0" compatLnSpc="1">
            <a:prstTxWarp prst="textNoShape">
              <a:avLst/>
            </a:prstTxWarp>
          </a:bodyPr>
          <a:lstStyle>
            <a:lvl1pPr algn="r" defTabSz="81915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3F97CB-4BA2-4C97-BC95-684D1A55F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3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88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3325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4963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7886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947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104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2627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36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021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35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9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12C909E0-7DD3-4015-892F-BF1EB90F02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5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60BCE9-6B9D-4C5C-B754-9EBDC9741D8E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7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3" y="20482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3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6A5B1A-41BA-43A7-AC73-1A6AC2539227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3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6803" indent="0">
              <a:buNone/>
              <a:defRPr sz="2500"/>
            </a:lvl2pPr>
            <a:lvl3pPr marL="813603" indent="0">
              <a:buNone/>
              <a:defRPr sz="2100"/>
            </a:lvl3pPr>
            <a:lvl4pPr marL="1220401" indent="0">
              <a:buNone/>
              <a:defRPr sz="1800"/>
            </a:lvl4pPr>
            <a:lvl5pPr marL="1627201" indent="0">
              <a:buNone/>
              <a:defRPr sz="1800"/>
            </a:lvl5pPr>
            <a:lvl6pPr marL="2034006" indent="0">
              <a:buNone/>
              <a:defRPr sz="1800"/>
            </a:lvl6pPr>
            <a:lvl7pPr marL="2440808" indent="0">
              <a:buNone/>
              <a:defRPr sz="1800"/>
            </a:lvl7pPr>
            <a:lvl8pPr marL="2847605" indent="0">
              <a:buNone/>
              <a:defRPr sz="1800"/>
            </a:lvl8pPr>
            <a:lvl9pPr marL="3254409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A1B63B-0011-42BD-B6FF-128A175D130C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CD3DCEC-A747-429E-990B-1FC0F667E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6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D2D552-9CA2-4E04-8831-4E210CCD7B2B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CA6BDC2-84BB-41E5-AF95-5F8DDA9A6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67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B90834-939B-45F7-8A6B-821EB87678A3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E2C673C-59F8-46BB-8FBE-E4E0DBECD2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5042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9" y="1598265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168" indent="0" algn="ctr">
              <a:buNone/>
              <a:defRPr/>
            </a:lvl2pPr>
            <a:lvl3pPr marL="712340" indent="0" algn="ctr">
              <a:buNone/>
              <a:defRPr/>
            </a:lvl3pPr>
            <a:lvl4pPr marL="1068524" indent="0" algn="ctr">
              <a:buNone/>
              <a:defRPr/>
            </a:lvl4pPr>
            <a:lvl5pPr marL="1424697" indent="0" algn="ctr">
              <a:buNone/>
              <a:defRPr/>
            </a:lvl5pPr>
            <a:lvl6pPr marL="1780872" indent="0" algn="ctr">
              <a:buNone/>
              <a:defRPr/>
            </a:lvl6pPr>
            <a:lvl7pPr marL="2137048" indent="0" algn="ctr">
              <a:buNone/>
              <a:defRPr/>
            </a:lvl7pPr>
            <a:lvl8pPr marL="2493220" indent="0" algn="ctr">
              <a:buNone/>
              <a:defRPr/>
            </a:lvl8pPr>
            <a:lvl9pPr marL="284939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F4DE-ACE8-49D9-A3C5-76F72FAA4B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30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B0F2-C75C-48E5-A58E-98376309E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17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0" y="3305572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0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168" indent="0">
              <a:buNone/>
              <a:defRPr sz="1400"/>
            </a:lvl2pPr>
            <a:lvl3pPr marL="712340" indent="0">
              <a:buNone/>
              <a:defRPr sz="1300"/>
            </a:lvl3pPr>
            <a:lvl4pPr marL="1068524" indent="0">
              <a:buNone/>
              <a:defRPr sz="1100"/>
            </a:lvl4pPr>
            <a:lvl5pPr marL="1424697" indent="0">
              <a:buNone/>
              <a:defRPr sz="1100"/>
            </a:lvl5pPr>
            <a:lvl6pPr marL="1780872" indent="0">
              <a:buNone/>
              <a:defRPr sz="1100"/>
            </a:lvl6pPr>
            <a:lvl7pPr marL="2137048" indent="0">
              <a:buNone/>
              <a:defRPr sz="1100"/>
            </a:lvl7pPr>
            <a:lvl8pPr marL="2493220" indent="0">
              <a:buNone/>
              <a:defRPr sz="1100"/>
            </a:lvl8pPr>
            <a:lvl9pPr marL="2849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23C6-F43E-4BD8-8778-DE8632016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111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D867-CFDD-4BA6-9EEC-7EC6C73735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7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91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23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E239-764D-4021-9E36-EEF06FCDE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455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E9BF-8E5C-41F6-8A26-D36B220B35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5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4C04-508E-4228-8EAA-3C0DE93D1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57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2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2C7F-2279-4D93-BA6F-567208D545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551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9" y="360036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168" indent="0">
              <a:buNone/>
              <a:defRPr sz="2300"/>
            </a:lvl2pPr>
            <a:lvl3pPr marL="712340" indent="0">
              <a:buNone/>
              <a:defRPr sz="1900"/>
            </a:lvl3pPr>
            <a:lvl4pPr marL="1068524" indent="0">
              <a:buNone/>
              <a:defRPr sz="1600"/>
            </a:lvl4pPr>
            <a:lvl5pPr marL="1424697" indent="0">
              <a:buNone/>
              <a:defRPr sz="1600"/>
            </a:lvl5pPr>
            <a:lvl6pPr marL="1780872" indent="0">
              <a:buNone/>
              <a:defRPr sz="1600"/>
            </a:lvl6pPr>
            <a:lvl7pPr marL="2137048" indent="0">
              <a:buNone/>
              <a:defRPr sz="1600"/>
            </a:lvl7pPr>
            <a:lvl8pPr marL="2493220" indent="0">
              <a:buNone/>
              <a:defRPr sz="1600"/>
            </a:lvl8pPr>
            <a:lvl9pPr marL="2849393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9" y="402583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E15A-CDDB-4972-B5F9-238EBECD53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462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A5F2-7A15-4C3E-B89C-85DDEEB8B1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60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0F33-64FC-4CB3-AD7F-D67B9D2288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9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9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614B-042A-4BF5-BF14-30B9997647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893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7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7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E02-A1A1-46E1-96D3-A36BD12B6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021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9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354E-65D8-4F1F-BFC9-572C95073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77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14"/>
            <a:ext cx="7548638" cy="946151"/>
          </a:xfrm>
        </p:spPr>
        <p:txBody>
          <a:bodyPr/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A62AD9B0-A7DC-452B-B0E1-F57CF33C3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682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7" y="159826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330" indent="0" algn="ctr">
              <a:buNone/>
              <a:defRPr/>
            </a:lvl2pPr>
            <a:lvl3pPr marL="712661" indent="0" algn="ctr">
              <a:buNone/>
              <a:defRPr/>
            </a:lvl3pPr>
            <a:lvl4pPr marL="1069005" indent="0" algn="ctr">
              <a:buNone/>
              <a:defRPr/>
            </a:lvl4pPr>
            <a:lvl5pPr marL="1425339" indent="0" algn="ctr">
              <a:buNone/>
              <a:defRPr/>
            </a:lvl5pPr>
            <a:lvl6pPr marL="1781674" indent="0" algn="ctr">
              <a:buNone/>
              <a:defRPr/>
            </a:lvl6pPr>
            <a:lvl7pPr marL="2138011" indent="0" algn="ctr">
              <a:buNone/>
              <a:defRPr/>
            </a:lvl7pPr>
            <a:lvl8pPr marL="2494345" indent="0" algn="ctr">
              <a:buNone/>
              <a:defRPr/>
            </a:lvl8pPr>
            <a:lvl9pPr marL="285067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989A-85E7-4576-B12F-6947845AB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003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22F0-756B-4ADE-9DAA-68B9815F6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205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8" y="3305569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8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330" indent="0">
              <a:buNone/>
              <a:defRPr sz="1400"/>
            </a:lvl2pPr>
            <a:lvl3pPr marL="712661" indent="0">
              <a:buNone/>
              <a:defRPr sz="1300"/>
            </a:lvl3pPr>
            <a:lvl4pPr marL="1069005" indent="0">
              <a:buNone/>
              <a:defRPr sz="1100"/>
            </a:lvl4pPr>
            <a:lvl5pPr marL="1425339" indent="0">
              <a:buNone/>
              <a:defRPr sz="1100"/>
            </a:lvl5pPr>
            <a:lvl6pPr marL="1781674" indent="0">
              <a:buNone/>
              <a:defRPr sz="1100"/>
            </a:lvl6pPr>
            <a:lvl7pPr marL="2138011" indent="0">
              <a:buNone/>
              <a:defRPr sz="1100"/>
            </a:lvl7pPr>
            <a:lvl8pPr marL="2494345" indent="0">
              <a:buNone/>
              <a:defRPr sz="1100"/>
            </a:lvl8pPr>
            <a:lvl9pPr marL="285067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13D0-09BE-4BD4-93C0-13371970B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379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B433-0E64-4626-AA3B-21C2F9AD1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905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0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3DED-4560-400D-95BC-17F5DE607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94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27F3-0AE2-437A-94B9-C805B29546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378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ADF6-589E-4C9F-A82F-078F71A2B5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301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9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9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A0D7-357E-4A46-AC19-F28E41C616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594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61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330" indent="0">
              <a:buNone/>
              <a:defRPr sz="2300"/>
            </a:lvl2pPr>
            <a:lvl3pPr marL="712661" indent="0">
              <a:buNone/>
              <a:defRPr sz="1900"/>
            </a:lvl3pPr>
            <a:lvl4pPr marL="1069005" indent="0">
              <a:buNone/>
              <a:defRPr sz="1600"/>
            </a:lvl4pPr>
            <a:lvl5pPr marL="1425339" indent="0">
              <a:buNone/>
              <a:defRPr sz="1600"/>
            </a:lvl5pPr>
            <a:lvl6pPr marL="1781674" indent="0">
              <a:buNone/>
              <a:defRPr sz="1600"/>
            </a:lvl6pPr>
            <a:lvl7pPr marL="2138011" indent="0">
              <a:buNone/>
              <a:defRPr sz="1600"/>
            </a:lvl7pPr>
            <a:lvl8pPr marL="2494345" indent="0">
              <a:buNone/>
              <a:defRPr sz="1600"/>
            </a:lvl8pPr>
            <a:lvl9pPr marL="2850678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6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492B-89F8-4C75-9BA5-7B14BE81A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059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43FD-E046-4248-9E3D-59FC0A62C7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36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FB36D6B-F53E-4BF6-B9D0-4D1B3C4BAD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746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DB84-39DD-435C-98AD-EE965E2D3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74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3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9636-20D0-4768-A833-F1B425BC9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439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59BD-47EA-4868-A3A2-5C6EE2896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856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3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33A4-0232-4DDB-B5BC-5C0D80F6A8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093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2" y="1598258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546" indent="0" algn="ctr">
              <a:buNone/>
              <a:defRPr/>
            </a:lvl2pPr>
            <a:lvl3pPr marL="713089" indent="0" algn="ctr">
              <a:buNone/>
              <a:defRPr/>
            </a:lvl3pPr>
            <a:lvl4pPr marL="1069648" indent="0" algn="ctr">
              <a:buNone/>
              <a:defRPr/>
            </a:lvl4pPr>
            <a:lvl5pPr marL="1426195" indent="0" algn="ctr">
              <a:buNone/>
              <a:defRPr/>
            </a:lvl5pPr>
            <a:lvl6pPr marL="1782745" indent="0" algn="ctr">
              <a:buNone/>
              <a:defRPr/>
            </a:lvl6pPr>
            <a:lvl7pPr marL="2139296" indent="0" algn="ctr">
              <a:buNone/>
              <a:defRPr/>
            </a:lvl7pPr>
            <a:lvl8pPr marL="2495845" indent="0" algn="ctr">
              <a:buNone/>
              <a:defRPr/>
            </a:lvl8pPr>
            <a:lvl9pPr marL="285239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048D-BCB2-4AA7-A4C4-EEB0757A0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01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8E80-F769-41C8-8D87-8AA910460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389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3" y="330556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3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546" indent="0">
              <a:buNone/>
              <a:defRPr sz="1400"/>
            </a:lvl2pPr>
            <a:lvl3pPr marL="713089" indent="0">
              <a:buNone/>
              <a:defRPr sz="1300"/>
            </a:lvl3pPr>
            <a:lvl4pPr marL="1069648" indent="0">
              <a:buNone/>
              <a:defRPr sz="1100"/>
            </a:lvl4pPr>
            <a:lvl5pPr marL="1426195" indent="0">
              <a:buNone/>
              <a:defRPr sz="1100"/>
            </a:lvl5pPr>
            <a:lvl6pPr marL="1782745" indent="0">
              <a:buNone/>
              <a:defRPr sz="1100"/>
            </a:lvl6pPr>
            <a:lvl7pPr marL="2139296" indent="0">
              <a:buNone/>
              <a:defRPr sz="1100"/>
            </a:lvl7pPr>
            <a:lvl8pPr marL="2495845" indent="0">
              <a:buNone/>
              <a:defRPr sz="1100"/>
            </a:lvl8pPr>
            <a:lvl9pPr marL="28523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55CA-E7DF-40DF-8A20-9AADF3078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339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A9EE-58FB-4C1C-8B78-49FBE09F23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968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E4C0-5872-44FA-B657-8CD5EB30E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756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2C2D-1B20-4D94-AACE-89DEDC158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96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EC83A644-2ED3-4BFB-8B34-F5AA872B1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518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5579-0ADB-4C91-855D-66E926F3B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837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6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6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4E14-0AE7-4824-B0B9-36D147EE5C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894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58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546" indent="0">
              <a:buNone/>
              <a:defRPr sz="2300"/>
            </a:lvl2pPr>
            <a:lvl3pPr marL="713089" indent="0">
              <a:buNone/>
              <a:defRPr sz="1900"/>
            </a:lvl3pPr>
            <a:lvl4pPr marL="1069648" indent="0">
              <a:buNone/>
              <a:defRPr sz="1600"/>
            </a:lvl4pPr>
            <a:lvl5pPr marL="1426195" indent="0">
              <a:buNone/>
              <a:defRPr sz="1600"/>
            </a:lvl5pPr>
            <a:lvl6pPr marL="1782745" indent="0">
              <a:buNone/>
              <a:defRPr sz="1600"/>
            </a:lvl6pPr>
            <a:lvl7pPr marL="2139296" indent="0">
              <a:buNone/>
              <a:defRPr sz="1600"/>
            </a:lvl7pPr>
            <a:lvl8pPr marL="2495845" indent="0">
              <a:buNone/>
              <a:defRPr sz="1600"/>
            </a:lvl8pPr>
            <a:lvl9pPr marL="2852392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3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9C9D-1793-41AC-B815-11804F1A0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537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4EC1-CC8B-46D3-9290-2C4A8E488C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139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88F6-95D9-4353-863B-D1AF5A9242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709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2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2DAD-6AFA-45CD-9101-5E0C6A7C0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4748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0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0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87C4-8F1C-42AF-BC87-907CBBF9A6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10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2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FBE3-CA7C-4B27-83FA-C29AC0CF19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248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40" y="1598254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266" indent="0" algn="ctr">
              <a:buNone/>
              <a:defRPr/>
            </a:lvl2pPr>
            <a:lvl3pPr marL="714529" indent="0" algn="ctr">
              <a:buNone/>
              <a:defRPr/>
            </a:lvl3pPr>
            <a:lvl4pPr marL="1071804" indent="0" algn="ctr">
              <a:buNone/>
              <a:defRPr/>
            </a:lvl4pPr>
            <a:lvl5pPr marL="1429071" indent="0" algn="ctr">
              <a:buNone/>
              <a:defRPr/>
            </a:lvl5pPr>
            <a:lvl6pPr marL="1786338" indent="0" algn="ctr">
              <a:buNone/>
              <a:defRPr/>
            </a:lvl6pPr>
            <a:lvl7pPr marL="2143605" indent="0" algn="ctr">
              <a:buNone/>
              <a:defRPr/>
            </a:lvl7pPr>
            <a:lvl8pPr marL="2500873" indent="0" algn="ctr">
              <a:buNone/>
              <a:defRPr/>
            </a:lvl8pPr>
            <a:lvl9pPr marL="28581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FF45-C2D6-476E-949B-808BF422C0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782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6930-3F90-46FE-BFE7-D3A409FC3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86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0146727E-6025-419F-BFC0-3F6F048E13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0929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1" y="330555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1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266" indent="0">
              <a:buNone/>
              <a:defRPr sz="1400"/>
            </a:lvl2pPr>
            <a:lvl3pPr marL="714529" indent="0">
              <a:buNone/>
              <a:defRPr sz="1300"/>
            </a:lvl3pPr>
            <a:lvl4pPr marL="1071804" indent="0">
              <a:buNone/>
              <a:defRPr sz="1100"/>
            </a:lvl4pPr>
            <a:lvl5pPr marL="1429071" indent="0">
              <a:buNone/>
              <a:defRPr sz="1100"/>
            </a:lvl5pPr>
            <a:lvl6pPr marL="1786338" indent="0">
              <a:buNone/>
              <a:defRPr sz="1100"/>
            </a:lvl6pPr>
            <a:lvl7pPr marL="2143605" indent="0">
              <a:buNone/>
              <a:defRPr sz="1100"/>
            </a:lvl7pPr>
            <a:lvl8pPr marL="2500873" indent="0">
              <a:buNone/>
              <a:defRPr sz="1100"/>
            </a:lvl8pPr>
            <a:lvl9pPr marL="28581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FB77-84F3-4C11-8F53-63A218026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575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0546-9D0A-4F4A-BA42-ADCE629CAA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67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D58F-C68D-4FE5-9832-8D2C19F7A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712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017F-7E53-43EE-A746-E6F629593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4172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B5D8-CF4C-4911-B5ED-A8B3872C7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676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83" y="1076650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905D-C71D-48E7-90CD-417586D16B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64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9" y="360035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266" indent="0">
              <a:buNone/>
              <a:defRPr sz="2200"/>
            </a:lvl2pPr>
            <a:lvl3pPr marL="714529" indent="0">
              <a:buNone/>
              <a:defRPr sz="1900"/>
            </a:lvl3pPr>
            <a:lvl4pPr marL="1071804" indent="0">
              <a:buNone/>
              <a:defRPr sz="1600"/>
            </a:lvl4pPr>
            <a:lvl5pPr marL="1429071" indent="0">
              <a:buNone/>
              <a:defRPr sz="1600"/>
            </a:lvl5pPr>
            <a:lvl6pPr marL="1786338" indent="0">
              <a:buNone/>
              <a:defRPr sz="1600"/>
            </a:lvl6pPr>
            <a:lvl7pPr marL="2143605" indent="0">
              <a:buNone/>
              <a:defRPr sz="1600"/>
            </a:lvl7pPr>
            <a:lvl8pPr marL="2500873" indent="0">
              <a:buNone/>
              <a:defRPr sz="1600"/>
            </a:lvl8pPr>
            <a:lvl9pPr marL="2858140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9" y="402582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9FD5-2C00-4DEB-87BE-370A2D4D0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676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D53C-D646-4FAF-AFA3-8989883DAF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013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5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5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DC08-5289-4888-ACE4-2D04EDAEC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1752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59" y="1199764"/>
            <a:ext cx="7343979" cy="3627339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FF20-CFA9-4E3C-AC78-AE5EFD486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10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04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72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40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08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7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544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32733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76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76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2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2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FA11-5AE4-4F91-AA7D-8ECE927EC6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053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59" y="367165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227D-23CF-43A3-86B2-237668EB4C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005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29" y="159823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805" indent="0" algn="ctr">
              <a:buNone/>
              <a:defRPr/>
            </a:lvl2pPr>
            <a:lvl3pPr marL="715609" indent="0" algn="ctr">
              <a:buNone/>
              <a:defRPr/>
            </a:lvl3pPr>
            <a:lvl4pPr marL="1073414" indent="0" algn="ctr">
              <a:buNone/>
              <a:defRPr/>
            </a:lvl4pPr>
            <a:lvl5pPr marL="1431219" indent="0" algn="ctr">
              <a:buNone/>
              <a:defRPr/>
            </a:lvl5pPr>
            <a:lvl6pPr marL="1789024" indent="0" algn="ctr">
              <a:buNone/>
              <a:defRPr/>
            </a:lvl6pPr>
            <a:lvl7pPr marL="2146828" indent="0" algn="ctr">
              <a:buNone/>
              <a:defRPr/>
            </a:lvl7pPr>
            <a:lvl8pPr marL="2504633" indent="0" algn="ctr">
              <a:buNone/>
              <a:defRPr/>
            </a:lvl8pPr>
            <a:lvl9pPr marL="286243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C650-4ADE-40CC-B86B-7DC8AF767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735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3A0-A527-4563-B717-D2CDD23015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6835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1" y="3305533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1" y="2180292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805" indent="0">
              <a:buNone/>
              <a:defRPr sz="1400"/>
            </a:lvl2pPr>
            <a:lvl3pPr marL="715609" indent="0">
              <a:buNone/>
              <a:defRPr sz="1300"/>
            </a:lvl3pPr>
            <a:lvl4pPr marL="1073414" indent="0">
              <a:buNone/>
              <a:defRPr sz="1100"/>
            </a:lvl4pPr>
            <a:lvl5pPr marL="1431219" indent="0">
              <a:buNone/>
              <a:defRPr sz="1100"/>
            </a:lvl5pPr>
            <a:lvl6pPr marL="1789024" indent="0">
              <a:buNone/>
              <a:defRPr sz="1100"/>
            </a:lvl6pPr>
            <a:lvl7pPr marL="2146828" indent="0">
              <a:buNone/>
              <a:defRPr sz="1100"/>
            </a:lvl7pPr>
            <a:lvl8pPr marL="2504633" indent="0">
              <a:buNone/>
              <a:defRPr sz="1100"/>
            </a:lvl8pPr>
            <a:lvl9pPr marL="28624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84B6-8C53-4537-932D-F59CF77A7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510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5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95" y="119975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62EC-3282-4AC7-94B0-C5B8CC430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2019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6259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2" y="1151159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2" y="1630629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4" y="1151159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4" y="1630629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0931-E617-4ABF-9591-22631040B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464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9DDE-CF11-436F-A27E-286179B89F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619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CD33-28C3-480D-A306-AA37170A6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2843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08" y="205179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2" y="1076648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77EC-C8DE-494E-A318-20FA1575F8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05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12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527BF629-4AEE-42FB-8D85-AB72413C1E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6430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77" y="360034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77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805" indent="0">
              <a:buNone/>
              <a:defRPr sz="2200"/>
            </a:lvl2pPr>
            <a:lvl3pPr marL="715609" indent="0">
              <a:buNone/>
              <a:defRPr sz="1900"/>
            </a:lvl3pPr>
            <a:lvl4pPr marL="1073414" indent="0">
              <a:buNone/>
              <a:defRPr sz="1600"/>
            </a:lvl4pPr>
            <a:lvl5pPr marL="1431219" indent="0">
              <a:buNone/>
              <a:defRPr sz="1600"/>
            </a:lvl5pPr>
            <a:lvl6pPr marL="1789024" indent="0">
              <a:buNone/>
              <a:defRPr sz="1600"/>
            </a:lvl6pPr>
            <a:lvl7pPr marL="2146828" indent="0">
              <a:buNone/>
              <a:defRPr sz="1600"/>
            </a:lvl7pPr>
            <a:lvl8pPr marL="2504633" indent="0">
              <a:buNone/>
              <a:defRPr sz="1600"/>
            </a:lvl8pPr>
            <a:lvl9pPr marL="2862438" indent="0">
              <a:buNone/>
              <a:defRPr sz="16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77" y="402581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CD5A-386D-47FB-A213-E2D702E40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1581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C091-9C22-4B13-9336-0A6EB7C00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8922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2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48" y="367162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ECDA-DB56-4B9D-A7E0-8011FBC24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0221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47" y="1199754"/>
            <a:ext cx="7343979" cy="3627339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B9DB-3965-4B92-8DDC-DDD8F8FB35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6623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5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2995" y="119975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18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2995" y="3064718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2E05-9D9B-45B9-BE5D-5DA83A2F4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118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47" y="367162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0EF0-61C7-4808-902A-2D944B9E9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43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6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2" y="115136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841F7B-EF5E-4EEE-8B39-EA85DB627B07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6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l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3FC46E1-CB62-4B38-94A5-63941E729B54}" type="datetime1">
              <a:rPr lang="ru-RU"/>
              <a:pPr>
                <a:defRPr/>
              </a:pPr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ctr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4225" y="4398963"/>
            <a:ext cx="503238" cy="512762"/>
          </a:xfrm>
          <a:prstGeom prst="rect">
            <a:avLst/>
          </a:prstGeom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8B18ED-5251-4893-8F6B-9ACA5D4964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2" r:id="rId1"/>
    <p:sldLayoutId id="2147488953" r:id="rId2"/>
    <p:sldLayoutId id="2147488954" r:id="rId3"/>
    <p:sldLayoutId id="2147488955" r:id="rId4"/>
    <p:sldLayoutId id="2147488956" r:id="rId5"/>
    <p:sldLayoutId id="2147488957" r:id="rId6"/>
    <p:sldLayoutId id="2147488958" r:id="rId7"/>
    <p:sldLayoutId id="2147488959" r:id="rId8"/>
    <p:sldLayoutId id="2147488960" r:id="rId9"/>
    <p:sldLayoutId id="2147488961" r:id="rId10"/>
    <p:sldLayoutId id="2147488962" r:id="rId11"/>
    <p:sldLayoutId id="2147488963" r:id="rId12"/>
    <p:sldLayoutId id="2147488964" r:id="rId13"/>
    <p:sldLayoutId id="2147488965" r:id="rId14"/>
    <p:sldLayoutId id="2147488966" r:id="rId15"/>
  </p:sldLayoutIdLst>
  <p:hf hdr="0" ftr="0" dt="0"/>
  <p:txStyles>
    <p:titleStyle>
      <a:lvl1pPr algn="l" defTabSz="8128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2575" indent="1746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2800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19188" indent="709613" algn="l" defTabSz="8128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374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2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0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8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8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6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4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2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006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808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605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409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  <a:normAutofit/>
          </a:bodyPr>
          <a:lstStyle>
            <a:lvl1pPr algn="ctr" defTabSz="811213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A26EF8-6CD0-4A2E-BFDA-D8BFF64C34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82" r:id="rId1"/>
    <p:sldLayoutId id="2147488883" r:id="rId2"/>
    <p:sldLayoutId id="2147488884" r:id="rId3"/>
    <p:sldLayoutId id="2147488885" r:id="rId4"/>
    <p:sldLayoutId id="2147488886" r:id="rId5"/>
    <p:sldLayoutId id="2147488887" r:id="rId6"/>
    <p:sldLayoutId id="2147488888" r:id="rId7"/>
    <p:sldLayoutId id="2147488889" r:id="rId8"/>
    <p:sldLayoutId id="2147488890" r:id="rId9"/>
    <p:sldLayoutId id="2147488891" r:id="rId10"/>
    <p:sldLayoutId id="2147488892" r:id="rId11"/>
    <p:sldLayoutId id="2147488893" r:id="rId12"/>
    <p:sldLayoutId id="2147488894" r:id="rId13"/>
    <p:sldLayoutId id="2147488895" r:id="rId14"/>
  </p:sldLayoutIdLst>
  <p:hf hdr="0" ftr="0" dt="0"/>
  <p:txStyles>
    <p:titleStyle>
      <a:lvl1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168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340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8524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4697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1213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16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0338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651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2693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16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34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524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697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872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704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322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9393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DF5CE6-58B0-4B19-A23E-ED40D66AAB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96" r:id="rId1"/>
    <p:sldLayoutId id="2147488897" r:id="rId2"/>
    <p:sldLayoutId id="2147488898" r:id="rId3"/>
    <p:sldLayoutId id="2147488899" r:id="rId4"/>
    <p:sldLayoutId id="2147488900" r:id="rId5"/>
    <p:sldLayoutId id="2147488901" r:id="rId6"/>
    <p:sldLayoutId id="2147488902" r:id="rId7"/>
    <p:sldLayoutId id="2147488903" r:id="rId8"/>
    <p:sldLayoutId id="2147488904" r:id="rId9"/>
    <p:sldLayoutId id="2147488905" r:id="rId10"/>
    <p:sldLayoutId id="2147488906" r:id="rId11"/>
    <p:sldLayoutId id="2147488907" r:id="rId12"/>
    <p:sldLayoutId id="2147488908" r:id="rId13"/>
    <p:sldLayoutId id="2147488909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330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661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005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5339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82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1163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749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383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3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66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00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339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1674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801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434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0678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C31601-6454-4336-9FB0-5AE4CEDF4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10" r:id="rId1"/>
    <p:sldLayoutId id="2147488911" r:id="rId2"/>
    <p:sldLayoutId id="2147488912" r:id="rId3"/>
    <p:sldLayoutId id="2147488913" r:id="rId4"/>
    <p:sldLayoutId id="2147488914" r:id="rId5"/>
    <p:sldLayoutId id="2147488915" r:id="rId6"/>
    <p:sldLayoutId id="2147488916" r:id="rId7"/>
    <p:sldLayoutId id="2147488917" r:id="rId8"/>
    <p:sldLayoutId id="2147488918" r:id="rId9"/>
    <p:sldLayoutId id="2147488919" r:id="rId10"/>
    <p:sldLayoutId id="2147488920" r:id="rId11"/>
    <p:sldLayoutId id="2147488921" r:id="rId12"/>
    <p:sldLayoutId id="2147488922" r:id="rId13"/>
    <p:sldLayoutId id="2147488923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546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3089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648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6195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7775" indent="-966788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5716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226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881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5368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4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089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48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19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7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29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8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392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  <a:normAutofit/>
          </a:bodyPr>
          <a:lstStyle>
            <a:lvl1pPr algn="ctr" defTabSz="814388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6E3102-21E2-4422-BD00-1BECDB9A7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24" r:id="rId1"/>
    <p:sldLayoutId id="2147488925" r:id="rId2"/>
    <p:sldLayoutId id="2147488926" r:id="rId3"/>
    <p:sldLayoutId id="2147488927" r:id="rId4"/>
    <p:sldLayoutId id="2147488928" r:id="rId5"/>
    <p:sldLayoutId id="2147488929" r:id="rId6"/>
    <p:sldLayoutId id="2147488930" r:id="rId7"/>
    <p:sldLayoutId id="2147488931" r:id="rId8"/>
    <p:sldLayoutId id="2147488932" r:id="rId9"/>
    <p:sldLayoutId id="2147488933" r:id="rId10"/>
    <p:sldLayoutId id="2147488934" r:id="rId11"/>
    <p:sldLayoutId id="2147488935" r:id="rId12"/>
    <p:sldLayoutId id="2147488936" r:id="rId13"/>
    <p:sldLayoutId id="2147488937" r:id="rId14"/>
  </p:sldLayoutIdLst>
  <p:hf hdr="0" ftr="0" dt="0"/>
  <p:txStyles>
    <p:titleStyle>
      <a:lvl1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266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4529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1804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9071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4388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3200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9363" indent="-968375" algn="just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0775" indent="306388" algn="l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8689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5957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3225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0492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266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29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804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071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338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605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873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14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 defTabSz="815975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6ABA12-7D7C-409A-AE10-9B7C9D0B5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38" r:id="rId1"/>
    <p:sldLayoutId id="2147488939" r:id="rId2"/>
    <p:sldLayoutId id="2147488940" r:id="rId3"/>
    <p:sldLayoutId id="2147488941" r:id="rId4"/>
    <p:sldLayoutId id="2147488942" r:id="rId5"/>
    <p:sldLayoutId id="2147488943" r:id="rId6"/>
    <p:sldLayoutId id="2147488944" r:id="rId7"/>
    <p:sldLayoutId id="2147488945" r:id="rId8"/>
    <p:sldLayoutId id="2147488946" r:id="rId9"/>
    <p:sldLayoutId id="2147488947" r:id="rId10"/>
    <p:sldLayoutId id="2147488948" r:id="rId11"/>
    <p:sldLayoutId id="2147488949" r:id="rId12"/>
    <p:sldLayoutId id="2147488950" r:id="rId13"/>
    <p:sldLayoutId id="2147488951" r:id="rId14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4163" indent="73025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50950" indent="-96996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2363" indent="307975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80914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8719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6523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4328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29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32" Type="http://schemas.openxmlformats.org/officeDocument/2006/relationships/image" Target="../media/image11.jpg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28" Type="http://schemas.openxmlformats.org/officeDocument/2006/relationships/diagramLayout" Target="../diagrams/layout12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31" Type="http://schemas.microsoft.com/office/2007/relationships/diagramDrawing" Target="../diagrams/drawing12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Relationship Id="rId27" Type="http://schemas.openxmlformats.org/officeDocument/2006/relationships/diagramData" Target="../diagrams/data12.xml"/><Relationship Id="rId30" Type="http://schemas.openxmlformats.org/officeDocument/2006/relationships/diagramColors" Target="../diagrams/colors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4227935"/>
            <a:ext cx="1944216" cy="320251"/>
          </a:xfrm>
          <a:prstGeom prst="rect">
            <a:avLst/>
          </a:prstGeom>
        </p:spPr>
        <p:txBody>
          <a:bodyPr wrap="square" lIns="103784" tIns="51897" rIns="103784" bIns="51897">
            <a:spAutoFit/>
          </a:bodyPr>
          <a:lstStyle/>
          <a:p>
            <a:pPr algn="ctr" defTabSz="10123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26.04.2024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478491" y="555526"/>
            <a:ext cx="6102883" cy="3672409"/>
          </a:xfrm>
        </p:spPr>
        <p:txBody>
          <a:bodyPr rtlCol="0">
            <a:noAutofit/>
          </a:bodyPr>
          <a:lstStyle/>
          <a:p>
            <a:pPr algn="ctr" defTabSz="1012352">
              <a:lnSpc>
                <a:spcPts val="2500"/>
              </a:lnSpc>
              <a:defRPr/>
            </a:pPr>
            <a:r>
              <a:rPr lang="ru-RU" sz="2400" dirty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Аспекты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предоставления годовой отчетности для ИП на общей системе налогообложения. Декларационная кампания 2024 года в отношении обязанных граждан.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Негативные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последствия непредставления формы 3-НДФЛ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1740" y="555526"/>
            <a:ext cx="6408712" cy="576064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УПРАВЛЕНИЕ ФЕДЕРАЛЬНОЙ НАЛОГОВОЙ СЛУЖБЫ ПО Г. СЕВАСТОПОЛЮ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3619652"/>
            <a:ext cx="5760640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Н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ачальник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отдела камерального контроля НДФЛ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и СВ №2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Балуева Наталья Борисовна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75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b="1" dirty="0" smtClean="0">
                <a:solidFill>
                  <a:schemeClr val="bg1"/>
                </a:solidFill>
                <a:latin typeface="Arial Narrow" pitchFamily="34" charset="0"/>
              </a:rPr>
              <a:t>10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55575" y="312737"/>
            <a:ext cx="8656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         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Граждане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, обязанные декларировать доходы: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AutoShape 4" descr="https://ostanin.ru/wp-content/uploads/2022/09/1_w_ol0wmmjtrazxsoiadugq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ostanin.ru/wp-content/uploads/2022/09/1_w_ol0wmmjtrazxsoiadugq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ostanin.ru/wp-content/uploads/2022/09/1_w_ol0wmmjtrazxsoiadugq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ostanin.ru/wp-content/uploads/2022/09/1_w_ol0wmmjtrazxsoiadugq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8" y="915566"/>
            <a:ext cx="1391091" cy="1233324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06854" y="1094974"/>
            <a:ext cx="6663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Л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ица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, получившие 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доход 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от продажи недвижимого имущества</a:t>
            </a: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6854" y="2079308"/>
            <a:ext cx="6885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</a:rPr>
              <a:t>Лица</a:t>
            </a: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</a:rPr>
              <a:t>, получившие в дар от иных физических лиц, </a:t>
            </a:r>
            <a:endParaRPr lang="ru-RU" sz="24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не 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являющихся близкими 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родственниками, недвижимое имущество, транспортные средства, акции и иное имущество</a:t>
            </a: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6854" y="3821508"/>
            <a:ext cx="6397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Л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ица</a:t>
            </a: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, получившие 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доход от сдачи внаем жилого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 в аренду нежилого имущества </a:t>
            </a: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7" y="2279363"/>
            <a:ext cx="1391091" cy="1094514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67679557df2c8182ff9757c7ca2511a0cac5c9a4-849716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6" y="3494087"/>
            <a:ext cx="1391091" cy="128371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b="1" dirty="0" smtClean="0">
                <a:solidFill>
                  <a:schemeClr val="bg1"/>
                </a:solidFill>
                <a:latin typeface="Arial Narrow" pitchFamily="34" charset="0"/>
              </a:rPr>
              <a:t>11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8132" y="483518"/>
            <a:ext cx="8352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Вопрос ?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Гражданин приобрел жилой дом в 2007 году, но право собственности на него оформил в 2021 году. Обязан ли он декларировать доход от продажи объекта, если сделка совершена в 2023 году? 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539552" y="2787774"/>
            <a:ext cx="7704856" cy="11039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just" defTabSz="889000">
              <a:spcAft>
                <a:spcPts val="0"/>
              </a:spcAft>
            </a:pPr>
            <a:endParaRPr lang="ru-RU" sz="3200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3200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3200" b="1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r>
              <a:rPr lang="ru-RU" sz="32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Ответ !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По общему правилу минимальный срок владения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недвижимостью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согласно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п.3 и п.4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ст. 217 НК РФ 5 лет,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однако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для города Севастополя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срок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владения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согласно региональному закону от 17.11.2020 №610-ЗС сокращен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до 3-х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лет и распространяется только на объекты, зарегистрированные на территории города Севастополя и в отношении граждан, состоящих на учете на дату сделки купли-продажи имущества в городе Севастополе. Соответственно, так как срок владения от даты регистрации до даты продажи менее 3-х лет, то гражданин обязан декларировать доход от продажи такого объекта имущества по итогам 2023 года.</a:t>
            </a:r>
            <a:endParaRPr lang="ru-RU" sz="2800" b="1" i="0" kern="1200" baseline="0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Bef>
                <a:spcPct val="0"/>
              </a:spcBef>
              <a:spcAft>
                <a:spcPts val="0"/>
              </a:spcAft>
            </a:pPr>
            <a:endParaRPr lang="ru-RU" sz="28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2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b="1" dirty="0" smtClean="0">
                <a:solidFill>
                  <a:schemeClr val="bg1"/>
                </a:solidFill>
                <a:latin typeface="Arial Narrow" pitchFamily="34" charset="0"/>
              </a:rPr>
              <a:t>12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8132" y="483518"/>
            <a:ext cx="8352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Вопрос ?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Гражданин продал земельный участок за 990,0 тыс. рублей по договору купли – продажи в 2023 году, дата приобретения  - 2022 год, обязан ли он декларировать доход, если сумма сделки менее 1 млн. рублей.</a:t>
            </a:r>
            <a:endParaRPr lang="ru-RU" sz="3200" b="1" dirty="0" smtClean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539552" y="1851670"/>
            <a:ext cx="7823133" cy="39007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just" defTabSz="889000">
              <a:spcAft>
                <a:spcPts val="0"/>
              </a:spcAft>
            </a:pPr>
            <a:r>
              <a:rPr lang="ru-RU" sz="32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Ответ !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Согласно п.2 ст. 214.10 обязанность определяется не по сумме договора купли-продажи, а по кадастровой стоимости объекта. В случае, если доход от продажи недвижимого имущества ниже чем 70% от кадастровой стоимости этого объекта на 01 января года продажи, то в целях налогообложения такие доходы налогоплательщика принимаются равными кадастровой стоимости этого объекта, умноженной на коэффициент 0,7. 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endParaRPr lang="ru-RU" sz="20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 defTabSz="889000"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2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9243" y="4443958"/>
            <a:ext cx="503238" cy="368746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altLang="ru-RU" b="1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2745" y="273922"/>
            <a:ext cx="83997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23B"/>
                </a:solidFill>
                <a:latin typeface="Arial Narrow" pitchFamily="34" charset="0"/>
                <a:cs typeface="Times New Roman" panose="02020603050405020304" pitchFamily="18" charset="0"/>
              </a:rPr>
              <a:t>Вопрос ?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Гражданин воспитывает двоих несовершеннолетних детей, продал в 2023 году квартиру, построил и зарегистрировал в 2024 году жилой дом, соблюдая критерии освобождения, он обязан декларировать доход от продажи имущества по итогам 2023 года? 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92743" y="4115527"/>
            <a:ext cx="7896499" cy="8324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algn="just" defTabSz="889000">
              <a:spcAft>
                <a:spcPts val="0"/>
              </a:spcAft>
            </a:pPr>
            <a:r>
              <a:rPr lang="ru-RU" sz="3200" b="1" dirty="0" smtClean="0">
                <a:solidFill>
                  <a:srgbClr val="00823B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Ответ !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ля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целей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соблюдения условий, установленных </a:t>
            </a:r>
            <a:r>
              <a:rPr lang="ru-RU" sz="2000" b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абз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 3           п.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2.1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ст. 217.1 НК РФ, должны быть соблюдены критерии, при этом,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новое жилое помещение должно быть приобретено по договору купли-продажи (мены), либо в соответствии с договором участия в долевом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строительстве,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договором об участии в жилищно-строительном кооперативе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 Соответственно, так как жилье не приобреталась, а строилось, обязанность по декларированию дохода от продажи имущества при условии, что минимальный срок владения менее 3-х лет, у гражданина по итогам 2023 года имеется. </a:t>
            </a:r>
            <a:endParaRPr lang="ru-RU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0" algn="just" defTabSz="889000">
              <a:spcBef>
                <a:spcPct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3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altLang="ru-RU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8132" y="483518"/>
            <a:ext cx="8352339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Контактная информация по вопросам НДФЛ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39552" y="1385706"/>
            <a:ext cx="7704855" cy="838781"/>
            <a:chOff x="0" y="2088238"/>
            <a:chExt cx="8208911" cy="419381"/>
          </a:xfrm>
          <a:noFill/>
          <a:effectLst/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2088238"/>
              <a:ext cx="8208911" cy="36884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2060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b="1" dirty="0" smtClean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г. Севастополь, ул. Кулакова, 37 </a:t>
              </a:r>
              <a:endParaRPr lang="ru-RU" sz="20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12654" y="2100892"/>
              <a:ext cx="8183603" cy="406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0" kern="1200" baseline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14980" y="1365922"/>
            <a:ext cx="8348657" cy="1563132"/>
            <a:chOff x="-152400" y="2100892"/>
            <a:chExt cx="8348657" cy="1110206"/>
          </a:xfrm>
          <a:noFill/>
          <a:effectLst/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152400" y="2727920"/>
              <a:ext cx="7717549" cy="48317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2060"/>
              </a:solidFill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b="1" dirty="0" smtClean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г. Севастополь, ул. Пролетарская, 24</a:t>
              </a:r>
              <a:endParaRPr lang="ru-RU" sz="20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12654" y="2100892"/>
              <a:ext cx="8183603" cy="406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0" kern="1200" baseline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14980" y="3047239"/>
            <a:ext cx="7736903" cy="720080"/>
            <a:chOff x="0" y="2088238"/>
            <a:chExt cx="8208911" cy="432035"/>
          </a:xfrm>
          <a:noFill/>
          <a:effectLst/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2088238"/>
              <a:ext cx="8208911" cy="43203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2060"/>
              </a:solidFill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000" b="1" dirty="0" smtClean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г. Севастополь, ул. Героев Севастополя, 74</a:t>
              </a:r>
              <a:endParaRPr lang="ru-RU" sz="20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8" name="Скругленный прямоугольник 4"/>
            <p:cNvSpPr/>
            <p:nvPr/>
          </p:nvSpPr>
          <p:spPr>
            <a:xfrm>
              <a:off x="12654" y="2100892"/>
              <a:ext cx="8183603" cy="406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0" kern="1200" baseline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-1044624" y="3974817"/>
            <a:ext cx="6480720" cy="752346"/>
            <a:chOff x="12654" y="2056225"/>
            <a:chExt cx="8183603" cy="451394"/>
          </a:xfrm>
          <a:effectLst/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938434" y="2056225"/>
              <a:ext cx="4789074" cy="43203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 b="1" dirty="0" smtClean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телефон горячей линии:</a:t>
              </a:r>
            </a:p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8-800-222-22-22</a:t>
              </a:r>
              <a:endParaRPr lang="en-US" sz="20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12654" y="2100892"/>
              <a:ext cx="8183603" cy="406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0" kern="1200" baseline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86000" y="2279363"/>
            <a:ext cx="4572000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261777" y="3989187"/>
            <a:ext cx="4978180" cy="752344"/>
            <a:chOff x="12654" y="2056226"/>
            <a:chExt cx="8407524" cy="451393"/>
          </a:xfrm>
          <a:effectLst/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938433" y="2056226"/>
              <a:ext cx="6481745" cy="43203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 b="1" dirty="0" smtClean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адрес официального сайта:</a:t>
              </a:r>
              <a:endParaRPr lang="en-US" sz="14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endParaRPr>
            </a:p>
            <a:p>
              <a:pPr algn="ctr"/>
              <a:r>
                <a:rPr lang="ru-RU" sz="2000" b="1" dirty="0" err="1" smtClean="0">
                  <a:solidFill>
                    <a:schemeClr val="tx2"/>
                  </a:solidFill>
                  <a:latin typeface="Arial Narrow" pitchFamily="34" charset="0"/>
                </a:rPr>
                <a:t>nalog</a:t>
              </a:r>
              <a:r>
                <a:rPr lang="ru-RU" sz="2000" b="1" dirty="0" smtClean="0">
                  <a:solidFill>
                    <a:schemeClr val="tx2"/>
                  </a:solidFill>
                  <a:latin typeface="Arial Narrow" pitchFamily="34" charset="0"/>
                </a:rPr>
                <a:t>.</a:t>
              </a:r>
              <a:r>
                <a:rPr lang="en-US" sz="2000" b="1" dirty="0" err="1" smtClean="0">
                  <a:solidFill>
                    <a:schemeClr val="tx2"/>
                  </a:solidFill>
                  <a:latin typeface="Arial Narrow" pitchFamily="34" charset="0"/>
                </a:rPr>
                <a:t>gov</a:t>
              </a:r>
              <a:r>
                <a:rPr lang="ru-RU" sz="2000" b="1" dirty="0" smtClean="0">
                  <a:solidFill>
                    <a:schemeClr val="tx2"/>
                  </a:solidFill>
                  <a:latin typeface="Arial Narrow" pitchFamily="34" charset="0"/>
                </a:rPr>
                <a:t>.</a:t>
              </a:r>
              <a:r>
                <a:rPr lang="ru-RU" sz="2000" b="1" dirty="0" err="1" smtClean="0">
                  <a:solidFill>
                    <a:schemeClr val="tx2"/>
                  </a:solidFill>
                  <a:latin typeface="Arial Narrow" pitchFamily="34" charset="0"/>
                </a:rPr>
                <a:t>ru</a:t>
              </a:r>
              <a:endParaRPr lang="ru-RU" sz="20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12654" y="2100892"/>
              <a:ext cx="8183603" cy="406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i="0" kern="1200" baseline="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8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8344" y="6853536"/>
            <a:ext cx="1533220" cy="289847"/>
          </a:xfrm>
          <a:prstGeom prst="rect">
            <a:avLst/>
          </a:prstGeom>
        </p:spPr>
        <p:txBody>
          <a:bodyPr wrap="none" lIns="104162" tIns="52082" rIns="104162" bIns="52082">
            <a:spAutoFit/>
          </a:bodyPr>
          <a:lstStyle/>
          <a:p>
            <a:pPr algn="ctr" defTabSz="1016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Calibri"/>
                <a:cs typeface="Arial" pitchFamily="34" charset="0"/>
              </a:rPr>
              <a:t>30 января 2015 года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339752" y="1779662"/>
            <a:ext cx="5736842" cy="11251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БЛАГОДАРЮ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ЗА  ВНИМАНИЕ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8132" y="483518"/>
            <a:ext cx="8352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Декларационная кампания 2024 года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3707904" y="1198676"/>
            <a:ext cx="4608511" cy="35283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defTabSz="889000">
              <a:spcBef>
                <a:spcPct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- порядок декларирования и </a:t>
            </a: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уплаты авансовых платежей ИП,   </a:t>
            </a: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ГКФХ, адвокатами, нотариусами</a:t>
            </a: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8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- форма предоставления   </a:t>
            </a: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 отчетности (декларация)</a:t>
            </a: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800" b="1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- налоговая ответственность </a:t>
            </a: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за непредставление   </a:t>
            </a: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 отчетности по ф. 3-НДФЛ </a:t>
            </a:r>
            <a:endParaRPr lang="ru-RU" sz="2400" b="1" i="0" kern="1200" dirty="0" smtClean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9582"/>
            <a:ext cx="4100922" cy="380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23528" y="29837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Декларирование доходов индивидуальными предпринимателями и лицами, занимающимися частной практикой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211961" y="1068737"/>
            <a:ext cx="3672408" cy="3006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s://avatars.mds.yandex.net/i?id=04b8c9ebfaf5da6682e1528b0a11924f9753549f-775762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2" y="1068737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045196"/>
              </p:ext>
            </p:extLst>
          </p:nvPr>
        </p:nvGraphicFramePr>
        <p:xfrm>
          <a:off x="4211961" y="1068737"/>
          <a:ext cx="4131364" cy="2674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1364"/>
              </a:tblGrid>
              <a:tr h="479859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Индивидуальные предприниматели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79859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Нотариусы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79859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Адвокаты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79859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Главы 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крестьянско-фермерских </a:t>
                      </a:r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хозяйств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79859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Иные лица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, занимающиеся частной </a:t>
                      </a:r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практикой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3752825" y="1074397"/>
            <a:ext cx="288756" cy="3059970"/>
          </a:xfrm>
          <a:prstGeom prst="rightBrace">
            <a:avLst>
              <a:gd name="adj1" fmla="val 3943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44748158"/>
              </p:ext>
            </p:extLst>
          </p:nvPr>
        </p:nvGraphicFramePr>
        <p:xfrm>
          <a:off x="4175162" y="3805229"/>
          <a:ext cx="4165356" cy="98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4307202"/>
            <a:ext cx="3506020" cy="338554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Основание: п.1 ст.58; ст.227 НК РФ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04912" y="309885"/>
            <a:ext cx="8352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Порядок уплаты авансовых платежей в 2024 году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211961" y="1068737"/>
            <a:ext cx="3672408" cy="3006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8245" y="2435826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044480899"/>
              </p:ext>
            </p:extLst>
          </p:nvPr>
        </p:nvGraphicFramePr>
        <p:xfrm>
          <a:off x="845748" y="915566"/>
          <a:ext cx="74706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139539302"/>
              </p:ext>
            </p:extLst>
          </p:nvPr>
        </p:nvGraphicFramePr>
        <p:xfrm>
          <a:off x="851126" y="2065197"/>
          <a:ext cx="7477660" cy="132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712923578"/>
              </p:ext>
            </p:extLst>
          </p:nvPr>
        </p:nvGraphicFramePr>
        <p:xfrm>
          <a:off x="836873" y="3476198"/>
          <a:ext cx="7488416" cy="125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3" name="Овал 22"/>
          <p:cNvSpPr/>
          <p:nvPr/>
        </p:nvSpPr>
        <p:spPr>
          <a:xfrm>
            <a:off x="502137" y="1203598"/>
            <a:ext cx="462417" cy="462694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4" name="Овал 23"/>
          <p:cNvSpPr/>
          <p:nvPr/>
        </p:nvSpPr>
        <p:spPr>
          <a:xfrm>
            <a:off x="502137" y="2435826"/>
            <a:ext cx="462417" cy="462694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25" name="Овал 24"/>
          <p:cNvSpPr/>
          <p:nvPr/>
        </p:nvSpPr>
        <p:spPr>
          <a:xfrm>
            <a:off x="502137" y="3843416"/>
            <a:ext cx="462417" cy="462694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680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04911" y="411510"/>
            <a:ext cx="8352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Особенности уплаты НДФЛ ИП в 2024 году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211961" y="1068737"/>
            <a:ext cx="3672408" cy="3006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8245" y="2435826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573302547"/>
              </p:ext>
            </p:extLst>
          </p:nvPr>
        </p:nvGraphicFramePr>
        <p:xfrm>
          <a:off x="845747" y="987574"/>
          <a:ext cx="7470668" cy="144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190772278"/>
              </p:ext>
            </p:extLst>
          </p:nvPr>
        </p:nvGraphicFramePr>
        <p:xfrm>
          <a:off x="842251" y="2767154"/>
          <a:ext cx="7477660" cy="182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Овал 22"/>
          <p:cNvSpPr/>
          <p:nvPr/>
        </p:nvSpPr>
        <p:spPr>
          <a:xfrm>
            <a:off x="502135" y="1434945"/>
            <a:ext cx="462417" cy="462694"/>
          </a:xfrm>
          <a:prstGeom prst="ellipse">
            <a:avLst/>
          </a:prstGeom>
          <a:solidFill>
            <a:srgbClr val="00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4" name="Овал 23"/>
          <p:cNvSpPr/>
          <p:nvPr/>
        </p:nvSpPr>
        <p:spPr>
          <a:xfrm>
            <a:off x="502136" y="3363838"/>
            <a:ext cx="462417" cy="462694"/>
          </a:xfrm>
          <a:prstGeom prst="ellipse">
            <a:avLst/>
          </a:prstGeom>
          <a:solidFill>
            <a:srgbClr val="00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64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4" y="915567"/>
            <a:ext cx="3302275" cy="3888432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3937667" y="940312"/>
            <a:ext cx="2794573" cy="2207501"/>
          </a:xfrm>
          <a:prstGeom prst="wedgeRectCallout">
            <a:avLst>
              <a:gd name="adj1" fmla="val -144431"/>
              <a:gd name="adj2" fmla="val -40768"/>
            </a:avLst>
          </a:prstGeom>
          <a:solidFill>
            <a:schemeClr val="accent1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Основание: приказ ФНС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sz="1800" b="1" dirty="0">
                <a:solidFill>
                  <a:srgbClr val="00823B"/>
                </a:solidFill>
              </a:rPr>
              <a:t> </a:t>
            </a:r>
            <a:r>
              <a:rPr lang="ru-RU" sz="1800" b="1" dirty="0" smtClean="0">
                <a:solidFill>
                  <a:srgbClr val="00823B"/>
                </a:solidFill>
              </a:rPr>
              <a:t>         Основание: </a:t>
            </a:r>
          </a:p>
          <a:p>
            <a:pPr algn="ctr"/>
            <a:r>
              <a:rPr lang="ru-RU" sz="1800" b="1" dirty="0" smtClean="0">
                <a:solidFill>
                  <a:srgbClr val="00823B"/>
                </a:solidFill>
              </a:rPr>
              <a:t>     Приказ ФНС Росси</a:t>
            </a:r>
          </a:p>
          <a:p>
            <a:r>
              <a:rPr lang="ru-RU" sz="1800" b="1" dirty="0">
                <a:solidFill>
                  <a:srgbClr val="00823B"/>
                </a:solidFill>
              </a:rPr>
              <a:t> </a:t>
            </a:r>
            <a:r>
              <a:rPr lang="ru-RU" sz="1800" b="1" dirty="0" smtClean="0">
                <a:solidFill>
                  <a:srgbClr val="00823B"/>
                </a:solidFill>
              </a:rPr>
              <a:t>         от </a:t>
            </a:r>
            <a:r>
              <a:rPr lang="ru-RU" sz="1800" b="1" dirty="0">
                <a:solidFill>
                  <a:srgbClr val="00823B"/>
                </a:solidFill>
              </a:rPr>
              <a:t>11.09.2023 </a:t>
            </a:r>
            <a:r>
              <a:rPr lang="ru-RU" sz="1800" b="1" dirty="0" smtClean="0">
                <a:solidFill>
                  <a:srgbClr val="00823B"/>
                </a:solidFill>
              </a:rPr>
              <a:t>                </a:t>
            </a:r>
          </a:p>
          <a:p>
            <a:r>
              <a:rPr lang="ru-RU" sz="1800" b="1" dirty="0" smtClean="0">
                <a:solidFill>
                  <a:srgbClr val="00823B"/>
                </a:solidFill>
              </a:rPr>
              <a:t>          №</a:t>
            </a:r>
            <a:r>
              <a:rPr lang="ru-RU" sz="1800" b="1" dirty="0">
                <a:solidFill>
                  <a:srgbClr val="00823B"/>
                </a:solidFill>
              </a:rPr>
              <a:t>ЕД-7-11/615@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alt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6007" y="267494"/>
            <a:ext cx="8352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Декларация по форме №3-НДФЛ за 2023 год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211961" y="1068737"/>
            <a:ext cx="3672408" cy="3006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3250821"/>
            <a:ext cx="41764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Срок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предоставления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декларации -  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не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позднее 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02 мая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2024 года</a:t>
            </a:r>
          </a:p>
          <a:p>
            <a:endParaRPr lang="ru-RU" sz="2000" b="1" dirty="0">
              <a:solidFill>
                <a:srgbClr val="00B050"/>
              </a:solidFill>
              <a:latin typeface="Arial Narrow" pitchFamily="34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Срок </a:t>
            </a:r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уплаты налога -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Arial Narrow" pitchFamily="34" charset="0"/>
              </a:rPr>
              <a:t>не </a:t>
            </a:r>
            <a:r>
              <a:rPr lang="ru-RU" sz="2000" b="1" dirty="0">
                <a:solidFill>
                  <a:schemeClr val="tx2"/>
                </a:solidFill>
                <a:latin typeface="Arial Narrow" pitchFamily="34" charset="0"/>
              </a:rPr>
              <a:t>позднее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15 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июля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2024 года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052" name="Picture 4" descr="https://static11.tgcnt.ru/posts/_0/d7/d78f8a5582076f43d5ce48ce7de2ce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099599"/>
            <a:ext cx="1890375" cy="18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4194" y="851926"/>
            <a:ext cx="913625" cy="495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01" y="1088921"/>
            <a:ext cx="2132063" cy="90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7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3787" y="253837"/>
            <a:ext cx="8352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Преимущества заполнения декларации в Личном кабинете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211961" y="1068737"/>
            <a:ext cx="3672408" cy="3006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8245" y="2435826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44589700"/>
              </p:ext>
            </p:extLst>
          </p:nvPr>
        </p:nvGraphicFramePr>
        <p:xfrm>
          <a:off x="840558" y="725960"/>
          <a:ext cx="7452915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982723690"/>
              </p:ext>
            </p:extLst>
          </p:nvPr>
        </p:nvGraphicFramePr>
        <p:xfrm>
          <a:off x="840558" y="1279949"/>
          <a:ext cx="7452915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389105314"/>
              </p:ext>
            </p:extLst>
          </p:nvPr>
        </p:nvGraphicFramePr>
        <p:xfrm>
          <a:off x="804553" y="1800000"/>
          <a:ext cx="7488920" cy="5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234562330"/>
              </p:ext>
            </p:extLst>
          </p:nvPr>
        </p:nvGraphicFramePr>
        <p:xfrm>
          <a:off x="807335" y="2421837"/>
          <a:ext cx="7488416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572696000"/>
              </p:ext>
            </p:extLst>
          </p:nvPr>
        </p:nvGraphicFramePr>
        <p:xfrm>
          <a:off x="840558" y="2949862"/>
          <a:ext cx="7488416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529800351"/>
              </p:ext>
            </p:extLst>
          </p:nvPr>
        </p:nvGraphicFramePr>
        <p:xfrm>
          <a:off x="827497" y="3462854"/>
          <a:ext cx="7488416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" name="Овал 13"/>
          <p:cNvSpPr/>
          <p:nvPr/>
        </p:nvSpPr>
        <p:spPr>
          <a:xfrm>
            <a:off x="464817" y="725960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1" name="Овал 20"/>
          <p:cNvSpPr/>
          <p:nvPr/>
        </p:nvSpPr>
        <p:spPr>
          <a:xfrm>
            <a:off x="483070" y="1285255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22" name="Овал 21"/>
          <p:cNvSpPr/>
          <p:nvPr/>
        </p:nvSpPr>
        <p:spPr>
          <a:xfrm>
            <a:off x="483070" y="1800000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7092" y="2450543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24" name="Овал 23"/>
          <p:cNvSpPr/>
          <p:nvPr/>
        </p:nvSpPr>
        <p:spPr>
          <a:xfrm>
            <a:off x="464817" y="2967252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5</a:t>
            </a:r>
            <a:endParaRPr lang="ru-RU" sz="2000" dirty="0" smtClean="0">
              <a:latin typeface="Arial Narrow" panose="020B060602020203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93260" y="3516869"/>
            <a:ext cx="462417" cy="462694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35" y="4073893"/>
            <a:ext cx="4726651" cy="70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8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03505" y="243273"/>
            <a:ext cx="8352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Ответственность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за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нарушение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срока предоставления налоговой отчетности 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нарушения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срока оплаты налога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3145160" y="1563638"/>
            <a:ext cx="3672408" cy="3006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591133"/>
              </p:ext>
            </p:extLst>
          </p:nvPr>
        </p:nvGraphicFramePr>
        <p:xfrm>
          <a:off x="682909" y="1074270"/>
          <a:ext cx="759353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177"/>
                <a:gridCol w="1212909"/>
                <a:gridCol w="3849444"/>
              </a:tblGrid>
              <a:tr h="6333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Нарушение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Статья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НК РФ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Размер санкции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170352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Arial Narrow" pitchFamily="34" charset="0"/>
                        </a:rPr>
                        <a:t>Непредставление в установленный срок декларации в налоговый орган </a:t>
                      </a:r>
                      <a:endParaRPr lang="ru-RU" sz="20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статья 119 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штраф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5%</a:t>
                      </a:r>
                      <a:r>
                        <a:rPr lang="ru-RU" sz="20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не уплаченной суммы налогового платежа, за каждый полный или неполный месяц,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но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не более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30%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 </a:t>
                      </a:r>
                      <a:r>
                        <a:rPr lang="ru-RU" sz="2000" dirty="0" smtClean="0">
                          <a:latin typeface="Arial Narrow" pitchFamily="34" charset="0"/>
                        </a:rPr>
                        <a:t>не менее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1000 рублей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90284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Arial Narrow" panose="020B0606020202030204" pitchFamily="34" charset="0"/>
                        </a:rPr>
                        <a:t>Нарушен срок уплаты</a:t>
                      </a:r>
                      <a:endParaRPr lang="ru-RU" sz="20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статья 75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136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пени за каждый день просрочки платежа в размере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1/300</a:t>
                      </a:r>
                      <a:r>
                        <a:rPr lang="ru-RU" sz="2000" b="1" dirty="0" smtClean="0">
                          <a:solidFill>
                            <a:schemeClr val="accent6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 Narrow" pitchFamily="34" charset="0"/>
                        </a:rPr>
                        <a:t>от ставки рефинансирования</a:t>
                      </a:r>
                    </a:p>
                    <a:p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avatars.mds.yandex.net/i?id=3b94b8f63c6885a7e9c8f9ed76a42c5ca3c393a0-759836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73230"/>
            <a:ext cx="27718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latin typeface="Arial Narrow" pitchFamily="34" charset="0"/>
              </a:rPr>
              <a:t>9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03505" y="243273"/>
            <a:ext cx="8352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Ответственность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за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нарушение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срока предоставления налоговой отчетности 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нарушения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срока оплаты налога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3145160" y="1563638"/>
            <a:ext cx="3672408" cy="3006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2800" b="1" i="0" kern="1200" baseline="0" dirty="0">
              <a:solidFill>
                <a:srgbClr val="00823B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834" y="2279363"/>
            <a:ext cx="2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51984"/>
              </p:ext>
            </p:extLst>
          </p:nvPr>
        </p:nvGraphicFramePr>
        <p:xfrm>
          <a:off x="682909" y="1074270"/>
          <a:ext cx="7593530" cy="318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987"/>
                <a:gridCol w="1224136"/>
                <a:gridCol w="3416407"/>
              </a:tblGrid>
              <a:tr h="6333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Нарушение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Статья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НК РФ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Размер санкции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170352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Arial Narrow" pitchFamily="34" charset="0"/>
                        </a:rPr>
                        <a:t>Неуплата (неполная) уплата налога в установленный срок  </a:t>
                      </a:r>
                      <a:endParaRPr lang="ru-RU" sz="20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itchFamily="34" charset="0"/>
                        </a:rPr>
                        <a:t>статья 122 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штраф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20%</a:t>
                      </a:r>
                      <a:r>
                        <a:rPr lang="ru-RU" sz="2000" dirty="0" smtClean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неуплаченной суммы налогового платежа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90284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Arial Narrow" panose="020B0606020202030204" pitchFamily="34" charset="0"/>
                        </a:rPr>
                        <a:t>Не представлена налоговая декларация по форме          3-НДФЛ (ИП, Главы КФХ, адвокаты, нотариусы и др.)</a:t>
                      </a:r>
                      <a:endParaRPr lang="ru-RU" sz="20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статья 76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136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 Narrow" pitchFamily="34" charset="0"/>
                        </a:rPr>
                        <a:t>приостановление</a:t>
                      </a:r>
                      <a:r>
                        <a:rPr lang="ru-RU" sz="20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(блокировка) </a:t>
                      </a:r>
                      <a:r>
                        <a:rPr lang="ru-RU" sz="2000" baseline="0" dirty="0" smtClean="0">
                          <a:latin typeface="Arial Narrow" pitchFamily="34" charset="0"/>
                        </a:rPr>
                        <a:t>операций по  счетам в банках 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s://avatars.mds.yandex.net/i?id=3b94b8f63c6885a7e9c8f9ed76a42c5ca3c393a0-759836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34" y="3651870"/>
            <a:ext cx="27718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0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15191</TotalTime>
  <Words>1019</Words>
  <Application>Microsoft Office PowerPoint</Application>
  <PresentationFormat>Экран (16:9)</PresentationFormat>
  <Paragraphs>149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Times New Roman</vt:lpstr>
      <vt:lpstr>Wingdings</vt:lpstr>
      <vt:lpstr>Present_FNS2012_16-9</vt:lpstr>
      <vt:lpstr>10_Present_FNS2012_A4</vt:lpstr>
      <vt:lpstr>11_Present_FNS2012_A4</vt:lpstr>
      <vt:lpstr>12_Present_FNS2012_A4</vt:lpstr>
      <vt:lpstr>13_Present_FNS2012_A4</vt:lpstr>
      <vt:lpstr>14_Present_FNS2012_A4</vt:lpstr>
      <vt:lpstr>   Аспекты предоставления годовой отчетности для ИП на общей системе налогообложения. Декларационная кампания 2024 года в отношении обязанных граждан.  Негативные последствия непредставления формы 3-НДФЛ.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Балуева Наталья Борисовна</cp:lastModifiedBy>
  <cp:revision>1721</cp:revision>
  <cp:lastPrinted>2024-02-27T13:19:01Z</cp:lastPrinted>
  <dcterms:created xsi:type="dcterms:W3CDTF">2013-03-25T05:56:00Z</dcterms:created>
  <dcterms:modified xsi:type="dcterms:W3CDTF">2024-04-26T07:31:58Z</dcterms:modified>
</cp:coreProperties>
</file>