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8"/>
  </p:notesMasterIdLst>
  <p:handoutMasterIdLst>
    <p:handoutMasterId r:id="rId9"/>
  </p:handoutMasterIdLst>
  <p:sldIdLst>
    <p:sldId id="2021" r:id="rId3"/>
    <p:sldId id="2011" r:id="rId4"/>
    <p:sldId id="2030" r:id="rId5"/>
    <p:sldId id="2028" r:id="rId6"/>
    <p:sldId id="2033" r:id="rId7"/>
  </p:sldIdLst>
  <p:sldSz cx="12192000" cy="6858000"/>
  <p:notesSz cx="6797675" cy="9928225"/>
  <p:embeddedFontLst>
    <p:embeddedFont>
      <p:font typeface="Roboto Condensed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</p:embeddedFont>
    <p:embeddedFont>
      <p:font typeface="Open Sans Light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F1"/>
    <a:srgbClr val="0990FF"/>
    <a:srgbClr val="0064CB"/>
    <a:srgbClr val="00B0F0"/>
    <a:srgbClr val="009ADA"/>
    <a:srgbClr val="00A6E6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7684" autoAdjust="0"/>
  </p:normalViewPr>
  <p:slideViewPr>
    <p:cSldViewPr snapToObjects="1">
      <p:cViewPr varScale="1">
        <p:scale>
          <a:sx n="112" d="100"/>
          <a:sy n="112" d="100"/>
        </p:scale>
        <p:origin x="540" y="108"/>
      </p:cViewPr>
      <p:guideLst>
        <p:guide pos="2275"/>
        <p:guide pos="755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>
            <a:off x="803412" y="1124744"/>
            <a:ext cx="10981220" cy="54726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</a:rPr>
              <a:t>Управление Федеральной налоговой службы по г. Севастополю</a:t>
            </a: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Порядок заполнения расчетных документов на перечисление денежных средств в условиях применения Единого налогового </a:t>
            </a:r>
            <a:r>
              <a:rPr lang="ru-RU" b="1" dirty="0" smtClean="0">
                <a:solidFill>
                  <a:srgbClr val="FF0000"/>
                </a:solidFill>
              </a:rPr>
              <a:t>счета</a:t>
            </a:r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Главный специалист-эксперт отдела урегулирования состояния расчетов с бюджетом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Руденко Оксана Вячеславовна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22.08.2024 года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6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ПОРЯДОК ИСПОЛНЕНИЯ ОБЯЗАННОСТИ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237084" y="3228627"/>
            <a:ext cx="2344963" cy="71499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209797" y="1016732"/>
            <a:ext cx="11322807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         п. 1 ст. 45 НК РФ - обязанность 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 уплате 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налога, относящегося к ЕНС, исполняется 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посредством перечисления денежных средств в качестве единого налогового 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платежа;</a:t>
            </a:r>
          </a:p>
          <a:p>
            <a:pPr>
              <a:spcBef>
                <a:spcPts val="600"/>
              </a:spcBef>
            </a:pPr>
            <a:endParaRPr lang="ru-RU" sz="1800" b="1" dirty="0" smtClean="0">
              <a:solidFill>
                <a:srgbClr val="0082F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         п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7 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ст. 45 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НК РФ - обязанность 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 уплате налога, относящегося к ЕНС, </a:t>
            </a:r>
            <a:r>
              <a:rPr lang="ru-RU" b="1" u="sng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признается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исполненной с момента возникновения такой обязанности (наступление срока уплаты начисления, наличие задолженности, зачет в счет предстоящих начислений);</a:t>
            </a:r>
            <a:endParaRPr lang="ru-RU" sz="1800" b="1" dirty="0">
              <a:solidFill>
                <a:srgbClr val="0082F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         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        п. 8 ст. 45 НК РФ – налоговый орган самостоятельно определяет принадлежность единого налогового платежа в соответствии с установленным алгоритмом согласно заявленным налогоплательщиком обязательствам;</a:t>
            </a:r>
          </a:p>
          <a:p>
            <a:pPr>
              <a:spcBef>
                <a:spcPts val="600"/>
              </a:spcBef>
            </a:pPr>
            <a:endParaRPr lang="ru-RU" sz="1800" b="1" dirty="0" smtClean="0">
              <a:solidFill>
                <a:srgbClr val="0082F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         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         пп. 5 п. 7 ст. 45 НК РФ – обязанность по уплате налоговых (неналоговых) платежей, не относящихся к ЕНС, считается 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исполненной 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со 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дня перечисления денежных средств </a:t>
            </a:r>
            <a:r>
              <a:rPr lang="ru-RU" b="1" u="sng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в качестве единого налогового платежа в счет исполнения такой обязанности (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государственная пошлина, 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 отношении уплаты которой арбитражным судом не выдан исполнительный документ, 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налог 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 профессиональный доход и 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сборы 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за пользование объектами животного мира и за пользование объектами водных биологических ресурсов, 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налог 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 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сверхприбыль, НДФЛ иностранных </a:t>
            </a:r>
            <a:r>
              <a:rPr lang="ru-RU" sz="1800" b="1" dirty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г</a:t>
            </a: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раждан)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Нашивка 1"/>
          <p:cNvSpPr/>
          <p:nvPr/>
        </p:nvSpPr>
        <p:spPr>
          <a:xfrm>
            <a:off x="290751" y="1124744"/>
            <a:ext cx="484632" cy="216024"/>
          </a:xfrm>
          <a:prstGeom prst="chevron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58" y="2171333"/>
            <a:ext cx="481626" cy="2133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7" y="3428655"/>
            <a:ext cx="481626" cy="213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7" y="5016798"/>
            <a:ext cx="481626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УВЕДОМЛЕНИЕ ОБ ИСЧИСЛЕННЫХ СУММАХ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11949" r="39800"/>
          <a:stretch/>
        </p:blipFill>
        <p:spPr bwMode="auto">
          <a:xfrm>
            <a:off x="1163452" y="994612"/>
            <a:ext cx="435581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t="9589" r="39631"/>
          <a:stretch/>
        </p:blipFill>
        <p:spPr bwMode="auto">
          <a:xfrm>
            <a:off x="7068107" y="984571"/>
            <a:ext cx="3827503" cy="5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99690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ПЛАТЕЖНЫЙ ДОКУМЕНТ В УПЛАТУ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ЕНП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6173425" y="934970"/>
            <a:ext cx="5616624" cy="5734389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>
              <a:spcBef>
                <a:spcPts val="1200"/>
              </a:spcBef>
            </a:pPr>
            <a:endParaRPr lang="ru-RU" sz="1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 плательщика» – ИНН плательщика, чья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исполняется;</a:t>
            </a:r>
          </a:p>
          <a:p>
            <a:pPr algn="ctr">
              <a:spcBef>
                <a:spcPts val="1200"/>
              </a:spcBef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«КПП плательщика» – указываем значение 0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головной организации;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«Плательщик» – наименование (ФИО) плательщика, составившего платежный документ;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бюджетной классификации» - 18201061201010000510;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«ОКТМО» - 0;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«Налоговый период» - 0;</a:t>
            </a: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531" t="29098" r="29323" b="8253"/>
          <a:stretch/>
        </p:blipFill>
        <p:spPr>
          <a:xfrm>
            <a:off x="59712" y="1088740"/>
            <a:ext cx="6120680" cy="52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59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ПЛАТЕЖНЫЙ ДОКУМЕНТ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– НЕ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ЕНП</a:t>
            </a:r>
          </a:p>
        </p:txBody>
      </p:sp>
      <p:sp>
        <p:nvSpPr>
          <p:cNvPr id="11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6173425" y="934970"/>
            <a:ext cx="5616624" cy="5122321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>
              <a:spcBef>
                <a:spcPts val="1200"/>
              </a:spcBef>
            </a:pPr>
            <a:endParaRPr lang="ru-RU" sz="1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 плательщика» – ИНН плательщика, чья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исполняется;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«КПП плательщика» – указываем значение 0,      или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организации;</a:t>
            </a:r>
            <a:endParaRPr lang="ru-RU" sz="1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«Плательщик» – наименование (ФИО) плательщика, составившего платежный документ;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бюджетной классификации» - конкретный КБК налога, страхового взноса в уплату которого оформляется платеж;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«ОКТМО» – конкретный код ОКТМО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561" t="30427" r="29054" b="8028"/>
          <a:stretch/>
        </p:blipFill>
        <p:spPr>
          <a:xfrm>
            <a:off x="191343" y="1024895"/>
            <a:ext cx="5982081" cy="55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17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170125</TotalTime>
  <Words>376</Words>
  <Application>Microsoft Office PowerPoint</Application>
  <PresentationFormat>Широкоэкранный</PresentationFormat>
  <Paragraphs>46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Roboto Condensed</vt:lpstr>
      <vt:lpstr>Open Sans</vt:lpstr>
      <vt:lpstr>Open Sans Light</vt:lpstr>
      <vt:lpstr>Calibri</vt:lpstr>
      <vt:lpstr>Arial</vt:lpstr>
      <vt:lpstr>Times New Roman</vt:lpstr>
      <vt:lpstr>Calibri Light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Internet</cp:lastModifiedBy>
  <cp:revision>2217</cp:revision>
  <cp:lastPrinted>2022-05-18T08:05:17Z</cp:lastPrinted>
  <dcterms:created xsi:type="dcterms:W3CDTF">2014-10-08T23:03:32Z</dcterms:created>
  <dcterms:modified xsi:type="dcterms:W3CDTF">2024-08-22T14:15:31Z</dcterms:modified>
</cp:coreProperties>
</file>