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7"/>
  </p:notesMasterIdLst>
  <p:handoutMasterIdLst>
    <p:handoutMasterId r:id="rId18"/>
  </p:handoutMasterIdLst>
  <p:sldIdLst>
    <p:sldId id="2021" r:id="rId3"/>
    <p:sldId id="2026" r:id="rId4"/>
    <p:sldId id="2028" r:id="rId5"/>
    <p:sldId id="2029" r:id="rId6"/>
    <p:sldId id="2030" r:id="rId7"/>
    <p:sldId id="2031" r:id="rId8"/>
    <p:sldId id="2032" r:id="rId9"/>
    <p:sldId id="2033" r:id="rId10"/>
    <p:sldId id="2034" r:id="rId11"/>
    <p:sldId id="2035" r:id="rId12"/>
    <p:sldId id="2036" r:id="rId13"/>
    <p:sldId id="2037" r:id="rId14"/>
    <p:sldId id="2038" r:id="rId15"/>
    <p:sldId id="2039" r:id="rId16"/>
  </p:sldIdLst>
  <p:sldSz cx="12192000" cy="6858000"/>
  <p:notesSz cx="6797675" cy="9928225"/>
  <p:embeddedFontLst>
    <p:embeddedFont>
      <p:font typeface="Roboto Condensed" panose="020B060402020202020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060"/>
    <a:srgbClr val="0990FF"/>
    <a:srgbClr val="00B0F0"/>
    <a:srgbClr val="009ADA"/>
    <a:srgbClr val="0064CB"/>
    <a:srgbClr val="00A6E6"/>
    <a:srgbClr val="0082F1"/>
    <a:srgbClr val="003794"/>
    <a:srgbClr val="F2F2F2"/>
    <a:srgbClr val="002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7684" autoAdjust="0"/>
  </p:normalViewPr>
  <p:slideViewPr>
    <p:cSldViewPr snapToObjects="1">
      <p:cViewPr varScale="1">
        <p:scale>
          <a:sx n="95" d="100"/>
          <a:sy n="95" d="100"/>
        </p:scale>
        <p:origin x="-372" y="-102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4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>
            <a:off x="803412" y="1124744"/>
            <a:ext cx="10981220" cy="54726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4CB"/>
                </a:solidFill>
              </a:rPr>
              <a:t>Управление Федеральной налоговой службы по г. Севастополю</a:t>
            </a: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Анализ типичных ошибок при формировании </a:t>
            </a:r>
            <a:r>
              <a:rPr lang="ru-RU" b="1" dirty="0" smtClean="0">
                <a:solidFill>
                  <a:srgbClr val="FF0000"/>
                </a:solidFill>
              </a:rPr>
              <a:t>Уведомлений </a:t>
            </a:r>
            <a:r>
              <a:rPr lang="ru-RU" b="1" dirty="0">
                <a:solidFill>
                  <a:srgbClr val="FF0000"/>
                </a:solidFill>
              </a:rPr>
              <a:t>об исчисленных суммах </a:t>
            </a:r>
            <a:r>
              <a:rPr lang="ru-RU" b="1" dirty="0" smtClean="0">
                <a:solidFill>
                  <a:srgbClr val="FF0000"/>
                </a:solidFill>
              </a:rPr>
              <a:t>налогов и распоряжений на перечисление денежных средств</a:t>
            </a:r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Начальник отдела урегулирования состояния расчетов с бюджетом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Красноперов Андрей Николаевич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27.03.2023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года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607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9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ПЛАТЕЖНЫХ ДОКУМЕНТОВ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неверный отчетный (налоговый) период (статус ПД 02)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3753036"/>
            <a:ext cx="10369152" cy="273630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(отчетный) необходим для корректного распределения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платежа по заявленным обязательствам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указания налогового (отчетного)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указаны в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приказе Минфина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2013 года № 107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168860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9326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ПЛАТЕЖНЫХ ДОКУМЕНТОВ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неверный статус ПД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3753036"/>
            <a:ext cx="10369152" cy="273630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ПД необходим определяет формат платежа (платеж ЕНП или Уведомление об исчисленных суммах) и необходим для корректного распределения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платежа по заявленным обязательствам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указания статуса ПД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в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приказе Минфина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2013 года № 107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168860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9518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ПЛАТЕЖНЫХ ДОКУМЕНТОВ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неверный ИНН плательщика при исполнении обязанности по уплате ЕНП за иное лицо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3753036"/>
            <a:ext cx="10369152" cy="273630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плательщика определяет принадлежность Единого налогового платежа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необходим для корректного распределения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платежа по заявленным обязательствам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указания ИНН плательщика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в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приказе Минфина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2013 года № 107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331327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9262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ПЛАТЕЖНЫХ ДОКУМЕНТОВ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неверный ОКТМО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3753036"/>
            <a:ext cx="10369152" cy="273630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ОКТМО определяет принадлежность Единого налогового платежа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необходим для корректного распределения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платежа по заявленным обязательствам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указания ОКТМО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в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приказе Минфина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2013 года № 107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331327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2787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ПЛАТЕЖНЫХ ДОКУМЕНТОВ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 неверное значение администратора и получателя платежа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3753036"/>
            <a:ext cx="10369152" cy="273630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администратора и получателя платежа определяет принадлежность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платежа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администратора и получателя платежа указаны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приказе Минфина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2013 года № 107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331327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0196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УВЕДОМЛЕНИЙ ОБ ИСЧИСЛЕННЫХ СУММАХ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налоговый (отчетный) период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055440" y="2492896"/>
            <a:ext cx="10369152" cy="399644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необходим для правильного определения срока уплаты, а также однозначной связи с налоговой декларацией (расчетом, сообщением об исчисленных суммах налогов) или новым Уведомлением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указания периода утверждены Приказом ФНС России от 02.11.2022 № ЕД-7-8/1047@ ««Об утверждении формы, порядка заполнения и формата представления уведомления об исчисленных суммах налогов, авансовых платежей по налогам, сборов, страховым взносам в электронной форме» и размещены на сайте Службы (https://www.nalog.gov.ru/rn77/about_fts/docs/12964598/)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1880828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0937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УВЕДОМЛЕНИЙ ОБ ИСЧИСЛЕННЫХ СУММАХ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КБК или ОКТМО либо заполнен КБК, по которому не требуется предоставление Уведомления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299357" y="3501008"/>
            <a:ext cx="11490692" cy="2988332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представляется только по следующим налогам: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- транспортный, земельный налог и налог на имущество, налог на прибыль для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Н/А.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ИП - УСНО, ЕСХН, СВ, НДФЛ.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нужно указывать КБК и ОКТМО бюджетополучателя, действующие в текущем финансовом году.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представили Уведомление с неправильным КБК или КБК, по которому предоставление Уведомления не требуется,  Вам придет сообщение: «По КБК (его значение) предоставление уведомления невозможно».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указания неактуального ОКТМО его значение заменяется на  ОКТМО преемника.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указания неправильного КБК и (или) ОКТМО следует сформировать Уведомление с правильными реквизитами и представить его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заново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111963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1328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УВЕДОМЛЕНИЙ ОБ ИСЧИСЛЕННЫХ СУММАХ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055440" y="908720"/>
            <a:ext cx="10369152" cy="111612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после представления Декларации за этот период или одновременно с декларацией (за исключением Уведомления об исчисленной сумме налога на имущество организаций)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299357" y="3501008"/>
            <a:ext cx="11490692" cy="2988332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необходимо для определения исчисленной суммы по налогу (авансовому платежу по налогу, взносу), по которым уплата осуществляется до представления Деклараций (расчетов), а также по налогу (авансовому платежу по налогу), в отношении которых обязанность представления Декларации не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установлена. Поэтому,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Декларация (расчет) представлена, то для налогового органа достаточно информации об исчисленных суммах из Декларации (расчета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такого Уведомления будет отказано. Вам придет сообщение, что Декларация по данным, указанным в Уведомлении, принята.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– представление Уведомления об исчисленной сумме налога на имущество организаций возможно после представления Декларации по этому налогу за аналогичный налоговый период, если Уведомление относится к исчислению налога за объекты налогообложения, по которым обязанность представления Декларации не установлена (объекты недвижимости российских организаций, налоговая база по которым определяется исходя из кадастровой стоимости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111963"/>
            <a:ext cx="1800200" cy="1029005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5514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УВЕДОМЛЕНИЙ ОБ ИСЧИСЛЕННЫХ СУММАХ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055440" y="908720"/>
            <a:ext cx="10369152" cy="111612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представленном Уведомлении с указанием периода за весь 2022 год указана сумма последнего платежа за 2022 год или платежа 2023 года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306875" y="3284984"/>
            <a:ext cx="11490692" cy="3348372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 РФ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 уплаченные до 31.12.2022 суммы, по которым действует авансовая система (уплата раньше представления декларации) установлен режим «резерва» - эти суммы считаются исчисленными в размере их фактической уплаты до момента, когда будет получена нужная декларация.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если за 1-3 кварталы сумма налога была уплачена в 2022 году в полном объеме, предоставлять Уведомление за этот период не требуется.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ошибочно представите уведомление за 2022 год, занизив сумму авансов, например, по УСН, ЕСХН, страховым взносам, все Ваши платежи перестанут считаться уплаченными вовремя и может начислиться пеня. Уточнятся суммы посредством сдачи декларации за 2022 год.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транспортному налогу, налогу на имущество организаций, земельному налогу действуют следующие особенности. Если уплата авансовых платежей по налогу за 1-3 кварталы была в 2022 году, то после уплаты итоговой суммы налога в 2023 году представляется Уведомление, в котором указывается сумма исчисленного налога за 2022 год за минусом суммы уплаченных в 2022 году авансовых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1880828"/>
            <a:ext cx="1800200" cy="1029005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1308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УВЕДОМЛЕНИЙ ОБ ИСЧИСЛЕННЫХ СУММАХ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055440" y="908720"/>
            <a:ext cx="10369152" cy="111612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указание реквизитов в платежке, которая представляется взамен Уведомления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306875" y="3825044"/>
            <a:ext cx="11490692" cy="2448272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в платежке указывать реквизиты, которые позволят однозначно соотнести их с соответствующей Декларацией (расчетом) или сообщением об исчисленных суммах налогов. Иначе у плательщика могут задвоиться начисления по Уведомлению, представленному в виде платежки, и итоговой Декларации (расчете).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таких платежек указаны в пункте 7 Приложения 2 к приказу Минфина 107н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 (гиперссылка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349093" y="2024844"/>
            <a:ext cx="1800200" cy="1800200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6561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УВЕДОМЛЕНИЙ ОБ ИСЧИСЛЕННЫХ СУММАХ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055440" y="908720"/>
            <a:ext cx="10369152" cy="111612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Уточненное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сдается не с указанием полной суммы к уплате по сроку 28 число текущего месяца, а на дельту с последним уведомлением по этому же сроку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297615" y="4041068"/>
            <a:ext cx="11490692" cy="1728192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сдавать только одно уведомление по одному сроку уплаты. В уведомлении нужно указать полную сумму оплаты к сроку. Если Вы сдаете повторное уведомление по этому же сроку и налогу, оно считается уточняющим и заменяет предыдущее, а не увеличивает сумму начислений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456892"/>
            <a:ext cx="1800200" cy="1800200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2611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УВЕДОМЛЕНИЙ ОБ ИСЧИСЛЕННЫХ СУММАХ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055440" y="908720"/>
            <a:ext cx="10369152" cy="111612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сдается несколькими платежами с указанием одного периода и срока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297615" y="4041068"/>
            <a:ext cx="11490692" cy="1728192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ситуации платежи не смогут сформировать уведомлений. Как уведомление может быть учтен последний платеж, что повлечет заниженную сумму начислений по сроку 28 число месяца.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все же сделали несколько платежей, то для корректного исчисления налога и учета его органами ФНС нужно представить уведомление об исчисленных суммах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1527" y="2227504"/>
            <a:ext cx="1800200" cy="1800200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0084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ТИПИЧНЫЕ ОШИБКИ ПРИ ЗАПОЛНЕНИИ ПЛАТЕЖНЫХ ДОКУМЕНТОВ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1160748"/>
            <a:ext cx="10369152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неверный КБК (статус ПД 02)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055440" y="2492896"/>
            <a:ext cx="10369152" cy="399644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актуального КБК необходимо для корректного распределения Единого налогового платежа по заявленным обязательствам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 у нас утверждена приказом Минфина России от 17 мая 2022 года № 75н с учетом изменений, внесенных приказом от 22 ноября 2022 года № 177н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39916" y="2168860"/>
            <a:ext cx="1800200" cy="1404156"/>
          </a:xfrm>
          <a:prstGeom prst="downArrow">
            <a:avLst/>
          </a:prstGeom>
          <a:solidFill>
            <a:srgbClr val="099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6761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169663</TotalTime>
  <Words>1327</Words>
  <Application>Microsoft Office PowerPoint</Application>
  <PresentationFormat>Произвольный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Roboto Condensed</vt:lpstr>
      <vt:lpstr>Times New Roman</vt:lpstr>
      <vt:lpstr>Open Sans</vt:lpstr>
      <vt:lpstr>Calibri</vt:lpstr>
      <vt:lpstr>Open Sans Light</vt:lpstr>
      <vt:lpstr>Calibri Light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Красноперов Андрей Николаевич</cp:lastModifiedBy>
  <cp:revision>2200</cp:revision>
  <cp:lastPrinted>2022-05-18T08:05:17Z</cp:lastPrinted>
  <dcterms:created xsi:type="dcterms:W3CDTF">2014-10-08T23:03:32Z</dcterms:created>
  <dcterms:modified xsi:type="dcterms:W3CDTF">2023-03-27T06:17:59Z</dcterms:modified>
</cp:coreProperties>
</file>