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13"/>
  </p:notesMasterIdLst>
  <p:handoutMasterIdLst>
    <p:handoutMasterId r:id="rId14"/>
  </p:handoutMasterIdLst>
  <p:sldIdLst>
    <p:sldId id="2021" r:id="rId3"/>
    <p:sldId id="2011" r:id="rId4"/>
    <p:sldId id="2025" r:id="rId5"/>
    <p:sldId id="2026" r:id="rId6"/>
    <p:sldId id="2027" r:id="rId7"/>
    <p:sldId id="2030" r:id="rId8"/>
    <p:sldId id="2029" r:id="rId9"/>
    <p:sldId id="2028" r:id="rId10"/>
    <p:sldId id="2032" r:id="rId11"/>
    <p:sldId id="2031" r:id="rId12"/>
  </p:sldIdLst>
  <p:sldSz cx="12192000" cy="6858000"/>
  <p:notesSz cx="6797675" cy="992822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Open Sans" panose="020B0604020202020204" charset="0"/>
      <p:regular r:id="rId21"/>
    </p:embeddedFont>
    <p:embeddedFont>
      <p:font typeface="Roboto Condensed" panose="020B0604020202020204" charset="0"/>
      <p:regular r:id="rId22"/>
      <p:bold r:id="rId23"/>
      <p:italic r:id="rId24"/>
      <p:boldItalic r:id="rId25"/>
    </p:embeddedFont>
    <p:embeddedFont>
      <p:font typeface="Open Sans Light" panose="020B0604020202020204" charset="0"/>
      <p:regular r:id="rId26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F1"/>
    <a:srgbClr val="00B0F0"/>
    <a:srgbClr val="0990FF"/>
    <a:srgbClr val="009ADA"/>
    <a:srgbClr val="0064CB"/>
    <a:srgbClr val="00A6E6"/>
    <a:srgbClr val="003794"/>
    <a:srgbClr val="F2F2F2"/>
    <a:srgbClr val="002E89"/>
    <a:srgbClr val="008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7684" autoAdjust="0"/>
  </p:normalViewPr>
  <p:slideViewPr>
    <p:cSldViewPr snapToObjects="1">
      <p:cViewPr varScale="1">
        <p:scale>
          <a:sx n="112" d="100"/>
          <a:sy n="112" d="100"/>
        </p:scale>
        <p:origin x="540" y="108"/>
      </p:cViewPr>
      <p:guideLst>
        <p:guide pos="2275"/>
        <p:guide pos="7559"/>
        <p:guide orient="horz" pos="2160"/>
        <p:guide orient="horz" pos="22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5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9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:a16="http://schemas.microsoft.com/office/drawing/2014/main" xmlns="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:a16="http://schemas.microsoft.com/office/drawing/2014/main" xmlns="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xmlns="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xmlns="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:a16="http://schemas.microsoft.com/office/drawing/2014/main" xmlns="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:a16="http://schemas.microsoft.com/office/drawing/2014/main" xmlns="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xmlns="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xmlns="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xmlns="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xmlns="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xmlns="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xmlns="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xmlns="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xmlns="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:a16="http://schemas.microsoft.com/office/drawing/2014/main" xmlns="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xmlns="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xmlns="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xmlns="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xmlns="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xmlns="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xmlns="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xmlns="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xmlns="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:a16="http://schemas.microsoft.com/office/drawing/2014/main" xmlns="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xmlns="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xmlns="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xmlns="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xmlns="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xmlns="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xmlns="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xmlns="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xmlns="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:a16="http://schemas.microsoft.com/office/drawing/2014/main" xmlns="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xmlns="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xmlns="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xmlns="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:a16="http://schemas.microsoft.com/office/drawing/2014/main" xmlns="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xmlns="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xmlns="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xmlns="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:a16="http://schemas.microsoft.com/office/drawing/2014/main" xmlns="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xmlns="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xmlns="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xmlns="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:a16="http://schemas.microsoft.com/office/drawing/2014/main" xmlns="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xmlns="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:a16="http://schemas.microsoft.com/office/drawing/2014/main" xmlns="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:a16="http://schemas.microsoft.com/office/drawing/2014/main" xmlns="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:a16="http://schemas.microsoft.com/office/drawing/2014/main" xmlns="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:a16="http://schemas.microsoft.com/office/drawing/2014/main" xmlns="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:a16="http://schemas.microsoft.com/office/drawing/2014/main" xmlns="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:a16="http://schemas.microsoft.com/office/drawing/2014/main" xmlns="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:a16="http://schemas.microsoft.com/office/drawing/2014/main" xmlns="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:a16="http://schemas.microsoft.com/office/drawing/2014/main" xmlns="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:a16="http://schemas.microsoft.com/office/drawing/2014/main" xmlns="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:a16="http://schemas.microsoft.com/office/drawing/2014/main" xmlns="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:a16="http://schemas.microsoft.com/office/drawing/2014/main" xmlns="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:a16="http://schemas.microsoft.com/office/drawing/2014/main" xmlns="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:a16="http://schemas.microsoft.com/office/drawing/2014/main" xmlns="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:a16="http://schemas.microsoft.com/office/drawing/2014/main" xmlns="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:a16="http://schemas.microsoft.com/office/drawing/2014/main" xmlns="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:a16="http://schemas.microsoft.com/office/drawing/2014/main" xmlns="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:a16="http://schemas.microsoft.com/office/drawing/2014/main" xmlns="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:a16="http://schemas.microsoft.com/office/drawing/2014/main" xmlns="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:a16="http://schemas.microsoft.com/office/drawing/2014/main" xmlns="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xmlns="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xmlns="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:a16="http://schemas.microsoft.com/office/drawing/2014/main" xmlns="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xmlns="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xmlns="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:a16="http://schemas.microsoft.com/office/drawing/2014/main" xmlns="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xmlns="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xmlns="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xmlns="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:a16="http://schemas.microsoft.com/office/drawing/2014/main" xmlns="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xmlns="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xmlns="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xmlns="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:a16="http://schemas.microsoft.com/office/drawing/2014/main" xmlns="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:a16="http://schemas.microsoft.com/office/drawing/2014/main" xmlns="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:a16="http://schemas.microsoft.com/office/drawing/2014/main" xmlns="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xmlns="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:a16="http://schemas.microsoft.com/office/drawing/2014/main" xmlns="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:a16="http://schemas.microsoft.com/office/drawing/2014/main" xmlns="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:a16="http://schemas.microsoft.com/office/drawing/2014/main" xmlns="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:a16="http://schemas.microsoft.com/office/drawing/2014/main" xmlns="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:a16="http://schemas.microsoft.com/office/drawing/2014/main" xmlns="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:a16="http://schemas.microsoft.com/office/drawing/2014/main" xmlns="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:a16="http://schemas.microsoft.com/office/drawing/2014/main" xmlns="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:a16="http://schemas.microsoft.com/office/drawing/2014/main" xmlns="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:a16="http://schemas.microsoft.com/office/drawing/2014/main" xmlns="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:a16="http://schemas.microsoft.com/office/drawing/2014/main" xmlns="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:a16="http://schemas.microsoft.com/office/drawing/2014/main" xmlns="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:a16="http://schemas.microsoft.com/office/drawing/2014/main" xmlns="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:a16="http://schemas.microsoft.com/office/drawing/2014/main" xmlns="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:a16="http://schemas.microsoft.com/office/drawing/2014/main" xmlns="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:a16="http://schemas.microsoft.com/office/drawing/2014/main" xmlns="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:a16="http://schemas.microsoft.com/office/drawing/2014/main" xmlns="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:a16="http://schemas.microsoft.com/office/drawing/2014/main" xmlns="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:a16="http://schemas.microsoft.com/office/drawing/2014/main" xmlns="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:a16="http://schemas.microsoft.com/office/drawing/2014/main" xmlns="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:a16="http://schemas.microsoft.com/office/drawing/2014/main" xmlns="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:a16="http://schemas.microsoft.com/office/drawing/2014/main" xmlns="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:a16="http://schemas.microsoft.com/office/drawing/2014/main" xmlns="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:a16="http://schemas.microsoft.com/office/drawing/2014/main" xmlns="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:a16="http://schemas.microsoft.com/office/drawing/2014/main" xmlns="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:a16="http://schemas.microsoft.com/office/drawing/2014/main" xmlns="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:a16="http://schemas.microsoft.com/office/drawing/2014/main" xmlns="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:a16="http://schemas.microsoft.com/office/drawing/2014/main" xmlns="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:a16="http://schemas.microsoft.com/office/drawing/2014/main" xmlns="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:a16="http://schemas.microsoft.com/office/drawing/2014/main" xmlns="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:a16="http://schemas.microsoft.com/office/drawing/2014/main" xmlns="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:a16="http://schemas.microsoft.com/office/drawing/2014/main" xmlns="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:a16="http://schemas.microsoft.com/office/drawing/2014/main" xmlns="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:a16="http://schemas.microsoft.com/office/drawing/2014/main" xmlns="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:a16="http://schemas.microsoft.com/office/drawing/2014/main" xmlns="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:a16="http://schemas.microsoft.com/office/drawing/2014/main" xmlns="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:a16="http://schemas.microsoft.com/office/drawing/2014/main" xmlns="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:a16="http://schemas.microsoft.com/office/drawing/2014/main" xmlns="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:a16="http://schemas.microsoft.com/office/drawing/2014/main" xmlns="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:a16="http://schemas.microsoft.com/office/drawing/2014/main" xmlns="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:a16="http://schemas.microsoft.com/office/drawing/2014/main" xmlns="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:a16="http://schemas.microsoft.com/office/drawing/2014/main" xmlns="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:a16="http://schemas.microsoft.com/office/drawing/2014/main" xmlns="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:a16="http://schemas.microsoft.com/office/drawing/2014/main" xmlns="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:a16="http://schemas.microsoft.com/office/drawing/2014/main" xmlns="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:a16="http://schemas.microsoft.com/office/drawing/2014/main" xmlns="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:a16="http://schemas.microsoft.com/office/drawing/2014/main" xmlns="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:a16="http://schemas.microsoft.com/office/drawing/2014/main" xmlns="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:a16="http://schemas.microsoft.com/office/drawing/2014/main" xmlns="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:a16="http://schemas.microsoft.com/office/drawing/2014/main" xmlns="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:a16="http://schemas.microsoft.com/office/drawing/2014/main" xmlns="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:a16="http://schemas.microsoft.com/office/drawing/2014/main" xmlns="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:a16="http://schemas.microsoft.com/office/drawing/2014/main" xmlns="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:a16="http://schemas.microsoft.com/office/drawing/2014/main" xmlns="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:a16="http://schemas.microsoft.com/office/drawing/2014/main" xmlns="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:a16="http://schemas.microsoft.com/office/drawing/2014/main" xmlns="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:a16="http://schemas.microsoft.com/office/drawing/2014/main" xmlns="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:a16="http://schemas.microsoft.com/office/drawing/2014/main" xmlns="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:a16="http://schemas.microsoft.com/office/drawing/2014/main" xmlns="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:a16="http://schemas.microsoft.com/office/drawing/2014/main" xmlns="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:a16="http://schemas.microsoft.com/office/drawing/2014/main" xmlns="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:a16="http://schemas.microsoft.com/office/drawing/2014/main" xmlns="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:a16="http://schemas.microsoft.com/office/drawing/2014/main" xmlns="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:a16="http://schemas.microsoft.com/office/drawing/2014/main" xmlns="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:a16="http://schemas.microsoft.com/office/drawing/2014/main" xmlns="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:a16="http://schemas.microsoft.com/office/drawing/2014/main" xmlns="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:a16="http://schemas.microsoft.com/office/drawing/2014/main" xmlns="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:a16="http://schemas.microsoft.com/office/drawing/2014/main" xmlns="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:a16="http://schemas.microsoft.com/office/drawing/2014/main" xmlns="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:a16="http://schemas.microsoft.com/office/drawing/2014/main" xmlns="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:a16="http://schemas.microsoft.com/office/drawing/2014/main" xmlns="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:a16="http://schemas.microsoft.com/office/drawing/2014/main" xmlns="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:a16="http://schemas.microsoft.com/office/drawing/2014/main" xmlns="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:a16="http://schemas.microsoft.com/office/drawing/2014/main" xmlns="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:a16="http://schemas.microsoft.com/office/drawing/2014/main" xmlns="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:a16="http://schemas.microsoft.com/office/drawing/2014/main" xmlns="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:a16="http://schemas.microsoft.com/office/drawing/2014/main" xmlns="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:a16="http://schemas.microsoft.com/office/drawing/2014/main" xmlns="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:a16="http://schemas.microsoft.com/office/drawing/2014/main" xmlns="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:a16="http://schemas.microsoft.com/office/drawing/2014/main" xmlns="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:a16="http://schemas.microsoft.com/office/drawing/2014/main" xmlns="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:a16="http://schemas.microsoft.com/office/drawing/2014/main" xmlns="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:a16="http://schemas.microsoft.com/office/drawing/2014/main" xmlns="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:a16="http://schemas.microsoft.com/office/drawing/2014/main" xmlns="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:a16="http://schemas.microsoft.com/office/drawing/2014/main" xmlns="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:a16="http://schemas.microsoft.com/office/drawing/2014/main" xmlns="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:a16="http://schemas.microsoft.com/office/drawing/2014/main" xmlns="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:a16="http://schemas.microsoft.com/office/drawing/2014/main" xmlns="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:a16="http://schemas.microsoft.com/office/drawing/2014/main" xmlns="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xmlns="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xmlns="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:a16="http://schemas.microsoft.com/office/drawing/2014/main" xmlns="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:a16="http://schemas.microsoft.com/office/drawing/2014/main" xmlns="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:a16="http://schemas.microsoft.com/office/drawing/2014/main" xmlns="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:a16="http://schemas.microsoft.com/office/drawing/2014/main" xmlns="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:a16="http://schemas.microsoft.com/office/drawing/2014/main" xmlns="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xmlns="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:a16="http://schemas.microsoft.com/office/drawing/2014/main" xmlns="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:a16="http://schemas.microsoft.com/office/drawing/2014/main" xmlns="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:a16="http://schemas.microsoft.com/office/drawing/2014/main" xmlns="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:a16="http://schemas.microsoft.com/office/drawing/2014/main" xmlns="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xmlns="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:a16="http://schemas.microsoft.com/office/drawing/2014/main" xmlns="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:a16="http://schemas.microsoft.com/office/drawing/2014/main" xmlns="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:a16="http://schemas.microsoft.com/office/drawing/2014/main" xmlns="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xmlns="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:a16="http://schemas.microsoft.com/office/drawing/2014/main" xmlns="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:a16="http://schemas.microsoft.com/office/drawing/2014/main" xmlns="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:a16="http://schemas.microsoft.com/office/drawing/2014/main" xmlns="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:a16="http://schemas.microsoft.com/office/drawing/2014/main" xmlns="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:a16="http://schemas.microsoft.com/office/drawing/2014/main" xmlns="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:a16="http://schemas.microsoft.com/office/drawing/2014/main" xmlns="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:a16="http://schemas.microsoft.com/office/drawing/2014/main" xmlns="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:a16="http://schemas.microsoft.com/office/drawing/2014/main" xmlns="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:a16="http://schemas.microsoft.com/office/drawing/2014/main" xmlns="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:a16="http://schemas.microsoft.com/office/drawing/2014/main" xmlns="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:a16="http://schemas.microsoft.com/office/drawing/2014/main" xmlns="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:a16="http://schemas.microsoft.com/office/drawing/2014/main" xmlns="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:a16="http://schemas.microsoft.com/office/drawing/2014/main" xmlns="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:a16="http://schemas.microsoft.com/office/drawing/2014/main" xmlns="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:a16="http://schemas.microsoft.com/office/drawing/2014/main" xmlns="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:a16="http://schemas.microsoft.com/office/drawing/2014/main" xmlns="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:a16="http://schemas.microsoft.com/office/drawing/2014/main" xmlns="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:a16="http://schemas.microsoft.com/office/drawing/2014/main" xmlns="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:a16="http://schemas.microsoft.com/office/drawing/2014/main" xmlns="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:a16="http://schemas.microsoft.com/office/drawing/2014/main" xmlns="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:a16="http://schemas.microsoft.com/office/drawing/2014/main" xmlns="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:a16="http://schemas.microsoft.com/office/drawing/2014/main" xmlns="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:a16="http://schemas.microsoft.com/office/drawing/2014/main" xmlns="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:a16="http://schemas.microsoft.com/office/drawing/2014/main" xmlns="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xmlns="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:a16="http://schemas.microsoft.com/office/drawing/2014/main" xmlns="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:a16="http://schemas.microsoft.com/office/drawing/2014/main" xmlns="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:a16="http://schemas.microsoft.com/office/drawing/2014/main" xmlns="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:a16="http://schemas.microsoft.com/office/drawing/2014/main" xmlns="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:a16="http://schemas.microsoft.com/office/drawing/2014/main" xmlns="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:a16="http://schemas.microsoft.com/office/drawing/2014/main" xmlns="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:a16="http://schemas.microsoft.com/office/drawing/2014/main" xmlns="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:a16="http://schemas.microsoft.com/office/drawing/2014/main" xmlns="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:a16="http://schemas.microsoft.com/office/drawing/2014/main" xmlns="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:a16="http://schemas.microsoft.com/office/drawing/2014/main" xmlns="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:a16="http://schemas.microsoft.com/office/drawing/2014/main" xmlns="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:a16="http://schemas.microsoft.com/office/drawing/2014/main" xmlns="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:a16="http://schemas.microsoft.com/office/drawing/2014/main" xmlns="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xmlns="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:a16="http://schemas.microsoft.com/office/drawing/2014/main" xmlns="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:a16="http://schemas.microsoft.com/office/drawing/2014/main" xmlns="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:a16="http://schemas.microsoft.com/office/drawing/2014/main" xmlns="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xmlns="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xmlns="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xmlns="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:a16="http://schemas.microsoft.com/office/drawing/2014/main" xmlns="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:a16="http://schemas.microsoft.com/office/drawing/2014/main" xmlns="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xmlns="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xmlns="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:a16="http://schemas.microsoft.com/office/drawing/2014/main" xmlns="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xmlns="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xmlns="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:a16="http://schemas.microsoft.com/office/drawing/2014/main" xmlns="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:a16="http://schemas.microsoft.com/office/drawing/2014/main" xmlns="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:a16="http://schemas.microsoft.com/office/drawing/2014/main" xmlns="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xmlns="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:a16="http://schemas.microsoft.com/office/drawing/2014/main" xmlns="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:a16="http://schemas.microsoft.com/office/drawing/2014/main" xmlns="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:a16="http://schemas.microsoft.com/office/drawing/2014/main" xmlns="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:a16="http://schemas.microsoft.com/office/drawing/2014/main" xmlns="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:a16="http://schemas.microsoft.com/office/drawing/2014/main" xmlns="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:a16="http://schemas.microsoft.com/office/drawing/2014/main" xmlns="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:a16="http://schemas.microsoft.com/office/drawing/2014/main" xmlns="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:a16="http://schemas.microsoft.com/office/drawing/2014/main" xmlns="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:a16="http://schemas.microsoft.com/office/drawing/2014/main" xmlns="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:a16="http://schemas.microsoft.com/office/drawing/2014/main" xmlns="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:a16="http://schemas.microsoft.com/office/drawing/2014/main" xmlns="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:a16="http://schemas.microsoft.com/office/drawing/2014/main" xmlns="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:a16="http://schemas.microsoft.com/office/drawing/2014/main" xmlns="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:a16="http://schemas.microsoft.com/office/drawing/2014/main" xmlns="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:a16="http://schemas.microsoft.com/office/drawing/2014/main" xmlns="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xmlns="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:a16="http://schemas.microsoft.com/office/drawing/2014/main" xmlns="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:a16="http://schemas.microsoft.com/office/drawing/2014/main" xmlns="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:a16="http://schemas.microsoft.com/office/drawing/2014/main" xmlns="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:a16="http://schemas.microsoft.com/office/drawing/2014/main" xmlns="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:a16="http://schemas.microsoft.com/office/drawing/2014/main" xmlns="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:a16="http://schemas.microsoft.com/office/drawing/2014/main" xmlns="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:a16="http://schemas.microsoft.com/office/drawing/2014/main" xmlns="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:a16="http://schemas.microsoft.com/office/drawing/2014/main" xmlns="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:a16="http://schemas.microsoft.com/office/drawing/2014/main" xmlns="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:a16="http://schemas.microsoft.com/office/drawing/2014/main" xmlns="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:a16="http://schemas.microsoft.com/office/drawing/2014/main" xmlns="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:a16="http://schemas.microsoft.com/office/drawing/2014/main" xmlns="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:a16="http://schemas.microsoft.com/office/drawing/2014/main" xmlns="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:a16="http://schemas.microsoft.com/office/drawing/2014/main" xmlns="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:a16="http://schemas.microsoft.com/office/drawing/2014/main" xmlns="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:a16="http://schemas.microsoft.com/office/drawing/2014/main" xmlns="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:a16="http://schemas.microsoft.com/office/drawing/2014/main" xmlns="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xmlns="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:a16="http://schemas.microsoft.com/office/drawing/2014/main" xmlns="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:a16="http://schemas.microsoft.com/office/drawing/2014/main" xmlns="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:a16="http://schemas.microsoft.com/office/drawing/2014/main" xmlns="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:a16="http://schemas.microsoft.com/office/drawing/2014/main" xmlns="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:a16="http://schemas.microsoft.com/office/drawing/2014/main" xmlns="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:a16="http://schemas.microsoft.com/office/drawing/2014/main" xmlns="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:a16="http://schemas.microsoft.com/office/drawing/2014/main" xmlns="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:a16="http://schemas.microsoft.com/office/drawing/2014/main" xmlns="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:a16="http://schemas.microsoft.com/office/drawing/2014/main" xmlns="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:a16="http://schemas.microsoft.com/office/drawing/2014/main" xmlns="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:a16="http://schemas.microsoft.com/office/drawing/2014/main" xmlns="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xmlns="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:a16="http://schemas.microsoft.com/office/drawing/2014/main" xmlns="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:a16="http://schemas.microsoft.com/office/drawing/2014/main" xmlns="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:a16="http://schemas.microsoft.com/office/drawing/2014/main" xmlns="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xmlns="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xmlns="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xmlns="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:a16="http://schemas.microsoft.com/office/drawing/2014/main" xmlns="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:a16="http://schemas.microsoft.com/office/drawing/2014/main" xmlns="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xmlns="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xmlns="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:a16="http://schemas.microsoft.com/office/drawing/2014/main" xmlns="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:a16="http://schemas.microsoft.com/office/drawing/2014/main" xmlns="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xmlns="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:a16="http://schemas.microsoft.com/office/drawing/2014/main" xmlns="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:a16="http://schemas.microsoft.com/office/drawing/2014/main" xmlns="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:a16="http://schemas.microsoft.com/office/drawing/2014/main" xmlns="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:a16="http://schemas.microsoft.com/office/drawing/2014/main" xmlns="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:a16="http://schemas.microsoft.com/office/drawing/2014/main" xmlns="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:a16="http://schemas.microsoft.com/office/drawing/2014/main" xmlns="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:a16="http://schemas.microsoft.com/office/drawing/2014/main" xmlns="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:a16="http://schemas.microsoft.com/office/drawing/2014/main" xmlns="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:a16="http://schemas.microsoft.com/office/drawing/2014/main" xmlns="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:a16="http://schemas.microsoft.com/office/drawing/2014/main" xmlns="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:a16="http://schemas.microsoft.com/office/drawing/2014/main" xmlns="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:a16="http://schemas.microsoft.com/office/drawing/2014/main" xmlns="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:a16="http://schemas.microsoft.com/office/drawing/2014/main" xmlns="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:a16="http://schemas.microsoft.com/office/drawing/2014/main" xmlns="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:a16="http://schemas.microsoft.com/office/drawing/2014/main" xmlns="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:a16="http://schemas.microsoft.com/office/drawing/2014/main" xmlns="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:a16="http://schemas.microsoft.com/office/drawing/2014/main" xmlns="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:a16="http://schemas.microsoft.com/office/drawing/2014/main" xmlns="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:a16="http://schemas.microsoft.com/office/drawing/2014/main" xmlns="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:a16="http://schemas.microsoft.com/office/drawing/2014/main" xmlns="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:a16="http://schemas.microsoft.com/office/drawing/2014/main" xmlns="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:a16="http://schemas.microsoft.com/office/drawing/2014/main" xmlns="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:a16="http://schemas.microsoft.com/office/drawing/2014/main" xmlns="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:a16="http://schemas.microsoft.com/office/drawing/2014/main" xmlns="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:a16="http://schemas.microsoft.com/office/drawing/2014/main" xmlns="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:a16="http://schemas.microsoft.com/office/drawing/2014/main" xmlns="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:a16="http://schemas.microsoft.com/office/drawing/2014/main" xmlns="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:a16="http://schemas.microsoft.com/office/drawing/2014/main" xmlns="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:a16="http://schemas.microsoft.com/office/drawing/2014/main" xmlns="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:a16="http://schemas.microsoft.com/office/drawing/2014/main" xmlns="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:a16="http://schemas.microsoft.com/office/drawing/2014/main" xmlns="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:a16="http://schemas.microsoft.com/office/drawing/2014/main" xmlns="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xmlns="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xmlns="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:a16="http://schemas.microsoft.com/office/drawing/2014/main" xmlns="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:a16="http://schemas.microsoft.com/office/drawing/2014/main" xmlns="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:a16="http://schemas.microsoft.com/office/drawing/2014/main" xmlns="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:a16="http://schemas.microsoft.com/office/drawing/2014/main" xmlns="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:a16="http://schemas.microsoft.com/office/drawing/2014/main" xmlns="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:a16="http://schemas.microsoft.com/office/drawing/2014/main" xmlns="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:a16="http://schemas.microsoft.com/office/drawing/2014/main" xmlns="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xmlns="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:a16="http://schemas.microsoft.com/office/drawing/2014/main" xmlns="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xmlns="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:a16="http://schemas.microsoft.com/office/drawing/2014/main" xmlns="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xmlns="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:a16="http://schemas.microsoft.com/office/drawing/2014/main" xmlns="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:a16="http://schemas.microsoft.com/office/drawing/2014/main" xmlns="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xmlns="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:a16="http://schemas.microsoft.com/office/drawing/2014/main" xmlns="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:a16="http://schemas.microsoft.com/office/drawing/2014/main" xmlns="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:a16="http://schemas.microsoft.com/office/drawing/2014/main" xmlns="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:a16="http://schemas.microsoft.com/office/drawing/2014/main" xmlns="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:a16="http://schemas.microsoft.com/office/drawing/2014/main" xmlns="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:a16="http://schemas.microsoft.com/office/drawing/2014/main" xmlns="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:a16="http://schemas.microsoft.com/office/drawing/2014/main" xmlns="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:a16="http://schemas.microsoft.com/office/drawing/2014/main" xmlns="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:a16="http://schemas.microsoft.com/office/drawing/2014/main" xmlns="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:a16="http://schemas.microsoft.com/office/drawing/2014/main" xmlns="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:a16="http://schemas.microsoft.com/office/drawing/2014/main" xmlns="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:a16="http://schemas.microsoft.com/office/drawing/2014/main" xmlns="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:a16="http://schemas.microsoft.com/office/drawing/2014/main" xmlns="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:a16="http://schemas.microsoft.com/office/drawing/2014/main" xmlns="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:a16="http://schemas.microsoft.com/office/drawing/2014/main" xmlns="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:a16="http://schemas.microsoft.com/office/drawing/2014/main" xmlns="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:a16="http://schemas.microsoft.com/office/drawing/2014/main" xmlns="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:a16="http://schemas.microsoft.com/office/drawing/2014/main" xmlns="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:a16="http://schemas.microsoft.com/office/drawing/2014/main" xmlns="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:a16="http://schemas.microsoft.com/office/drawing/2014/main" xmlns="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:a16="http://schemas.microsoft.com/office/drawing/2014/main" xmlns="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:a16="http://schemas.microsoft.com/office/drawing/2014/main" xmlns="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:a16="http://schemas.microsoft.com/office/drawing/2014/main" xmlns="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:a16="http://schemas.microsoft.com/office/drawing/2014/main" xmlns="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:a16="http://schemas.microsoft.com/office/drawing/2014/main" xmlns="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:a16="http://schemas.microsoft.com/office/drawing/2014/main" xmlns="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:a16="http://schemas.microsoft.com/office/drawing/2014/main" xmlns="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:a16="http://schemas.microsoft.com/office/drawing/2014/main" xmlns="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:a16="http://schemas.microsoft.com/office/drawing/2014/main" xmlns="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:a16="http://schemas.microsoft.com/office/drawing/2014/main" xmlns="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:a16="http://schemas.microsoft.com/office/drawing/2014/main" xmlns="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:a16="http://schemas.microsoft.com/office/drawing/2014/main" xmlns="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:a16="http://schemas.microsoft.com/office/drawing/2014/main" xmlns="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:a16="http://schemas.microsoft.com/office/drawing/2014/main" xmlns="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:a16="http://schemas.microsoft.com/office/drawing/2014/main" xmlns="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:a16="http://schemas.microsoft.com/office/drawing/2014/main" xmlns="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:a16="http://schemas.microsoft.com/office/drawing/2014/main" xmlns="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:a16="http://schemas.microsoft.com/office/drawing/2014/main" xmlns="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:a16="http://schemas.microsoft.com/office/drawing/2014/main" xmlns="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:a16="http://schemas.microsoft.com/office/drawing/2014/main" xmlns="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:a16="http://schemas.microsoft.com/office/drawing/2014/main" xmlns="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:a16="http://schemas.microsoft.com/office/drawing/2014/main" xmlns="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xmlns="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xmlns="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xmlns="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:a16="http://schemas.microsoft.com/office/drawing/2014/main" xmlns="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xmlns="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xmlns="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:a16="http://schemas.microsoft.com/office/drawing/2014/main" xmlns="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:a16="http://schemas.microsoft.com/office/drawing/2014/main" xmlns="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xmlns="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xmlns="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:a16="http://schemas.microsoft.com/office/drawing/2014/main" xmlns="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:a16="http://schemas.microsoft.com/office/drawing/2014/main" xmlns="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:a16="http://schemas.microsoft.com/office/drawing/2014/main" xmlns="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:a16="http://schemas.microsoft.com/office/drawing/2014/main" xmlns="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:a16="http://schemas.microsoft.com/office/drawing/2014/main" xmlns="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:a16="http://schemas.microsoft.com/office/drawing/2014/main" xmlns="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xmlns="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:a16="http://schemas.microsoft.com/office/drawing/2014/main" xmlns="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:a16="http://schemas.microsoft.com/office/drawing/2014/main" xmlns="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xmlns="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xmlns="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:a16="http://schemas.microsoft.com/office/drawing/2014/main" xmlns="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:a16="http://schemas.microsoft.com/office/drawing/2014/main" xmlns="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:a16="http://schemas.microsoft.com/office/drawing/2014/main" xmlns="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:a16="http://schemas.microsoft.com/office/drawing/2014/main" xmlns="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:a16="http://schemas.microsoft.com/office/drawing/2014/main" xmlns="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:a16="http://schemas.microsoft.com/office/drawing/2014/main" xmlns="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xmlns="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:a16="http://schemas.microsoft.com/office/drawing/2014/main" xmlns="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xmlns="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:a16="http://schemas.microsoft.com/office/drawing/2014/main" xmlns="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xmlns="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xmlns="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xmlns="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:a16="http://schemas.microsoft.com/office/drawing/2014/main" xmlns="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:a16="http://schemas.microsoft.com/office/drawing/2014/main" xmlns="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xmlns="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xmlns="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:a16="http://schemas.microsoft.com/office/drawing/2014/main" xmlns="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xmlns="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xmlns="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:a16="http://schemas.microsoft.com/office/drawing/2014/main" xmlns="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:a16="http://schemas.microsoft.com/office/drawing/2014/main" xmlns="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xmlns="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:a16="http://schemas.microsoft.com/office/drawing/2014/main" xmlns="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xmlns="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:a16="http://schemas.microsoft.com/office/drawing/2014/main" xmlns="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xmlns="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:a16="http://schemas.microsoft.com/office/drawing/2014/main" xmlns="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:a16="http://schemas.microsoft.com/office/drawing/2014/main" xmlns="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:a16="http://schemas.microsoft.com/office/drawing/2014/main" xmlns="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:a16="http://schemas.microsoft.com/office/drawing/2014/main" xmlns="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:a16="http://schemas.microsoft.com/office/drawing/2014/main" xmlns="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:a16="http://schemas.microsoft.com/office/drawing/2014/main" xmlns="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:a16="http://schemas.microsoft.com/office/drawing/2014/main" xmlns="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xmlns="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xmlns="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:a16="http://schemas.microsoft.com/office/drawing/2014/main" xmlns="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:a16="http://schemas.microsoft.com/office/drawing/2014/main" xmlns="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xmlns="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:a16="http://schemas.microsoft.com/office/drawing/2014/main" xmlns="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xmlns="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:a16="http://schemas.microsoft.com/office/drawing/2014/main" xmlns="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xmlns="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xmlns="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xmlns="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:a16="http://schemas.microsoft.com/office/drawing/2014/main" xmlns="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xmlns="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xmlns="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xmlns="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:a16="http://schemas.microsoft.com/office/drawing/2014/main" xmlns="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xmlns="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xmlns="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xmlns="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:a16="http://schemas.microsoft.com/office/drawing/2014/main" xmlns="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:a16="http://schemas.microsoft.com/office/drawing/2014/main" xmlns="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:a16="http://schemas.microsoft.com/office/drawing/2014/main" xmlns="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xmlns="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:a16="http://schemas.microsoft.com/office/drawing/2014/main" xmlns="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:a16="http://schemas.microsoft.com/office/drawing/2014/main" xmlns="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:a16="http://schemas.microsoft.com/office/drawing/2014/main" xmlns="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:a16="http://schemas.microsoft.com/office/drawing/2014/main" xmlns="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:a16="http://schemas.microsoft.com/office/drawing/2014/main" xmlns="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:a16="http://schemas.microsoft.com/office/drawing/2014/main" xmlns="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:a16="http://schemas.microsoft.com/office/drawing/2014/main" xmlns="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:a16="http://schemas.microsoft.com/office/drawing/2014/main" xmlns="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:a16="http://schemas.microsoft.com/office/drawing/2014/main" xmlns="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:a16="http://schemas.microsoft.com/office/drawing/2014/main" xmlns="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:a16="http://schemas.microsoft.com/office/drawing/2014/main" xmlns="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:a16="http://schemas.microsoft.com/office/drawing/2014/main" xmlns="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:a16="http://schemas.microsoft.com/office/drawing/2014/main" xmlns="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:a16="http://schemas.microsoft.com/office/drawing/2014/main" xmlns="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:a16="http://schemas.microsoft.com/office/drawing/2014/main" xmlns="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:a16="http://schemas.microsoft.com/office/drawing/2014/main" xmlns="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xmlns="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:a16="http://schemas.microsoft.com/office/drawing/2014/main" xmlns="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:a16="http://schemas.microsoft.com/office/drawing/2014/main" xmlns="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xmlns="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xmlns="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:a16="http://schemas.microsoft.com/office/drawing/2014/main" xmlns="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:a16="http://schemas.microsoft.com/office/drawing/2014/main" xmlns="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xmlns="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xmlns="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xmlns="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xmlns="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:a16="http://schemas.microsoft.com/office/drawing/2014/main" xmlns="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xmlns="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:a16="http://schemas.microsoft.com/office/drawing/2014/main" xmlns="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:a16="http://schemas.microsoft.com/office/drawing/2014/main" xmlns="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xmlns="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8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 rot="16200000">
            <a:off x="-76011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Freeform: Shape 106">
            <a:extLst>
              <a:ext uri="{FF2B5EF4-FFF2-40B4-BE49-F238E27FC236}">
                <a16:creationId xmlns:a16="http://schemas.microsoft.com/office/drawing/2014/main" xmlns="" id="{BE45CEE0-E7F6-42B3-AE50-173583042D74}"/>
              </a:ext>
            </a:extLst>
          </p:cNvPr>
          <p:cNvSpPr/>
          <p:nvPr/>
        </p:nvSpPr>
        <p:spPr>
          <a:xfrm>
            <a:off x="803412" y="1124744"/>
            <a:ext cx="10981220" cy="5472608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4CB"/>
                </a:solidFill>
              </a:rPr>
              <a:t>Управление Федеральной налоговой службы по г. Севастополю</a:t>
            </a:r>
          </a:p>
          <a:p>
            <a:pPr algn="ctr"/>
            <a:endParaRPr lang="ru-RU" b="1" dirty="0">
              <a:solidFill>
                <a:srgbClr val="0064CB"/>
              </a:solidFill>
            </a:endParaRPr>
          </a:p>
          <a:p>
            <a:pPr algn="ctr"/>
            <a:endParaRPr lang="ru-RU" b="1" dirty="0">
              <a:solidFill>
                <a:srgbClr val="0064CB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Практические аспекты ЕНС: зачеты, возвраты.</a:t>
            </a: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Заместитель начальника отдела урегулирования состояния расчетов с бюджетом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Подлесная Татьяна Васильевна</a:t>
            </a:r>
          </a:p>
          <a:p>
            <a:pPr algn="ctr"/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02.02.2023 года</a:t>
            </a: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1607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сновная част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1196752"/>
            <a:ext cx="5161915" cy="55651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157588" y="185735"/>
            <a:ext cx="650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2900" algn="l"/>
              </a:tabLst>
            </a:pPr>
            <a:r>
              <a:rPr lang="ru-RU" b="1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Форма заявления на распоряжение положительным сальдо ЕНС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955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ЕДИНЫЙ НАЛОГОВЫЙ СЧЕТ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8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1237084" y="3228627"/>
            <a:ext cx="2344963" cy="714994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Freeform: Shape 106">
            <a:extLst>
              <a:ext uri="{FF2B5EF4-FFF2-40B4-BE49-F238E27FC236}">
                <a16:creationId xmlns:a16="http://schemas.microsoft.com/office/drawing/2014/main" xmlns="" id="{BE45CEE0-E7F6-42B3-AE50-173583042D74}"/>
              </a:ext>
            </a:extLst>
          </p:cNvPr>
          <p:cNvSpPr/>
          <p:nvPr/>
        </p:nvSpPr>
        <p:spPr>
          <a:xfrm rot="16200000">
            <a:off x="8692913" y="4945947"/>
            <a:ext cx="205238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120C9C4-95E3-47F0-8AD9-BBB205803198}"/>
              </a:ext>
            </a:extLst>
          </p:cNvPr>
          <p:cNvSpPr txBox="1"/>
          <p:nvPr/>
        </p:nvSpPr>
        <p:spPr>
          <a:xfrm>
            <a:off x="947428" y="1016732"/>
            <a:ext cx="92170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Федеральный закон от 14.07.2022 </a:t>
            </a:r>
            <a:r>
              <a:rPr lang="ru-RU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№ </a:t>
            </a:r>
            <a:r>
              <a:rPr lang="ru-RU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263-ФЗ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«О </a:t>
            </a:r>
            <a:r>
              <a:rPr lang="ru-RU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внесении изменений в части первую и вторую Налогового кодекса Российской </a:t>
            </a:r>
            <a:r>
              <a:rPr lang="ru-RU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Федерации»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–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01.01.2023 года</a:t>
            </a:r>
            <a:endParaRPr lang="ru-RU" b="1" dirty="0" smtClean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1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361026" y="2586392"/>
            <a:ext cx="2986093" cy="1100710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Плательщики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категории налогоплательщиков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3195890" y="2687355"/>
            <a:ext cx="4370132" cy="1857769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ЕНП</a:t>
            </a: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Перечисление (взыскание)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счет уплаты налога,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взноса, сбора;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Проценты на излишне взысканные платежи;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Суммы, подлежащие возмещению (подтверждено КНП)</a:t>
            </a:r>
          </a:p>
        </p:txBody>
      </p:sp>
      <p:sp>
        <p:nvSpPr>
          <p:cNvPr id="63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7248129" y="2687356"/>
            <a:ext cx="4640270" cy="1857768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Совокупная обязанность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подлежащих уплате:</a:t>
            </a: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авансовых платежей по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ним;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сборов;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страховых взносов;</a:t>
            </a: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пеней, штрафов и процентов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209797" y="4761148"/>
            <a:ext cx="5171159" cy="1944216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u="sng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входят в ЕНС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marL="342900" indent="-342900">
              <a:buFontTx/>
              <a:buChar char="-"/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госпошлина, в отношении которой не выдан исполнительный документ;</a:t>
            </a:r>
          </a:p>
          <a:p>
            <a:pPr marL="342900" indent="-342900">
              <a:buFontTx/>
              <a:buChar char="-"/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еналоговые доходы, денежные взыскания;</a:t>
            </a:r>
          </a:p>
          <a:p>
            <a:pPr marL="342900" indent="-342900">
              <a:buFontTx/>
              <a:buChar char="-"/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НПД, НДФЛ иностранных граждан;</a:t>
            </a:r>
          </a:p>
          <a:p>
            <a:pPr marL="342900" indent="-342900">
              <a:buFontTx/>
              <a:buChar char="-"/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ОЖМ, ВБР</a:t>
            </a:r>
          </a:p>
          <a:p>
            <a:pPr marL="342900" indent="-342900">
              <a:buFontTx/>
              <a:buChar char="-"/>
            </a:pPr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6240016" y="4545124"/>
            <a:ext cx="5186286" cy="2160240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u="sng" dirty="0" smtClean="0">
                <a:solidFill>
                  <a:srgbClr val="099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</a:t>
            </a:r>
            <a:r>
              <a:rPr lang="ru-RU" sz="1800" b="1" dirty="0" smtClean="0">
                <a:solidFill>
                  <a:srgbClr val="099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marL="342900" indent="-342900">
              <a:buFontTx/>
              <a:buChar char="-"/>
            </a:pPr>
            <a:r>
              <a:rPr lang="ru-RU" sz="1800" b="1" dirty="0" smtClean="0">
                <a:solidFill>
                  <a:srgbClr val="099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прибыль, зачисляемый в бюджет субъекта;</a:t>
            </a:r>
          </a:p>
          <a:p>
            <a:pPr marL="342900" indent="-342900">
              <a:buFontTx/>
              <a:buChar char="-"/>
            </a:pPr>
            <a:r>
              <a:rPr lang="ru-RU" sz="1800" b="1" dirty="0" smtClean="0">
                <a:solidFill>
                  <a:srgbClr val="099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переплата по налогам, по которым предусмотрена уплата авансовых платежей</a:t>
            </a:r>
          </a:p>
          <a:p>
            <a:pPr marL="342900" indent="-342900">
              <a:buFontTx/>
              <a:buChar char="-"/>
            </a:pPr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2784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BDA29F7C-8599-482C-884D-D80D1698CB88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ЗАЧЕТ/ВОЗВРАТ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1E6284A-3CAF-4228-9014-122EECF180F9}"/>
              </a:ext>
            </a:extLst>
          </p:cNvPr>
          <p:cNvSpPr/>
          <p:nvPr/>
        </p:nvSpPr>
        <p:spPr>
          <a:xfrm>
            <a:off x="392107" y="5553236"/>
            <a:ext cx="1943345" cy="86409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РЕШЕНИЕ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НО</a:t>
            </a:r>
            <a:endParaRPr lang="ru-RU" sz="1800" b="1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C15B448C-F17A-4730-8E01-B1457BF45F68}"/>
              </a:ext>
            </a:extLst>
          </p:cNvPr>
          <p:cNvCxnSpPr>
            <a:cxnSpLocks/>
          </p:cNvCxnSpPr>
          <p:nvPr/>
        </p:nvCxnSpPr>
        <p:spPr>
          <a:xfrm>
            <a:off x="2495600" y="5985284"/>
            <a:ext cx="1980220" cy="847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4719023" y="5706809"/>
            <a:ext cx="3009287" cy="432048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Тульской </a:t>
            </a:r>
            <a:r>
              <a:rPr lang="ru-RU" sz="1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9768408" y="5770347"/>
            <a:ext cx="2291757" cy="368510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плательщика</a:t>
            </a:r>
            <a:endParaRPr lang="ru-RU" sz="1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C15B448C-F17A-4730-8E01-B1457BF45F68}"/>
              </a:ext>
            </a:extLst>
          </p:cNvPr>
          <p:cNvCxnSpPr>
            <a:cxnSpLocks/>
          </p:cNvCxnSpPr>
          <p:nvPr/>
        </p:nvCxnSpPr>
        <p:spPr>
          <a:xfrm>
            <a:off x="7896200" y="5985284"/>
            <a:ext cx="1800200" cy="847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37741" y="1664804"/>
            <a:ext cx="55078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u="sng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ЗАЧЕТ</a:t>
            </a:r>
          </a:p>
          <a:p>
            <a:pPr marL="342900" indent="-342900" algn="ctr">
              <a:spcBef>
                <a:spcPts val="600"/>
              </a:spcBef>
              <a:buFontTx/>
              <a:buChar char="-"/>
            </a:pPr>
            <a:r>
              <a:rPr lang="ru-RU" sz="20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в счет предстоящих начислений – учитывается как ЕНП;</a:t>
            </a:r>
          </a:p>
          <a:p>
            <a:pPr marL="285750" indent="-285750" algn="ctr">
              <a:spcBef>
                <a:spcPts val="600"/>
              </a:spcBef>
              <a:buFontTx/>
              <a:buChar char="-"/>
            </a:pPr>
            <a:r>
              <a:rPr lang="ru-RU" sz="20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 счет исполнения обязанности иного лица – является формой распределения ЕНП.</a:t>
            </a:r>
          </a:p>
          <a:p>
            <a:pPr marL="285750" indent="-285750" algn="ctr">
              <a:spcBef>
                <a:spcPts val="600"/>
              </a:spcBef>
              <a:buFontTx/>
              <a:buChar char="-"/>
            </a:pPr>
            <a:endParaRPr lang="ru-RU" sz="2000" b="1" dirty="0">
              <a:solidFill>
                <a:srgbClr val="FF0000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algn="ctr">
              <a:spcBef>
                <a:spcPts val="6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!!! Заявление только в электронном виде по утвержденной форме !!!</a:t>
            </a:r>
            <a:endParaRPr lang="ru-RU" sz="1800" b="1" dirty="0" smtClean="0">
              <a:solidFill>
                <a:srgbClr val="FF0000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23666" y="1667564"/>
            <a:ext cx="5650798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u="sng" dirty="0" smtClean="0">
                <a:solidFill>
                  <a:srgbClr val="0990FF"/>
                </a:solidFill>
                <a:latin typeface="Roboto Condensed" panose="020B0604020202020204" charset="0"/>
                <a:ea typeface="Roboto Condensed" panose="020B0604020202020204" charset="0"/>
              </a:rPr>
              <a:t>ВОЗВРАТ</a:t>
            </a:r>
          </a:p>
          <a:p>
            <a:pPr algn="ctr">
              <a:spcBef>
                <a:spcPts val="600"/>
              </a:spcBef>
            </a:pPr>
            <a:r>
              <a:rPr lang="ru-RU" sz="2000" b="1" dirty="0" smtClean="0">
                <a:solidFill>
                  <a:srgbClr val="0990FF"/>
                </a:solidFill>
                <a:latin typeface="Roboto Condensed" panose="020B0604020202020204" charset="0"/>
                <a:ea typeface="Roboto Condensed" panose="020B0604020202020204" charset="0"/>
              </a:rPr>
              <a:t>!!! Заявление только по утвержденной форме !!!</a:t>
            </a:r>
          </a:p>
          <a:p>
            <a:pPr algn="ctr">
              <a:spcBef>
                <a:spcPts val="600"/>
              </a:spcBef>
            </a:pPr>
            <a:endParaRPr lang="ru-RU" sz="2000" b="1" dirty="0" smtClean="0">
              <a:solidFill>
                <a:srgbClr val="0990FF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algn="ctr">
              <a:spcBef>
                <a:spcPts val="600"/>
              </a:spcBef>
            </a:pPr>
            <a:r>
              <a:rPr lang="ru-RU" sz="2000" b="1" dirty="0" smtClean="0">
                <a:solidFill>
                  <a:srgbClr val="0990FF"/>
                </a:solidFill>
                <a:latin typeface="Roboto Condensed" panose="020B0604020202020204" charset="0"/>
                <a:ea typeface="Roboto Condensed" panose="020B0604020202020204" charset="0"/>
              </a:rPr>
              <a:t>Решение принимается не позднее дня, следующего за днем получения заявления.</a:t>
            </a:r>
          </a:p>
          <a:p>
            <a:pPr algn="ctr">
              <a:spcBef>
                <a:spcPts val="600"/>
              </a:spcBef>
            </a:pPr>
            <a:endParaRPr lang="ru-RU" sz="2000" b="1" dirty="0">
              <a:solidFill>
                <a:srgbClr val="0990FF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algn="ctr">
              <a:spcBef>
                <a:spcPts val="600"/>
              </a:spcBef>
            </a:pPr>
            <a:r>
              <a:rPr lang="ru-RU" sz="2000" b="1" dirty="0" smtClean="0">
                <a:solidFill>
                  <a:srgbClr val="0990FF"/>
                </a:solidFill>
                <a:latin typeface="Roboto Condensed" panose="020B0604020202020204" charset="0"/>
                <a:ea typeface="Roboto Condensed" panose="020B0604020202020204" charset="0"/>
              </a:rPr>
              <a:t>Нет срока давности для переплаты, образованной после 01.01.2023 года.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7741" y="1016732"/>
            <a:ext cx="11814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800" b="1" u="sng" dirty="0" smtClean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Формы заявлений утверждены приказом ФНС </a:t>
            </a:r>
            <a:r>
              <a:rPr lang="ru-RU" sz="1800" b="1" u="sng" dirty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России от 30.11.2022 № ЕД-7-8/1133@</a:t>
            </a:r>
            <a:endParaRPr lang="ru-RU" sz="1800" b="1" u="sng" dirty="0" smtClean="0">
              <a:solidFill>
                <a:srgbClr val="00B0F0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5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2366943" y="4834469"/>
            <a:ext cx="2291757" cy="1081207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рабочий день с даты получения заявления</a:t>
            </a:r>
            <a:endParaRPr lang="ru-RU" sz="1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7650421" y="4834469"/>
            <a:ext cx="2291757" cy="1081207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рабочий день с даты получения поручения НО</a:t>
            </a:r>
            <a:endParaRPr lang="ru-RU" sz="1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17297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1916832"/>
            <a:ext cx="7200000" cy="4248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2285" y="224644"/>
            <a:ext cx="611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2900" algn="l"/>
              </a:tabLst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Форма заявления на зачет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91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2024844"/>
            <a:ext cx="8144962" cy="2705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3563" y="281843"/>
            <a:ext cx="5506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Форма заявления на зачет</a:t>
            </a:r>
          </a:p>
        </p:txBody>
      </p:sp>
    </p:spTree>
    <p:extLst>
      <p:ext uri="{BB962C8B-B14F-4D97-AF65-F5344CB8AC3E}">
        <p14:creationId xmlns:p14="http://schemas.microsoft.com/office/powerpoint/2010/main" val="777731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504" y="1627476"/>
            <a:ext cx="7388992" cy="43578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2844" y="173831"/>
            <a:ext cx="494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2900" algn="l"/>
              </a:tabLst>
            </a:pPr>
            <a:r>
              <a:rPr lang="ru-RU" b="1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Форма заявления на зачет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524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5700" y="281843"/>
            <a:ext cx="543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2900" algn="l"/>
              </a:tabLst>
            </a:pPr>
            <a:r>
              <a:rPr lang="ru-RU" b="1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Форма заявления на зачет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367" y="980728"/>
            <a:ext cx="9162182" cy="555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56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7728" y="26064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2900" algn="l"/>
              </a:tabLst>
            </a:pPr>
            <a:r>
              <a:rPr lang="ru-RU" b="1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Форма заявления на зачет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909" y="1559159"/>
            <a:ext cx="9162182" cy="373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46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явление на возврат налог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628800"/>
            <a:ext cx="7199630" cy="45662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375342" y="188640"/>
            <a:ext cx="4844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Форма заявления на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распоряжение положительным сальдо ЕНС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3700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169715</TotalTime>
  <Words>310</Words>
  <Application>Microsoft Office PowerPoint</Application>
  <PresentationFormat>Широкоэкранный</PresentationFormat>
  <Paragraphs>69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Calibri</vt:lpstr>
      <vt:lpstr>Arial</vt:lpstr>
      <vt:lpstr>Times New Roman</vt:lpstr>
      <vt:lpstr>Calibri Light</vt:lpstr>
      <vt:lpstr>Open Sans</vt:lpstr>
      <vt:lpstr>Roboto Condensed</vt:lpstr>
      <vt:lpstr>Open Sans Light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Internet</cp:lastModifiedBy>
  <cp:revision>2200</cp:revision>
  <cp:lastPrinted>2022-05-18T08:05:17Z</cp:lastPrinted>
  <dcterms:created xsi:type="dcterms:W3CDTF">2014-10-08T23:03:32Z</dcterms:created>
  <dcterms:modified xsi:type="dcterms:W3CDTF">2023-02-03T08:29:43Z</dcterms:modified>
</cp:coreProperties>
</file>