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288000" cy="10287000"/>
  <p:notesSz cx="6858000" cy="9144000"/>
  <p:embeddedFontLst>
    <p:embeddedFont>
      <p:font typeface="Lora" panose="020B0604020202020204" charset="-52"/>
      <p:regular r:id="rId11"/>
    </p:embeddedFont>
    <p:embeddedFont>
      <p:font typeface="Cambria Math" panose="02040503050406030204" pitchFamily="18" charset="0"/>
      <p:regular r:id="rId12"/>
    </p:embeddedFont>
    <p:embeddedFont>
      <p:font typeface="Lora Bold" panose="020B0604020202020204" charset="-52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ED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5501" autoAdjust="0"/>
  </p:normalViewPr>
  <p:slideViewPr>
    <p:cSldViewPr>
      <p:cViewPr varScale="1">
        <p:scale>
          <a:sx n="77" d="100"/>
          <a:sy n="77" d="100"/>
        </p:scale>
        <p:origin x="41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login.consultant.ru/link/?req=doc&amp;base=LAW&amp;n=437784&amp;dst=100015" TargetMode="Externa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1197871" y="3474319"/>
            <a:ext cx="3086100" cy="2171499"/>
            <a:chOff x="0" y="0"/>
            <a:chExt cx="812800" cy="57191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571917"/>
            </a:xfrm>
            <a:custGeom>
              <a:avLst/>
              <a:gdLst/>
              <a:ahLst/>
              <a:cxnLst/>
              <a:rect l="l" t="t" r="r" b="b"/>
              <a:pathLst>
                <a:path w="812800" h="571917">
                  <a:moveTo>
                    <a:pt x="609600" y="0"/>
                  </a:moveTo>
                  <a:cubicBezTo>
                    <a:pt x="721824" y="0"/>
                    <a:pt x="812800" y="128028"/>
                    <a:pt x="812800" y="285959"/>
                  </a:cubicBezTo>
                  <a:cubicBezTo>
                    <a:pt x="812800" y="443889"/>
                    <a:pt x="721824" y="571917"/>
                    <a:pt x="609600" y="571917"/>
                  </a:cubicBezTo>
                  <a:lnTo>
                    <a:pt x="203200" y="571917"/>
                  </a:lnTo>
                  <a:cubicBezTo>
                    <a:pt x="90976" y="571917"/>
                    <a:pt x="0" y="443889"/>
                    <a:pt x="0" y="285959"/>
                  </a:cubicBezTo>
                  <a:cubicBezTo>
                    <a:pt x="0" y="128028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3C82D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812800" cy="6195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6399771" y="3474319"/>
            <a:ext cx="3086100" cy="2171499"/>
            <a:chOff x="0" y="0"/>
            <a:chExt cx="812800" cy="57191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571917"/>
            </a:xfrm>
            <a:custGeom>
              <a:avLst/>
              <a:gdLst/>
              <a:ahLst/>
              <a:cxnLst/>
              <a:rect l="l" t="t" r="r" b="b"/>
              <a:pathLst>
                <a:path w="812800" h="571917">
                  <a:moveTo>
                    <a:pt x="609600" y="0"/>
                  </a:moveTo>
                  <a:cubicBezTo>
                    <a:pt x="721824" y="0"/>
                    <a:pt x="812800" y="128028"/>
                    <a:pt x="812800" y="285959"/>
                  </a:cubicBezTo>
                  <a:cubicBezTo>
                    <a:pt x="812800" y="443889"/>
                    <a:pt x="721824" y="571917"/>
                    <a:pt x="609600" y="571917"/>
                  </a:cubicBezTo>
                  <a:lnTo>
                    <a:pt x="203200" y="571917"/>
                  </a:lnTo>
                  <a:cubicBezTo>
                    <a:pt x="90976" y="571917"/>
                    <a:pt x="0" y="443889"/>
                    <a:pt x="0" y="285959"/>
                  </a:cubicBezTo>
                  <a:cubicBezTo>
                    <a:pt x="0" y="128028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3C82D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812800" cy="6195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7848600" y="952500"/>
            <a:ext cx="2051304" cy="2136775"/>
          </a:xfrm>
          <a:custGeom>
            <a:avLst/>
            <a:gdLst/>
            <a:ahLst/>
            <a:cxnLst/>
            <a:rect l="l" t="t" r="r" b="b"/>
            <a:pathLst>
              <a:path w="3950208" h="4114800">
                <a:moveTo>
                  <a:pt x="0" y="0"/>
                </a:moveTo>
                <a:lnTo>
                  <a:pt x="3950208" y="0"/>
                </a:lnTo>
                <a:lnTo>
                  <a:pt x="395020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3186418" y="8352864"/>
            <a:ext cx="11915163" cy="1720810"/>
            <a:chOff x="0" y="0"/>
            <a:chExt cx="812800" cy="11738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117386"/>
            </a:xfrm>
            <a:custGeom>
              <a:avLst/>
              <a:gdLst/>
              <a:ahLst/>
              <a:cxnLst/>
              <a:rect l="l" t="t" r="r" b="b"/>
              <a:pathLst>
                <a:path w="812800" h="117386">
                  <a:moveTo>
                    <a:pt x="58693" y="0"/>
                  </a:moveTo>
                  <a:lnTo>
                    <a:pt x="754107" y="0"/>
                  </a:lnTo>
                  <a:cubicBezTo>
                    <a:pt x="786522" y="0"/>
                    <a:pt x="812800" y="26278"/>
                    <a:pt x="812800" y="58693"/>
                  </a:cubicBezTo>
                  <a:lnTo>
                    <a:pt x="812800" y="58693"/>
                  </a:lnTo>
                  <a:cubicBezTo>
                    <a:pt x="812800" y="74259"/>
                    <a:pt x="806616" y="89188"/>
                    <a:pt x="795609" y="100195"/>
                  </a:cubicBezTo>
                  <a:cubicBezTo>
                    <a:pt x="784602" y="111202"/>
                    <a:pt x="769673" y="117386"/>
                    <a:pt x="754107" y="117386"/>
                  </a:cubicBezTo>
                  <a:lnTo>
                    <a:pt x="58693" y="117386"/>
                  </a:lnTo>
                  <a:cubicBezTo>
                    <a:pt x="26278" y="117386"/>
                    <a:pt x="0" y="91108"/>
                    <a:pt x="0" y="58693"/>
                  </a:cubicBezTo>
                  <a:lnTo>
                    <a:pt x="0" y="58693"/>
                  </a:lnTo>
                  <a:cubicBezTo>
                    <a:pt x="0" y="26278"/>
                    <a:pt x="26278" y="0"/>
                    <a:pt x="58693" y="0"/>
                  </a:cubicBez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47625"/>
              <a:ext cx="812800" cy="1650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028700" y="5569618"/>
            <a:ext cx="16230600" cy="1615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499" b="1" dirty="0" smtClean="0">
                <a:solidFill>
                  <a:srgbClr val="004AAD"/>
                </a:solidFill>
                <a:latin typeface="Lora Bold"/>
                <a:ea typeface="Lora Bold"/>
                <a:cs typeface="Lora Bold"/>
                <a:sym typeface="Lora Bold"/>
              </a:rPr>
              <a:t>«</a:t>
            </a:r>
            <a:r>
              <a:rPr lang="ru-RU" sz="4499" b="1" dirty="0">
                <a:solidFill>
                  <a:srgbClr val="004AAD"/>
                </a:solidFill>
                <a:latin typeface="Lora Bold"/>
                <a:ea typeface="Lora Bold"/>
                <a:cs typeface="Lora Bold"/>
                <a:sym typeface="Lora Bold"/>
              </a:rPr>
              <a:t>Практические аспекты исчисления имущественных налогов по юридическим лицам </a:t>
            </a:r>
            <a:r>
              <a:rPr lang="ru-RU" sz="4499" b="1">
                <a:solidFill>
                  <a:srgbClr val="004AAD"/>
                </a:solidFill>
                <a:latin typeface="Lora Bold"/>
                <a:ea typeface="Lora Bold"/>
                <a:cs typeface="Lora Bold"/>
                <a:sym typeface="Lora Bold"/>
              </a:rPr>
              <a:t>в </a:t>
            </a:r>
            <a:r>
              <a:rPr lang="ru-RU" sz="4499" b="1" smtClean="0">
                <a:solidFill>
                  <a:srgbClr val="004AAD"/>
                </a:solidFill>
                <a:latin typeface="Lora Bold"/>
                <a:ea typeface="Lora Bold"/>
                <a:cs typeface="Lora Bold"/>
                <a:sym typeface="Lora Bold"/>
              </a:rPr>
              <a:t>2025 </a:t>
            </a:r>
            <a:r>
              <a:rPr lang="ru-RU" sz="4499" b="1" dirty="0">
                <a:solidFill>
                  <a:srgbClr val="004AAD"/>
                </a:solidFill>
                <a:latin typeface="Lora Bold"/>
                <a:ea typeface="Lora Bold"/>
                <a:cs typeface="Lora Bold"/>
                <a:sym typeface="Lora Bold"/>
              </a:rPr>
              <a:t>году</a:t>
            </a:r>
            <a:r>
              <a:rPr lang="en-US" sz="4499" b="1" dirty="0" smtClean="0">
                <a:solidFill>
                  <a:srgbClr val="004AAD"/>
                </a:solidFill>
                <a:latin typeface="Lora Bold"/>
                <a:ea typeface="Lora Bold"/>
                <a:cs typeface="Lora Bold"/>
                <a:sym typeface="Lora Bold"/>
              </a:rPr>
              <a:t>»</a:t>
            </a:r>
            <a:endParaRPr lang="en-US" sz="4499" b="1" dirty="0">
              <a:solidFill>
                <a:srgbClr val="004AAD"/>
              </a:solidFill>
              <a:latin typeface="Lora Bold"/>
              <a:ea typeface="Lora Bold"/>
              <a:cs typeface="Lora Bold"/>
              <a:sym typeface="Lora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3418193" y="8394754"/>
            <a:ext cx="11451613" cy="1614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 dirty="0" err="1">
                <a:solidFill>
                  <a:srgbClr val="303642"/>
                </a:solidFill>
                <a:latin typeface="Lora"/>
                <a:ea typeface="Lora"/>
                <a:cs typeface="Lora"/>
                <a:sym typeface="Lora"/>
              </a:rPr>
              <a:t>Докладчик</a:t>
            </a:r>
            <a:r>
              <a:rPr lang="en-US" sz="2300" dirty="0">
                <a:solidFill>
                  <a:srgbClr val="303642"/>
                </a:solidFill>
                <a:latin typeface="Lora"/>
                <a:ea typeface="Lora"/>
                <a:cs typeface="Lora"/>
                <a:sym typeface="Lora"/>
              </a:rPr>
              <a:t>: Минкина А. Ю., </a:t>
            </a:r>
          </a:p>
          <a:p>
            <a:pPr algn="ctr">
              <a:lnSpc>
                <a:spcPts val="3220"/>
              </a:lnSpc>
            </a:pPr>
            <a:r>
              <a:rPr lang="en-US" sz="2300" dirty="0">
                <a:solidFill>
                  <a:srgbClr val="303642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300" dirty="0" err="1">
                <a:solidFill>
                  <a:srgbClr val="303642"/>
                </a:solidFill>
                <a:latin typeface="Lora"/>
                <a:ea typeface="Lora"/>
                <a:cs typeface="Lora"/>
                <a:sym typeface="Lora"/>
              </a:rPr>
              <a:t>начальник</a:t>
            </a:r>
            <a:r>
              <a:rPr lang="en-US" sz="2300" dirty="0">
                <a:solidFill>
                  <a:srgbClr val="303642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300" dirty="0" err="1">
                <a:solidFill>
                  <a:srgbClr val="303642"/>
                </a:solidFill>
                <a:latin typeface="Lora"/>
                <a:ea typeface="Lora"/>
                <a:cs typeface="Lora"/>
                <a:sym typeface="Lora"/>
              </a:rPr>
              <a:t>отдела</a:t>
            </a:r>
            <a:r>
              <a:rPr lang="en-US" sz="2300" dirty="0">
                <a:solidFill>
                  <a:srgbClr val="303642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300" dirty="0" err="1">
                <a:solidFill>
                  <a:srgbClr val="303642"/>
                </a:solidFill>
                <a:latin typeface="Lora"/>
                <a:ea typeface="Lora"/>
                <a:cs typeface="Lora"/>
                <a:sym typeface="Lora"/>
              </a:rPr>
              <a:t>камерального</a:t>
            </a:r>
            <a:r>
              <a:rPr lang="en-US" sz="2300" dirty="0">
                <a:solidFill>
                  <a:srgbClr val="303642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300" dirty="0" err="1">
                <a:solidFill>
                  <a:srgbClr val="303642"/>
                </a:solidFill>
                <a:latin typeface="Lora"/>
                <a:ea typeface="Lora"/>
                <a:cs typeface="Lora"/>
                <a:sym typeface="Lora"/>
              </a:rPr>
              <a:t>контроля</a:t>
            </a:r>
            <a:r>
              <a:rPr lang="en-US" sz="2300" dirty="0">
                <a:solidFill>
                  <a:srgbClr val="303642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endParaRPr lang="ru-RU" sz="2300" dirty="0" smtClean="0">
              <a:solidFill>
                <a:srgbClr val="303642"/>
              </a:solidFill>
              <a:latin typeface="Lora"/>
              <a:ea typeface="Lora"/>
              <a:cs typeface="Lora"/>
              <a:sym typeface="Lora"/>
            </a:endParaRPr>
          </a:p>
          <a:p>
            <a:pPr algn="ctr">
              <a:lnSpc>
                <a:spcPts val="3220"/>
              </a:lnSpc>
            </a:pPr>
            <a:r>
              <a:rPr lang="en-US" sz="2300" dirty="0" smtClean="0">
                <a:solidFill>
                  <a:srgbClr val="303642"/>
                </a:solidFill>
                <a:latin typeface="Lora"/>
                <a:ea typeface="Lora"/>
                <a:cs typeface="Lora"/>
                <a:sym typeface="Lora"/>
              </a:rPr>
              <a:t>в </a:t>
            </a:r>
            <a:r>
              <a:rPr lang="en-US" sz="2300" dirty="0" err="1">
                <a:solidFill>
                  <a:srgbClr val="303642"/>
                </a:solidFill>
                <a:latin typeface="Lora"/>
                <a:ea typeface="Lora"/>
                <a:cs typeface="Lora"/>
                <a:sym typeface="Lora"/>
              </a:rPr>
              <a:t>сфере</a:t>
            </a:r>
            <a:r>
              <a:rPr lang="en-US" sz="2300" dirty="0">
                <a:solidFill>
                  <a:srgbClr val="303642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300" dirty="0" err="1">
                <a:solidFill>
                  <a:srgbClr val="303642"/>
                </a:solidFill>
                <a:latin typeface="Lora"/>
                <a:ea typeface="Lora"/>
                <a:cs typeface="Lora"/>
                <a:sym typeface="Lora"/>
              </a:rPr>
              <a:t>налогообложения</a:t>
            </a:r>
            <a:r>
              <a:rPr lang="en-US" sz="2300" dirty="0">
                <a:solidFill>
                  <a:srgbClr val="303642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300" dirty="0" err="1">
                <a:solidFill>
                  <a:srgbClr val="303642"/>
                </a:solidFill>
                <a:latin typeface="Lora"/>
                <a:ea typeface="Lora"/>
                <a:cs typeface="Lora"/>
                <a:sym typeface="Lora"/>
              </a:rPr>
              <a:t>имущества</a:t>
            </a:r>
            <a:endParaRPr lang="en-US" sz="2300" dirty="0">
              <a:solidFill>
                <a:srgbClr val="303642"/>
              </a:solidFill>
              <a:latin typeface="Lora"/>
              <a:ea typeface="Lora"/>
              <a:cs typeface="Lora"/>
              <a:sym typeface="Lora"/>
            </a:endParaRPr>
          </a:p>
          <a:p>
            <a:pPr algn="ctr">
              <a:lnSpc>
                <a:spcPts val="3220"/>
              </a:lnSpc>
              <a:spcBef>
                <a:spcPct val="0"/>
              </a:spcBef>
            </a:pPr>
            <a:r>
              <a:rPr lang="en-US" sz="2300" dirty="0">
                <a:solidFill>
                  <a:srgbClr val="303642"/>
                </a:solidFill>
                <a:latin typeface="Lora"/>
                <a:ea typeface="Lora"/>
                <a:cs typeface="Lora"/>
                <a:sym typeface="Lora"/>
              </a:rPr>
              <a:t>2025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954643" y="4690914"/>
            <a:ext cx="12378713" cy="431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500" b="1">
                <a:solidFill>
                  <a:srgbClr val="004AAD"/>
                </a:solidFill>
                <a:latin typeface="Lora Bold"/>
                <a:ea typeface="Lora Bold"/>
                <a:cs typeface="Lora Bold"/>
                <a:sym typeface="Lora Bold"/>
              </a:rPr>
              <a:t>УПРАВЛЕНИЕ ФЕДЕРАЛЬНОЙ НАЛОГОВОЙ СЛУЖБЫ ПО Г. СЕВАСТОПОЛЮ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1170845" y="1910171"/>
            <a:ext cx="1601933" cy="6466659"/>
            <a:chOff x="0" y="0"/>
            <a:chExt cx="421908" cy="170315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1908" cy="1703153"/>
            </a:xfrm>
            <a:custGeom>
              <a:avLst/>
              <a:gdLst/>
              <a:ahLst/>
              <a:cxnLst/>
              <a:rect l="l" t="t" r="r" b="b"/>
              <a:pathLst>
                <a:path w="421908" h="1703153">
                  <a:moveTo>
                    <a:pt x="210954" y="0"/>
                  </a:moveTo>
                  <a:lnTo>
                    <a:pt x="210954" y="0"/>
                  </a:lnTo>
                  <a:cubicBezTo>
                    <a:pt x="266903" y="0"/>
                    <a:pt x="320560" y="22225"/>
                    <a:pt x="360121" y="61787"/>
                  </a:cubicBezTo>
                  <a:cubicBezTo>
                    <a:pt x="399683" y="101349"/>
                    <a:pt x="421908" y="155006"/>
                    <a:pt x="421908" y="210954"/>
                  </a:cubicBezTo>
                  <a:lnTo>
                    <a:pt x="421908" y="1492199"/>
                  </a:lnTo>
                  <a:cubicBezTo>
                    <a:pt x="421908" y="1548147"/>
                    <a:pt x="399683" y="1601804"/>
                    <a:pt x="360121" y="1641366"/>
                  </a:cubicBezTo>
                  <a:cubicBezTo>
                    <a:pt x="320560" y="1680928"/>
                    <a:pt x="266903" y="1703153"/>
                    <a:pt x="210954" y="1703153"/>
                  </a:cubicBezTo>
                  <a:lnTo>
                    <a:pt x="210954" y="1703153"/>
                  </a:lnTo>
                  <a:cubicBezTo>
                    <a:pt x="155006" y="1703153"/>
                    <a:pt x="101349" y="1680928"/>
                    <a:pt x="61787" y="1641366"/>
                  </a:cubicBezTo>
                  <a:cubicBezTo>
                    <a:pt x="22225" y="1601804"/>
                    <a:pt x="0" y="1548147"/>
                    <a:pt x="0" y="1492199"/>
                  </a:cubicBezTo>
                  <a:lnTo>
                    <a:pt x="0" y="210954"/>
                  </a:lnTo>
                  <a:cubicBezTo>
                    <a:pt x="0" y="155006"/>
                    <a:pt x="22225" y="101349"/>
                    <a:pt x="61787" y="61787"/>
                  </a:cubicBezTo>
                  <a:cubicBezTo>
                    <a:pt x="101349" y="22225"/>
                    <a:pt x="155006" y="0"/>
                    <a:pt x="210954" y="0"/>
                  </a:cubicBezTo>
                  <a:close/>
                </a:path>
              </a:pathLst>
            </a:custGeom>
            <a:solidFill>
              <a:srgbClr val="3C82D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21908" cy="17507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396113" y="74145"/>
            <a:ext cx="15495773" cy="1732077"/>
            <a:chOff x="0" y="0"/>
            <a:chExt cx="4081191" cy="45618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081191" cy="456185"/>
            </a:xfrm>
            <a:custGeom>
              <a:avLst/>
              <a:gdLst/>
              <a:ahLst/>
              <a:cxnLst/>
              <a:rect l="l" t="t" r="r" b="b"/>
              <a:pathLst>
                <a:path w="4081191" h="456185">
                  <a:moveTo>
                    <a:pt x="25480" y="0"/>
                  </a:moveTo>
                  <a:lnTo>
                    <a:pt x="4055711" y="0"/>
                  </a:lnTo>
                  <a:cubicBezTo>
                    <a:pt x="4062469" y="0"/>
                    <a:pt x="4068950" y="2685"/>
                    <a:pt x="4073728" y="7463"/>
                  </a:cubicBezTo>
                  <a:cubicBezTo>
                    <a:pt x="4078507" y="12242"/>
                    <a:pt x="4081191" y="18723"/>
                    <a:pt x="4081191" y="25480"/>
                  </a:cubicBezTo>
                  <a:lnTo>
                    <a:pt x="4081191" y="430704"/>
                  </a:lnTo>
                  <a:cubicBezTo>
                    <a:pt x="4081191" y="437462"/>
                    <a:pt x="4078507" y="443943"/>
                    <a:pt x="4073728" y="448722"/>
                  </a:cubicBezTo>
                  <a:cubicBezTo>
                    <a:pt x="4068950" y="453500"/>
                    <a:pt x="4062469" y="456185"/>
                    <a:pt x="4055711" y="456185"/>
                  </a:cubicBezTo>
                  <a:lnTo>
                    <a:pt x="25480" y="456185"/>
                  </a:lnTo>
                  <a:cubicBezTo>
                    <a:pt x="18723" y="456185"/>
                    <a:pt x="12242" y="453500"/>
                    <a:pt x="7463" y="448722"/>
                  </a:cubicBezTo>
                  <a:cubicBezTo>
                    <a:pt x="2685" y="443943"/>
                    <a:pt x="0" y="437462"/>
                    <a:pt x="0" y="430704"/>
                  </a:cubicBezTo>
                  <a:lnTo>
                    <a:pt x="0" y="25480"/>
                  </a:lnTo>
                  <a:cubicBezTo>
                    <a:pt x="0" y="18723"/>
                    <a:pt x="2685" y="12242"/>
                    <a:pt x="7463" y="7463"/>
                  </a:cubicBezTo>
                  <a:cubicBezTo>
                    <a:pt x="12242" y="2685"/>
                    <a:pt x="18723" y="0"/>
                    <a:pt x="25480" y="0"/>
                  </a:cubicBezTo>
                  <a:close/>
                </a:path>
              </a:pathLst>
            </a:custGeom>
            <a:solidFill>
              <a:srgbClr val="3C82D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4081191" cy="5038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0" y="0"/>
            <a:ext cx="854561" cy="1028700"/>
            <a:chOff x="0" y="0"/>
            <a:chExt cx="225070" cy="27093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25070" cy="270933"/>
            </a:xfrm>
            <a:custGeom>
              <a:avLst/>
              <a:gdLst/>
              <a:ahLst/>
              <a:cxnLst/>
              <a:rect l="l" t="t" r="r" b="b"/>
              <a:pathLst>
                <a:path w="225070" h="270933">
                  <a:moveTo>
                    <a:pt x="0" y="0"/>
                  </a:moveTo>
                  <a:lnTo>
                    <a:pt x="225070" y="0"/>
                  </a:lnTo>
                  <a:lnTo>
                    <a:pt x="225070" y="270933"/>
                  </a:lnTo>
                  <a:lnTo>
                    <a:pt x="0" y="270933"/>
                  </a:lnTo>
                  <a:close/>
                </a:path>
              </a:pathLst>
            </a:custGeom>
            <a:gradFill rotWithShape="1">
              <a:gsLst>
                <a:gs pos="0">
                  <a:srgbClr val="FFA0A0">
                    <a:alpha val="100000"/>
                  </a:srgbClr>
                </a:gs>
                <a:gs pos="100000">
                  <a:srgbClr val="EF0000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225070" cy="3185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3103776" y="2163726"/>
            <a:ext cx="7718411" cy="3429478"/>
            <a:chOff x="0" y="0"/>
            <a:chExt cx="2032833" cy="90323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032833" cy="903237"/>
            </a:xfrm>
            <a:custGeom>
              <a:avLst/>
              <a:gdLst/>
              <a:ahLst/>
              <a:cxnLst/>
              <a:rect l="l" t="t" r="r" b="b"/>
              <a:pathLst>
                <a:path w="2032833" h="903237">
                  <a:moveTo>
                    <a:pt x="51155" y="0"/>
                  </a:moveTo>
                  <a:lnTo>
                    <a:pt x="1981677" y="0"/>
                  </a:lnTo>
                  <a:cubicBezTo>
                    <a:pt x="1995245" y="0"/>
                    <a:pt x="2008256" y="5390"/>
                    <a:pt x="2017850" y="14983"/>
                  </a:cubicBezTo>
                  <a:cubicBezTo>
                    <a:pt x="2027443" y="24577"/>
                    <a:pt x="2032833" y="37588"/>
                    <a:pt x="2032833" y="51155"/>
                  </a:cubicBezTo>
                  <a:lnTo>
                    <a:pt x="2032833" y="852082"/>
                  </a:lnTo>
                  <a:cubicBezTo>
                    <a:pt x="2032833" y="865649"/>
                    <a:pt x="2027443" y="878660"/>
                    <a:pt x="2017850" y="888254"/>
                  </a:cubicBezTo>
                  <a:cubicBezTo>
                    <a:pt x="2008256" y="897847"/>
                    <a:pt x="1995245" y="903237"/>
                    <a:pt x="1981677" y="903237"/>
                  </a:cubicBezTo>
                  <a:lnTo>
                    <a:pt x="51155" y="903237"/>
                  </a:lnTo>
                  <a:cubicBezTo>
                    <a:pt x="37588" y="903237"/>
                    <a:pt x="24577" y="897847"/>
                    <a:pt x="14983" y="888254"/>
                  </a:cubicBezTo>
                  <a:cubicBezTo>
                    <a:pt x="5390" y="878660"/>
                    <a:pt x="0" y="865649"/>
                    <a:pt x="0" y="852082"/>
                  </a:cubicBezTo>
                  <a:lnTo>
                    <a:pt x="0" y="51155"/>
                  </a:lnTo>
                  <a:cubicBezTo>
                    <a:pt x="0" y="37588"/>
                    <a:pt x="5390" y="24577"/>
                    <a:pt x="14983" y="14983"/>
                  </a:cubicBezTo>
                  <a:cubicBezTo>
                    <a:pt x="24577" y="5390"/>
                    <a:pt x="37588" y="0"/>
                    <a:pt x="51155" y="0"/>
                  </a:cubicBezTo>
                  <a:close/>
                </a:path>
              </a:pathLst>
            </a:custGeom>
            <a:solidFill>
              <a:srgbClr val="E0E0E0">
                <a:alpha val="89804"/>
              </a:srgbClr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47625"/>
              <a:ext cx="2032833" cy="9508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1679581" y="2163726"/>
            <a:ext cx="5579719" cy="1988585"/>
            <a:chOff x="0" y="0"/>
            <a:chExt cx="1469556" cy="523742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469556" cy="523742"/>
            </a:xfrm>
            <a:custGeom>
              <a:avLst/>
              <a:gdLst/>
              <a:ahLst/>
              <a:cxnLst/>
              <a:rect l="l" t="t" r="r" b="b"/>
              <a:pathLst>
                <a:path w="1469556" h="523742">
                  <a:moveTo>
                    <a:pt x="70763" y="0"/>
                  </a:moveTo>
                  <a:lnTo>
                    <a:pt x="1398793" y="0"/>
                  </a:lnTo>
                  <a:cubicBezTo>
                    <a:pt x="1437874" y="0"/>
                    <a:pt x="1469556" y="31682"/>
                    <a:pt x="1469556" y="70763"/>
                  </a:cubicBezTo>
                  <a:lnTo>
                    <a:pt x="1469556" y="452979"/>
                  </a:lnTo>
                  <a:cubicBezTo>
                    <a:pt x="1469556" y="471747"/>
                    <a:pt x="1462100" y="489746"/>
                    <a:pt x="1448830" y="503016"/>
                  </a:cubicBezTo>
                  <a:cubicBezTo>
                    <a:pt x="1435559" y="516287"/>
                    <a:pt x="1417560" y="523742"/>
                    <a:pt x="1398793" y="523742"/>
                  </a:cubicBezTo>
                  <a:lnTo>
                    <a:pt x="70763" y="523742"/>
                  </a:lnTo>
                  <a:cubicBezTo>
                    <a:pt x="51996" y="523742"/>
                    <a:pt x="33997" y="516287"/>
                    <a:pt x="20726" y="503016"/>
                  </a:cubicBezTo>
                  <a:cubicBezTo>
                    <a:pt x="7455" y="489746"/>
                    <a:pt x="0" y="471747"/>
                    <a:pt x="0" y="452979"/>
                  </a:cubicBezTo>
                  <a:lnTo>
                    <a:pt x="0" y="70763"/>
                  </a:lnTo>
                  <a:cubicBezTo>
                    <a:pt x="0" y="51996"/>
                    <a:pt x="7455" y="33997"/>
                    <a:pt x="20726" y="20726"/>
                  </a:cubicBezTo>
                  <a:cubicBezTo>
                    <a:pt x="33997" y="7455"/>
                    <a:pt x="51996" y="0"/>
                    <a:pt x="70763" y="0"/>
                  </a:cubicBezTo>
                  <a:close/>
                </a:path>
              </a:pathLst>
            </a:custGeom>
            <a:solidFill>
              <a:srgbClr val="E0E0E0">
                <a:alpha val="89804"/>
              </a:srgbClr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47625"/>
              <a:ext cx="1469556" cy="5713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Freeform 19"/>
          <p:cNvSpPr/>
          <p:nvPr/>
        </p:nvSpPr>
        <p:spPr>
          <a:xfrm>
            <a:off x="752875" y="6412196"/>
            <a:ext cx="8161629" cy="2157530"/>
          </a:xfrm>
          <a:custGeom>
            <a:avLst/>
            <a:gdLst/>
            <a:ahLst/>
            <a:cxnLst/>
            <a:rect l="l" t="t" r="r" b="b"/>
            <a:pathLst>
              <a:path w="2149565" h="568238">
                <a:moveTo>
                  <a:pt x="48377" y="0"/>
                </a:moveTo>
                <a:lnTo>
                  <a:pt x="2101188" y="0"/>
                </a:lnTo>
                <a:cubicBezTo>
                  <a:pt x="2127906" y="0"/>
                  <a:pt x="2149565" y="21659"/>
                  <a:pt x="2149565" y="48377"/>
                </a:cubicBezTo>
                <a:lnTo>
                  <a:pt x="2149565" y="519861"/>
                </a:lnTo>
                <a:cubicBezTo>
                  <a:pt x="2149565" y="546579"/>
                  <a:pt x="2127906" y="568238"/>
                  <a:pt x="2101188" y="568238"/>
                </a:cubicBezTo>
                <a:lnTo>
                  <a:pt x="48377" y="568238"/>
                </a:lnTo>
                <a:cubicBezTo>
                  <a:pt x="21659" y="568238"/>
                  <a:pt x="0" y="546579"/>
                  <a:pt x="0" y="519861"/>
                </a:cubicBezTo>
                <a:lnTo>
                  <a:pt x="0" y="48377"/>
                </a:lnTo>
                <a:cubicBezTo>
                  <a:pt x="0" y="21659"/>
                  <a:pt x="21659" y="0"/>
                  <a:pt x="48377" y="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  <a:alpha val="89804"/>
            </a:schemeClr>
          </a:solidFill>
          <a:ln w="38100">
            <a:solidFill>
              <a:srgbClr val="00B050"/>
            </a:solidFill>
          </a:ln>
        </p:spPr>
      </p:sp>
      <p:sp>
        <p:nvSpPr>
          <p:cNvPr id="22" name="Freeform 22"/>
          <p:cNvSpPr/>
          <p:nvPr/>
        </p:nvSpPr>
        <p:spPr>
          <a:xfrm>
            <a:off x="9201212" y="6393830"/>
            <a:ext cx="8929077" cy="2485381"/>
          </a:xfrm>
          <a:custGeom>
            <a:avLst/>
            <a:gdLst/>
            <a:ahLst/>
            <a:cxnLst/>
            <a:rect l="l" t="t" r="r" b="b"/>
            <a:pathLst>
              <a:path w="2315780" h="755244">
                <a:moveTo>
                  <a:pt x="44905" y="0"/>
                </a:moveTo>
                <a:lnTo>
                  <a:pt x="2270875" y="0"/>
                </a:lnTo>
                <a:cubicBezTo>
                  <a:pt x="2282785" y="0"/>
                  <a:pt x="2294206" y="4731"/>
                  <a:pt x="2302628" y="13152"/>
                </a:cubicBezTo>
                <a:cubicBezTo>
                  <a:pt x="2311049" y="21574"/>
                  <a:pt x="2315780" y="32995"/>
                  <a:pt x="2315780" y="44905"/>
                </a:cubicBezTo>
                <a:lnTo>
                  <a:pt x="2315780" y="710339"/>
                </a:lnTo>
                <a:cubicBezTo>
                  <a:pt x="2315780" y="722249"/>
                  <a:pt x="2311049" y="733671"/>
                  <a:pt x="2302628" y="742092"/>
                </a:cubicBezTo>
                <a:cubicBezTo>
                  <a:pt x="2294206" y="750513"/>
                  <a:pt x="2282785" y="755244"/>
                  <a:pt x="2270875" y="755244"/>
                </a:cubicBezTo>
                <a:lnTo>
                  <a:pt x="44905" y="755244"/>
                </a:lnTo>
                <a:cubicBezTo>
                  <a:pt x="32995" y="755244"/>
                  <a:pt x="21574" y="750513"/>
                  <a:pt x="13152" y="742092"/>
                </a:cubicBezTo>
                <a:cubicBezTo>
                  <a:pt x="4731" y="733671"/>
                  <a:pt x="0" y="722249"/>
                  <a:pt x="0" y="710339"/>
                </a:cubicBezTo>
                <a:lnTo>
                  <a:pt x="0" y="44905"/>
                </a:lnTo>
                <a:cubicBezTo>
                  <a:pt x="0" y="32995"/>
                  <a:pt x="4731" y="21574"/>
                  <a:pt x="13152" y="13152"/>
                </a:cubicBezTo>
                <a:cubicBezTo>
                  <a:pt x="21574" y="4731"/>
                  <a:pt x="32995" y="0"/>
                  <a:pt x="44905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89804"/>
            </a:schemeClr>
          </a:solidFill>
          <a:ln w="38100">
            <a:solidFill>
              <a:srgbClr val="C00000"/>
            </a:solidFill>
          </a:ln>
        </p:spPr>
      </p:sp>
      <p:sp>
        <p:nvSpPr>
          <p:cNvPr id="24" name="AutoShape 24"/>
          <p:cNvSpPr/>
          <p:nvPr/>
        </p:nvSpPr>
        <p:spPr>
          <a:xfrm>
            <a:off x="9884666" y="5593203"/>
            <a:ext cx="21334" cy="775847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25" name="Freeform 25"/>
          <p:cNvSpPr/>
          <p:nvPr/>
        </p:nvSpPr>
        <p:spPr>
          <a:xfrm>
            <a:off x="1396113" y="7428562"/>
            <a:ext cx="627987" cy="589166"/>
          </a:xfrm>
          <a:custGeom>
            <a:avLst/>
            <a:gdLst/>
            <a:ahLst/>
            <a:cxnLst/>
            <a:rect l="l" t="t" r="r" b="b"/>
            <a:pathLst>
              <a:path w="627987" h="589166">
                <a:moveTo>
                  <a:pt x="0" y="0"/>
                </a:moveTo>
                <a:lnTo>
                  <a:pt x="627987" y="0"/>
                </a:lnTo>
                <a:lnTo>
                  <a:pt x="627987" y="589166"/>
                </a:lnTo>
                <a:lnTo>
                  <a:pt x="0" y="58916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9238458" y="7082579"/>
            <a:ext cx="531516" cy="504276"/>
          </a:xfrm>
          <a:custGeom>
            <a:avLst/>
            <a:gdLst/>
            <a:ahLst/>
            <a:cxnLst/>
            <a:rect l="l" t="t" r="r" b="b"/>
            <a:pathLst>
              <a:path w="531516" h="504276">
                <a:moveTo>
                  <a:pt x="0" y="0"/>
                </a:moveTo>
                <a:lnTo>
                  <a:pt x="531516" y="0"/>
                </a:lnTo>
                <a:lnTo>
                  <a:pt x="531516" y="504276"/>
                </a:lnTo>
                <a:lnTo>
                  <a:pt x="0" y="50427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27" name="TextBox 27"/>
          <p:cNvSpPr txBox="1"/>
          <p:nvPr/>
        </p:nvSpPr>
        <p:spPr>
          <a:xfrm>
            <a:off x="1396113" y="101056"/>
            <a:ext cx="15490916" cy="15607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72"/>
              </a:lnSpc>
            </a:pPr>
            <a:r>
              <a:rPr lang="en-US" sz="4551" b="1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Декларационная кампания по налогу на имущество организаций за 2024 год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3254181" y="2287785"/>
            <a:ext cx="7417603" cy="2600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3600" b="1" dirty="0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25 </a:t>
            </a:r>
            <a:r>
              <a:rPr lang="en-US" sz="3600" b="1" dirty="0" err="1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февраля</a:t>
            </a:r>
            <a:endParaRPr lang="en-US" sz="3600" b="1" dirty="0">
              <a:solidFill>
                <a:srgbClr val="000000"/>
              </a:solidFill>
              <a:latin typeface="Lora Bold"/>
              <a:ea typeface="Lora Bold"/>
              <a:cs typeface="Lora Bold"/>
              <a:sym typeface="Lora Bold"/>
            </a:endParaRPr>
          </a:p>
          <a:p>
            <a:pPr algn="ctr">
              <a:lnSpc>
                <a:spcPts val="4199"/>
              </a:lnSpc>
            </a:pPr>
            <a:r>
              <a:rPr lang="en-US" sz="2999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срок</a:t>
            </a:r>
            <a:r>
              <a:rPr lang="en-US" sz="2999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999" b="1" dirty="0" err="1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предоставления</a:t>
            </a:r>
            <a:r>
              <a:rPr lang="en-US" sz="2999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декларации</a:t>
            </a:r>
            <a:r>
              <a:rPr lang="en-US" sz="2999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по</a:t>
            </a:r>
            <a:r>
              <a:rPr lang="en-US" sz="2999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налогу</a:t>
            </a:r>
            <a:r>
              <a:rPr lang="en-US" sz="2999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на</a:t>
            </a:r>
            <a:r>
              <a:rPr lang="en-US" sz="2999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имущество</a:t>
            </a:r>
            <a:r>
              <a:rPr lang="en-US" sz="2999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999" dirty="0" err="1" smtClean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организаций</a:t>
            </a:r>
            <a:endParaRPr lang="en-US" sz="2999" dirty="0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  <a:p>
            <a:pPr algn="ctr"/>
            <a:endParaRPr lang="ru-RU" sz="2000" dirty="0" smtClean="0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  <a:p>
            <a:pPr algn="ctr"/>
            <a:r>
              <a:rPr lang="ru-RU" sz="2200" dirty="0" smtClean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ф</a:t>
            </a:r>
            <a:r>
              <a:rPr lang="en-US" sz="2200" dirty="0" err="1" smtClean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орма</a:t>
            </a:r>
            <a:r>
              <a:rPr lang="en-US" sz="2200" dirty="0" smtClean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декларации</a:t>
            </a:r>
            <a:r>
              <a:rPr lang="en-US" sz="22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утверждена</a:t>
            </a:r>
            <a:r>
              <a:rPr lang="ru-RU" sz="2200" dirty="0" smtClean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</a:p>
          <a:p>
            <a:pPr algn="ctr"/>
            <a:r>
              <a:rPr lang="en-US" sz="2200" dirty="0" err="1" smtClean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Приказом</a:t>
            </a:r>
            <a:r>
              <a:rPr lang="en-US" sz="2200" dirty="0" smtClean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2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ФНС </a:t>
            </a:r>
            <a:r>
              <a:rPr lang="en-US" sz="22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России</a:t>
            </a:r>
            <a:r>
              <a:rPr lang="en-US" sz="22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от</a:t>
            </a:r>
            <a:r>
              <a:rPr lang="en-US" sz="2200" dirty="0" smtClean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ru-RU" sz="2200" dirty="0" smtClean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27.09.2024</a:t>
            </a:r>
            <a:r>
              <a:rPr lang="en-US" sz="2200" dirty="0" smtClean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2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N </a:t>
            </a:r>
            <a:r>
              <a:rPr lang="ru-RU" sz="2200" dirty="0" smtClean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БВ</a:t>
            </a:r>
            <a:r>
              <a:rPr lang="en-US" sz="2200" dirty="0" smtClean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-7-21/</a:t>
            </a:r>
            <a:r>
              <a:rPr lang="ru-RU" sz="2200" dirty="0" smtClean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805</a:t>
            </a:r>
            <a:r>
              <a:rPr lang="en-US" sz="2200" dirty="0" smtClean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@</a:t>
            </a:r>
            <a:endParaRPr lang="en-US" sz="2200" dirty="0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78741" y="-103187"/>
            <a:ext cx="697079" cy="1111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00"/>
              </a:lnSpc>
            </a:pPr>
            <a:r>
              <a:rPr lang="en-US" sz="650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2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1804482" y="2329343"/>
            <a:ext cx="5329917" cy="1615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600" b="1" dirty="0" smtClean="0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2</a:t>
            </a:r>
            <a:r>
              <a:rPr lang="ru-RU" sz="3600" b="1" dirty="0" smtClean="0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8</a:t>
            </a:r>
            <a:r>
              <a:rPr lang="en-US" sz="3600" b="1" dirty="0" smtClean="0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февраля</a:t>
            </a:r>
            <a:endParaRPr lang="en-US" sz="3600" b="1" dirty="0">
              <a:solidFill>
                <a:srgbClr val="000000"/>
              </a:solidFill>
              <a:latin typeface="Lora Bold"/>
              <a:ea typeface="Lora Bold"/>
              <a:cs typeface="Lora Bold"/>
              <a:sym typeface="Lora Bold"/>
            </a:endParaRP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срок</a:t>
            </a:r>
            <a:r>
              <a:rPr lang="en-US" sz="30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уплаты</a:t>
            </a:r>
            <a:r>
              <a:rPr lang="en-US" sz="30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налога</a:t>
            </a:r>
            <a:r>
              <a:rPr lang="en-US" sz="30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на</a:t>
            </a:r>
            <a:r>
              <a:rPr lang="en-US" sz="30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имущество</a:t>
            </a:r>
            <a:r>
              <a:rPr lang="en-US" sz="30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организаций</a:t>
            </a:r>
            <a:endParaRPr lang="en-US" sz="3000" dirty="0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954085" y="6623695"/>
            <a:ext cx="7805099" cy="15525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  <a:spcBef>
                <a:spcPct val="0"/>
              </a:spcBef>
            </a:pPr>
            <a:r>
              <a:rPr lang="en-US" sz="2999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Организации </a:t>
            </a:r>
            <a:r>
              <a:rPr lang="en-US" sz="2999" b="1" dirty="0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подают</a:t>
            </a:r>
            <a:r>
              <a:rPr lang="en-US" sz="2999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декларацию, </a:t>
            </a:r>
            <a:r>
              <a:rPr lang="en-US" sz="2999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если</a:t>
            </a:r>
            <a:r>
              <a:rPr lang="en-US" sz="2999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их</a:t>
            </a:r>
            <a:r>
              <a:rPr lang="en-US" sz="2999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объекты</a:t>
            </a:r>
            <a:r>
              <a:rPr lang="en-US" sz="2999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999" b="1" dirty="0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облагаются </a:t>
            </a:r>
            <a:r>
              <a:rPr lang="en-US" sz="2999" b="1" dirty="0" err="1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по</a:t>
            </a:r>
            <a:r>
              <a:rPr lang="en-US" sz="2999" b="1" dirty="0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2999" b="1" dirty="0" err="1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среднегодовой</a:t>
            </a:r>
            <a:r>
              <a:rPr lang="en-US" sz="2999" b="1" dirty="0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2999" b="1" dirty="0" err="1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стоимости</a:t>
            </a:r>
            <a:endParaRPr lang="en-US" sz="2999" b="1" dirty="0">
              <a:solidFill>
                <a:srgbClr val="000000"/>
              </a:solidFill>
              <a:latin typeface="Lora Bold"/>
              <a:ea typeface="Lora Bold"/>
              <a:cs typeface="Lora Bold"/>
              <a:sym typeface="Lora Bold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9657766" y="6454840"/>
            <a:ext cx="8261979" cy="2154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Организации </a:t>
            </a:r>
            <a:r>
              <a:rPr lang="en-US" sz="2999" b="1" dirty="0" err="1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не</a:t>
            </a:r>
            <a:r>
              <a:rPr lang="en-US" sz="2999" b="1" dirty="0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 подают</a:t>
            </a:r>
            <a:r>
              <a:rPr lang="en-US" sz="2999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декларацию, </a:t>
            </a:r>
            <a:r>
              <a:rPr lang="en-US" sz="2999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если</a:t>
            </a:r>
            <a:r>
              <a:rPr lang="en-US" sz="2999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:</a:t>
            </a:r>
          </a:p>
          <a:p>
            <a:pPr algn="just">
              <a:lnSpc>
                <a:spcPts val="4199"/>
              </a:lnSpc>
            </a:pPr>
            <a:r>
              <a:rPr lang="en-US" sz="2999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999" dirty="0" err="1" smtClean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объекты</a:t>
            </a:r>
            <a:r>
              <a:rPr lang="en-US" sz="2999" dirty="0" smtClean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, облагаются </a:t>
            </a:r>
            <a:r>
              <a:rPr lang="en-US" sz="2999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по</a:t>
            </a:r>
            <a:r>
              <a:rPr lang="en-US" sz="2999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999" b="1" dirty="0" err="1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кадастровой</a:t>
            </a:r>
            <a:r>
              <a:rPr lang="en-US" sz="2999" b="1" dirty="0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2999" b="1" dirty="0" err="1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стоимости</a:t>
            </a:r>
            <a:r>
              <a:rPr lang="en-US" sz="2999" dirty="0" smtClean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;</a:t>
            </a:r>
            <a:endParaRPr lang="en-US" sz="2999" dirty="0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  <a:p>
            <a:pPr algn="just">
              <a:lnSpc>
                <a:spcPts val="4199"/>
              </a:lnSpc>
              <a:spcBef>
                <a:spcPct val="0"/>
              </a:spcBef>
            </a:pPr>
            <a:r>
              <a:rPr lang="en-US" sz="2999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используется</a:t>
            </a:r>
            <a:r>
              <a:rPr lang="en-US" sz="2999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ru-RU" sz="2999" b="1" dirty="0" smtClean="0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УСН</a:t>
            </a:r>
            <a:endParaRPr lang="en-US" sz="2999" b="1" dirty="0">
              <a:solidFill>
                <a:srgbClr val="000000"/>
              </a:solidFill>
              <a:latin typeface="Lora Bold"/>
              <a:ea typeface="Lora Bold"/>
              <a:cs typeface="Lora Bold"/>
              <a:sym typeface="Lora Bold"/>
            </a:endParaRPr>
          </a:p>
        </p:txBody>
      </p:sp>
      <p:sp>
        <p:nvSpPr>
          <p:cNvPr id="33" name="Freeform 33"/>
          <p:cNvSpPr/>
          <p:nvPr/>
        </p:nvSpPr>
        <p:spPr>
          <a:xfrm>
            <a:off x="9238458" y="8129780"/>
            <a:ext cx="531516" cy="504276"/>
          </a:xfrm>
          <a:custGeom>
            <a:avLst/>
            <a:gdLst/>
            <a:ahLst/>
            <a:cxnLst/>
            <a:rect l="l" t="t" r="r" b="b"/>
            <a:pathLst>
              <a:path w="531516" h="504276">
                <a:moveTo>
                  <a:pt x="0" y="0"/>
                </a:moveTo>
                <a:lnTo>
                  <a:pt x="531516" y="0"/>
                </a:lnTo>
                <a:lnTo>
                  <a:pt x="531516" y="504276"/>
                </a:lnTo>
                <a:lnTo>
                  <a:pt x="0" y="50427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34" name="AutoShape 34"/>
          <p:cNvSpPr/>
          <p:nvPr/>
        </p:nvSpPr>
        <p:spPr>
          <a:xfrm>
            <a:off x="3870572" y="5593204"/>
            <a:ext cx="0" cy="756594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</p:sp>
      <p:grpSp>
        <p:nvGrpSpPr>
          <p:cNvPr id="37" name="Group 15"/>
          <p:cNvGrpSpPr/>
          <p:nvPr/>
        </p:nvGrpSpPr>
        <p:grpSpPr>
          <a:xfrm>
            <a:off x="1676400" y="9029700"/>
            <a:ext cx="6570319" cy="838200"/>
            <a:chOff x="0" y="0"/>
            <a:chExt cx="1469556" cy="523742"/>
          </a:xfrm>
          <a:noFill/>
        </p:grpSpPr>
        <p:sp>
          <p:nvSpPr>
            <p:cNvPr id="38" name="Freeform 16"/>
            <p:cNvSpPr/>
            <p:nvPr/>
          </p:nvSpPr>
          <p:spPr>
            <a:xfrm>
              <a:off x="0" y="0"/>
              <a:ext cx="1469556" cy="523742"/>
            </a:xfrm>
            <a:custGeom>
              <a:avLst/>
              <a:gdLst/>
              <a:ahLst/>
              <a:cxnLst/>
              <a:rect l="l" t="t" r="r" b="b"/>
              <a:pathLst>
                <a:path w="1469556" h="523742">
                  <a:moveTo>
                    <a:pt x="70763" y="0"/>
                  </a:moveTo>
                  <a:lnTo>
                    <a:pt x="1398793" y="0"/>
                  </a:lnTo>
                  <a:cubicBezTo>
                    <a:pt x="1437874" y="0"/>
                    <a:pt x="1469556" y="31682"/>
                    <a:pt x="1469556" y="70763"/>
                  </a:cubicBezTo>
                  <a:lnTo>
                    <a:pt x="1469556" y="452979"/>
                  </a:lnTo>
                  <a:cubicBezTo>
                    <a:pt x="1469556" y="471747"/>
                    <a:pt x="1462100" y="489746"/>
                    <a:pt x="1448830" y="503016"/>
                  </a:cubicBezTo>
                  <a:cubicBezTo>
                    <a:pt x="1435559" y="516287"/>
                    <a:pt x="1417560" y="523742"/>
                    <a:pt x="1398793" y="523742"/>
                  </a:cubicBezTo>
                  <a:lnTo>
                    <a:pt x="70763" y="523742"/>
                  </a:lnTo>
                  <a:cubicBezTo>
                    <a:pt x="51996" y="523742"/>
                    <a:pt x="33997" y="516287"/>
                    <a:pt x="20726" y="503016"/>
                  </a:cubicBezTo>
                  <a:cubicBezTo>
                    <a:pt x="7455" y="489746"/>
                    <a:pt x="0" y="471747"/>
                    <a:pt x="0" y="452979"/>
                  </a:cubicBezTo>
                  <a:lnTo>
                    <a:pt x="0" y="70763"/>
                  </a:lnTo>
                  <a:cubicBezTo>
                    <a:pt x="0" y="51996"/>
                    <a:pt x="7455" y="33997"/>
                    <a:pt x="20726" y="20726"/>
                  </a:cubicBezTo>
                  <a:cubicBezTo>
                    <a:pt x="33997" y="7455"/>
                    <a:pt x="51996" y="0"/>
                    <a:pt x="70763" y="0"/>
                  </a:cubicBezTo>
                  <a:close/>
                </a:path>
              </a:pathLst>
            </a:custGeom>
            <a:grpFill/>
          </p:spPr>
        </p:sp>
        <p:sp>
          <p:nvSpPr>
            <p:cNvPr id="39" name="TextBox 17"/>
            <p:cNvSpPr txBox="1"/>
            <p:nvPr/>
          </p:nvSpPr>
          <p:spPr>
            <a:xfrm>
              <a:off x="0" y="-47625"/>
              <a:ext cx="1469556" cy="571367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5" name="TextBox 31"/>
          <p:cNvSpPr txBox="1"/>
          <p:nvPr/>
        </p:nvSpPr>
        <p:spPr>
          <a:xfrm>
            <a:off x="1692876" y="8879211"/>
            <a:ext cx="6400800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dirty="0" err="1" smtClean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уведомлени</a:t>
            </a:r>
            <a:r>
              <a:rPr lang="ru-RU" sz="3000" dirty="0" smtClean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я</a:t>
            </a:r>
            <a:r>
              <a:rPr lang="en-US" sz="3000" dirty="0" smtClean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ru-RU" sz="3000" dirty="0" smtClean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по таким объектам за 4 квартал </a:t>
            </a:r>
            <a:r>
              <a:rPr lang="en-US" sz="3000" dirty="0" err="1" smtClean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не</a:t>
            </a:r>
            <a:r>
              <a:rPr lang="en-US" sz="3000" dirty="0" smtClean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представля</a:t>
            </a:r>
            <a:r>
              <a:rPr lang="ru-RU" sz="3000" dirty="0" smtClean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ю</a:t>
            </a:r>
            <a:r>
              <a:rPr lang="en-US" sz="3000" dirty="0" err="1" smtClean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тся</a:t>
            </a:r>
            <a:endParaRPr lang="en-US" sz="3000" dirty="0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6" name="AutoShape 34"/>
          <p:cNvSpPr/>
          <p:nvPr/>
        </p:nvSpPr>
        <p:spPr>
          <a:xfrm>
            <a:off x="3870572" y="8569726"/>
            <a:ext cx="0" cy="45720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45" name="Прямоугольник 44"/>
          <p:cNvSpPr/>
          <p:nvPr/>
        </p:nvSpPr>
        <p:spPr>
          <a:xfrm>
            <a:off x="1538827" y="8864952"/>
            <a:ext cx="3080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!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1292838" y="1910171"/>
            <a:ext cx="1601933" cy="6466659"/>
            <a:chOff x="0" y="0"/>
            <a:chExt cx="421908" cy="170315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1908" cy="1703153"/>
            </a:xfrm>
            <a:custGeom>
              <a:avLst/>
              <a:gdLst/>
              <a:ahLst/>
              <a:cxnLst/>
              <a:rect l="l" t="t" r="r" b="b"/>
              <a:pathLst>
                <a:path w="421908" h="1703153">
                  <a:moveTo>
                    <a:pt x="210954" y="0"/>
                  </a:moveTo>
                  <a:lnTo>
                    <a:pt x="210954" y="0"/>
                  </a:lnTo>
                  <a:cubicBezTo>
                    <a:pt x="266903" y="0"/>
                    <a:pt x="320560" y="22225"/>
                    <a:pt x="360121" y="61787"/>
                  </a:cubicBezTo>
                  <a:cubicBezTo>
                    <a:pt x="399683" y="101349"/>
                    <a:pt x="421908" y="155006"/>
                    <a:pt x="421908" y="210954"/>
                  </a:cubicBezTo>
                  <a:lnTo>
                    <a:pt x="421908" y="1492199"/>
                  </a:lnTo>
                  <a:cubicBezTo>
                    <a:pt x="421908" y="1548147"/>
                    <a:pt x="399683" y="1601804"/>
                    <a:pt x="360121" y="1641366"/>
                  </a:cubicBezTo>
                  <a:cubicBezTo>
                    <a:pt x="320560" y="1680928"/>
                    <a:pt x="266903" y="1703153"/>
                    <a:pt x="210954" y="1703153"/>
                  </a:cubicBezTo>
                  <a:lnTo>
                    <a:pt x="210954" y="1703153"/>
                  </a:lnTo>
                  <a:cubicBezTo>
                    <a:pt x="155006" y="1703153"/>
                    <a:pt x="101349" y="1680928"/>
                    <a:pt x="61787" y="1641366"/>
                  </a:cubicBezTo>
                  <a:cubicBezTo>
                    <a:pt x="22225" y="1601804"/>
                    <a:pt x="0" y="1548147"/>
                    <a:pt x="0" y="1492199"/>
                  </a:cubicBezTo>
                  <a:lnTo>
                    <a:pt x="0" y="210954"/>
                  </a:lnTo>
                  <a:cubicBezTo>
                    <a:pt x="0" y="155006"/>
                    <a:pt x="22225" y="101349"/>
                    <a:pt x="61787" y="61787"/>
                  </a:cubicBezTo>
                  <a:cubicBezTo>
                    <a:pt x="101349" y="22225"/>
                    <a:pt x="155006" y="0"/>
                    <a:pt x="210954" y="0"/>
                  </a:cubicBezTo>
                  <a:close/>
                </a:path>
              </a:pathLst>
            </a:custGeom>
            <a:solidFill>
              <a:srgbClr val="3C82D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21908" cy="17507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396113" y="74145"/>
            <a:ext cx="15495773" cy="1732077"/>
            <a:chOff x="0" y="0"/>
            <a:chExt cx="4081191" cy="45618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081191" cy="456185"/>
            </a:xfrm>
            <a:custGeom>
              <a:avLst/>
              <a:gdLst/>
              <a:ahLst/>
              <a:cxnLst/>
              <a:rect l="l" t="t" r="r" b="b"/>
              <a:pathLst>
                <a:path w="4081191" h="456185">
                  <a:moveTo>
                    <a:pt x="25480" y="0"/>
                  </a:moveTo>
                  <a:lnTo>
                    <a:pt x="4055711" y="0"/>
                  </a:lnTo>
                  <a:cubicBezTo>
                    <a:pt x="4062469" y="0"/>
                    <a:pt x="4068950" y="2685"/>
                    <a:pt x="4073728" y="7463"/>
                  </a:cubicBezTo>
                  <a:cubicBezTo>
                    <a:pt x="4078507" y="12242"/>
                    <a:pt x="4081191" y="18723"/>
                    <a:pt x="4081191" y="25480"/>
                  </a:cubicBezTo>
                  <a:lnTo>
                    <a:pt x="4081191" y="430704"/>
                  </a:lnTo>
                  <a:cubicBezTo>
                    <a:pt x="4081191" y="437462"/>
                    <a:pt x="4078507" y="443943"/>
                    <a:pt x="4073728" y="448722"/>
                  </a:cubicBezTo>
                  <a:cubicBezTo>
                    <a:pt x="4068950" y="453500"/>
                    <a:pt x="4062469" y="456185"/>
                    <a:pt x="4055711" y="456185"/>
                  </a:cubicBezTo>
                  <a:lnTo>
                    <a:pt x="25480" y="456185"/>
                  </a:lnTo>
                  <a:cubicBezTo>
                    <a:pt x="18723" y="456185"/>
                    <a:pt x="12242" y="453500"/>
                    <a:pt x="7463" y="448722"/>
                  </a:cubicBezTo>
                  <a:cubicBezTo>
                    <a:pt x="2685" y="443943"/>
                    <a:pt x="0" y="437462"/>
                    <a:pt x="0" y="430704"/>
                  </a:cubicBezTo>
                  <a:lnTo>
                    <a:pt x="0" y="25480"/>
                  </a:lnTo>
                  <a:cubicBezTo>
                    <a:pt x="0" y="18723"/>
                    <a:pt x="2685" y="12242"/>
                    <a:pt x="7463" y="7463"/>
                  </a:cubicBezTo>
                  <a:cubicBezTo>
                    <a:pt x="12242" y="2685"/>
                    <a:pt x="18723" y="0"/>
                    <a:pt x="25480" y="0"/>
                  </a:cubicBezTo>
                  <a:close/>
                </a:path>
              </a:pathLst>
            </a:custGeom>
            <a:solidFill>
              <a:srgbClr val="3C82D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4081191" cy="5038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0" y="0"/>
            <a:ext cx="854561" cy="1028700"/>
            <a:chOff x="0" y="0"/>
            <a:chExt cx="225070" cy="27093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25070" cy="270933"/>
            </a:xfrm>
            <a:custGeom>
              <a:avLst/>
              <a:gdLst/>
              <a:ahLst/>
              <a:cxnLst/>
              <a:rect l="l" t="t" r="r" b="b"/>
              <a:pathLst>
                <a:path w="225070" h="270933">
                  <a:moveTo>
                    <a:pt x="0" y="0"/>
                  </a:moveTo>
                  <a:lnTo>
                    <a:pt x="225070" y="0"/>
                  </a:lnTo>
                  <a:lnTo>
                    <a:pt x="225070" y="270933"/>
                  </a:lnTo>
                  <a:lnTo>
                    <a:pt x="0" y="270933"/>
                  </a:lnTo>
                  <a:close/>
                </a:path>
              </a:pathLst>
            </a:custGeom>
            <a:gradFill rotWithShape="1">
              <a:gsLst>
                <a:gs pos="0">
                  <a:srgbClr val="FFA0A0">
                    <a:alpha val="100000"/>
                  </a:srgbClr>
                </a:gs>
                <a:gs pos="100000">
                  <a:srgbClr val="EF0000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225070" cy="3185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427281" y="2499967"/>
            <a:ext cx="5579719" cy="2575189"/>
            <a:chOff x="0" y="0"/>
            <a:chExt cx="1469556" cy="678239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469556" cy="678239"/>
            </a:xfrm>
            <a:custGeom>
              <a:avLst/>
              <a:gdLst/>
              <a:ahLst/>
              <a:cxnLst/>
              <a:rect l="l" t="t" r="r" b="b"/>
              <a:pathLst>
                <a:path w="1469556" h="678239">
                  <a:moveTo>
                    <a:pt x="70763" y="0"/>
                  </a:moveTo>
                  <a:lnTo>
                    <a:pt x="1398793" y="0"/>
                  </a:lnTo>
                  <a:cubicBezTo>
                    <a:pt x="1437874" y="0"/>
                    <a:pt x="1469556" y="31682"/>
                    <a:pt x="1469556" y="70763"/>
                  </a:cubicBezTo>
                  <a:lnTo>
                    <a:pt x="1469556" y="607476"/>
                  </a:lnTo>
                  <a:cubicBezTo>
                    <a:pt x="1469556" y="626243"/>
                    <a:pt x="1462100" y="644242"/>
                    <a:pt x="1448830" y="657513"/>
                  </a:cubicBezTo>
                  <a:cubicBezTo>
                    <a:pt x="1435559" y="670784"/>
                    <a:pt x="1417560" y="678239"/>
                    <a:pt x="1398793" y="678239"/>
                  </a:cubicBezTo>
                  <a:lnTo>
                    <a:pt x="70763" y="678239"/>
                  </a:lnTo>
                  <a:cubicBezTo>
                    <a:pt x="51996" y="678239"/>
                    <a:pt x="33997" y="670784"/>
                    <a:pt x="20726" y="657513"/>
                  </a:cubicBezTo>
                  <a:cubicBezTo>
                    <a:pt x="7455" y="644242"/>
                    <a:pt x="0" y="626243"/>
                    <a:pt x="0" y="607476"/>
                  </a:cubicBezTo>
                  <a:lnTo>
                    <a:pt x="0" y="70763"/>
                  </a:lnTo>
                  <a:cubicBezTo>
                    <a:pt x="0" y="51996"/>
                    <a:pt x="7455" y="33997"/>
                    <a:pt x="20726" y="20726"/>
                  </a:cubicBezTo>
                  <a:cubicBezTo>
                    <a:pt x="33997" y="7455"/>
                    <a:pt x="51996" y="0"/>
                    <a:pt x="70763" y="0"/>
                  </a:cubicBezTo>
                  <a:close/>
                </a:path>
              </a:pathLst>
            </a:custGeom>
            <a:solidFill>
              <a:srgbClr val="FFFFFF">
                <a:alpha val="94902"/>
              </a:srgbClr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47625"/>
              <a:ext cx="1469556" cy="7258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396113" y="101056"/>
            <a:ext cx="15490916" cy="15607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72"/>
              </a:lnSpc>
            </a:pPr>
            <a:r>
              <a:rPr lang="en-US" sz="4551" b="1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Декларационная кампания по налогу на имущество организаций за 2024 год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8741" y="-103187"/>
            <a:ext cx="697079" cy="1111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00"/>
              </a:lnSpc>
            </a:pPr>
            <a:r>
              <a:rPr lang="en-US" sz="650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3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52182" y="2692186"/>
            <a:ext cx="5329917" cy="212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b="1" dirty="0" err="1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Корректность</a:t>
            </a:r>
            <a:r>
              <a:rPr lang="en-US" sz="3000" b="1" dirty="0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ставок</a:t>
            </a:r>
            <a:r>
              <a:rPr lang="en-US" sz="3000" b="1" dirty="0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:</a:t>
            </a:r>
          </a:p>
          <a:p>
            <a:pPr algn="ctr">
              <a:lnSpc>
                <a:spcPts val="4200"/>
              </a:lnSpc>
            </a:pPr>
            <a:r>
              <a:rPr lang="en-US" sz="30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2023 </a:t>
            </a:r>
            <a:r>
              <a:rPr lang="en-US" sz="30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год</a:t>
            </a:r>
            <a:r>
              <a:rPr lang="en-US" sz="30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– 1,5%</a:t>
            </a:r>
          </a:p>
          <a:p>
            <a:pPr algn="ctr">
              <a:lnSpc>
                <a:spcPts val="4200"/>
              </a:lnSpc>
            </a:pPr>
            <a:r>
              <a:rPr lang="en-US" sz="30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2024 </a:t>
            </a:r>
            <a:r>
              <a:rPr lang="en-US" sz="30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год</a:t>
            </a:r>
            <a:r>
              <a:rPr lang="en-US" sz="30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– 1,8%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2025 </a:t>
            </a:r>
            <a:r>
              <a:rPr lang="en-US" sz="30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год</a:t>
            </a:r>
            <a:r>
              <a:rPr lang="en-US" sz="30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– 2,2%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2792795" y="1910171"/>
            <a:ext cx="848691" cy="848691"/>
            <a:chOff x="0" y="0"/>
            <a:chExt cx="1131588" cy="1131588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1131588" cy="1131588"/>
              <a:chOff x="0" y="0"/>
              <a:chExt cx="812800" cy="8128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sp>
          <p:nvSpPr>
            <p:cNvPr id="22" name="TextBox 22"/>
            <p:cNvSpPr txBox="1"/>
            <p:nvPr/>
          </p:nvSpPr>
          <p:spPr>
            <a:xfrm>
              <a:off x="268101" y="100321"/>
              <a:ext cx="595385" cy="9207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863"/>
                </a:lnSpc>
              </a:pPr>
              <a:r>
                <a:rPr lang="en-US" sz="4187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1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6096000" y="2499967"/>
            <a:ext cx="6400800" cy="2575189"/>
            <a:chOff x="0" y="0"/>
            <a:chExt cx="1537523" cy="678239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537523" cy="678239"/>
            </a:xfrm>
            <a:custGeom>
              <a:avLst/>
              <a:gdLst/>
              <a:ahLst/>
              <a:cxnLst/>
              <a:rect l="l" t="t" r="r" b="b"/>
              <a:pathLst>
                <a:path w="1537523" h="678239">
                  <a:moveTo>
                    <a:pt x="67635" y="0"/>
                  </a:moveTo>
                  <a:lnTo>
                    <a:pt x="1469888" y="0"/>
                  </a:lnTo>
                  <a:cubicBezTo>
                    <a:pt x="1487826" y="0"/>
                    <a:pt x="1505029" y="7126"/>
                    <a:pt x="1517713" y="19810"/>
                  </a:cubicBezTo>
                  <a:cubicBezTo>
                    <a:pt x="1530397" y="32494"/>
                    <a:pt x="1537523" y="49697"/>
                    <a:pt x="1537523" y="67635"/>
                  </a:cubicBezTo>
                  <a:lnTo>
                    <a:pt x="1537523" y="610604"/>
                  </a:lnTo>
                  <a:cubicBezTo>
                    <a:pt x="1537523" y="628542"/>
                    <a:pt x="1530397" y="645745"/>
                    <a:pt x="1517713" y="658429"/>
                  </a:cubicBezTo>
                  <a:cubicBezTo>
                    <a:pt x="1505029" y="671113"/>
                    <a:pt x="1487826" y="678239"/>
                    <a:pt x="1469888" y="678239"/>
                  </a:cubicBezTo>
                  <a:lnTo>
                    <a:pt x="67635" y="678239"/>
                  </a:lnTo>
                  <a:cubicBezTo>
                    <a:pt x="49697" y="678239"/>
                    <a:pt x="32494" y="671113"/>
                    <a:pt x="19810" y="658429"/>
                  </a:cubicBezTo>
                  <a:cubicBezTo>
                    <a:pt x="7126" y="645745"/>
                    <a:pt x="0" y="628542"/>
                    <a:pt x="0" y="610604"/>
                  </a:cubicBezTo>
                  <a:lnTo>
                    <a:pt x="0" y="67635"/>
                  </a:lnTo>
                  <a:cubicBezTo>
                    <a:pt x="0" y="49697"/>
                    <a:pt x="7126" y="32494"/>
                    <a:pt x="19810" y="19810"/>
                  </a:cubicBezTo>
                  <a:cubicBezTo>
                    <a:pt x="32494" y="7126"/>
                    <a:pt x="49697" y="0"/>
                    <a:pt x="67635" y="0"/>
                  </a:cubicBezTo>
                  <a:close/>
                </a:path>
              </a:pathLst>
            </a:custGeom>
            <a:solidFill>
              <a:srgbClr val="FFFFFF">
                <a:alpha val="94902"/>
              </a:srgbClr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47625"/>
              <a:ext cx="1537523" cy="7258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6630231" y="2692186"/>
            <a:ext cx="5329917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b="1" dirty="0" err="1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Авансовый</a:t>
            </a:r>
            <a:r>
              <a:rPr lang="en-US" sz="3000" b="1" dirty="0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платеж</a:t>
            </a:r>
            <a:r>
              <a:rPr lang="en-US" sz="3000" b="1" dirty="0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:</a:t>
            </a:r>
          </a:p>
        </p:txBody>
      </p:sp>
      <p:grpSp>
        <p:nvGrpSpPr>
          <p:cNvPr id="27" name="Group 27"/>
          <p:cNvGrpSpPr/>
          <p:nvPr/>
        </p:nvGrpSpPr>
        <p:grpSpPr>
          <a:xfrm>
            <a:off x="8870844" y="1910171"/>
            <a:ext cx="848691" cy="848691"/>
            <a:chOff x="0" y="0"/>
            <a:chExt cx="1131588" cy="1131588"/>
          </a:xfrm>
        </p:grpSpPr>
        <p:grpSp>
          <p:nvGrpSpPr>
            <p:cNvPr id="28" name="Group 28"/>
            <p:cNvGrpSpPr/>
            <p:nvPr/>
          </p:nvGrpSpPr>
          <p:grpSpPr>
            <a:xfrm>
              <a:off x="0" y="0"/>
              <a:ext cx="1131588" cy="1131588"/>
              <a:chOff x="0" y="0"/>
              <a:chExt cx="812800" cy="812800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30" name="TextBox 30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sp>
          <p:nvSpPr>
            <p:cNvPr id="31" name="TextBox 31"/>
            <p:cNvSpPr txBox="1"/>
            <p:nvPr/>
          </p:nvSpPr>
          <p:spPr>
            <a:xfrm>
              <a:off x="268101" y="100321"/>
              <a:ext cx="595385" cy="9207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863"/>
                </a:lnSpc>
              </a:pPr>
              <a:r>
                <a:rPr lang="en-US" sz="4187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2</a:t>
              </a:r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12585556" y="2499967"/>
            <a:ext cx="5579719" cy="2575189"/>
            <a:chOff x="0" y="0"/>
            <a:chExt cx="1469556" cy="678239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1469556" cy="678239"/>
            </a:xfrm>
            <a:custGeom>
              <a:avLst/>
              <a:gdLst/>
              <a:ahLst/>
              <a:cxnLst/>
              <a:rect l="l" t="t" r="r" b="b"/>
              <a:pathLst>
                <a:path w="1469556" h="678239">
                  <a:moveTo>
                    <a:pt x="70763" y="0"/>
                  </a:moveTo>
                  <a:lnTo>
                    <a:pt x="1398793" y="0"/>
                  </a:lnTo>
                  <a:cubicBezTo>
                    <a:pt x="1437874" y="0"/>
                    <a:pt x="1469556" y="31682"/>
                    <a:pt x="1469556" y="70763"/>
                  </a:cubicBezTo>
                  <a:lnTo>
                    <a:pt x="1469556" y="607476"/>
                  </a:lnTo>
                  <a:cubicBezTo>
                    <a:pt x="1469556" y="626243"/>
                    <a:pt x="1462100" y="644242"/>
                    <a:pt x="1448830" y="657513"/>
                  </a:cubicBezTo>
                  <a:cubicBezTo>
                    <a:pt x="1435559" y="670784"/>
                    <a:pt x="1417560" y="678239"/>
                    <a:pt x="1398793" y="678239"/>
                  </a:cubicBezTo>
                  <a:lnTo>
                    <a:pt x="70763" y="678239"/>
                  </a:lnTo>
                  <a:cubicBezTo>
                    <a:pt x="51996" y="678239"/>
                    <a:pt x="33997" y="670784"/>
                    <a:pt x="20726" y="657513"/>
                  </a:cubicBezTo>
                  <a:cubicBezTo>
                    <a:pt x="7455" y="644242"/>
                    <a:pt x="0" y="626243"/>
                    <a:pt x="0" y="607476"/>
                  </a:cubicBezTo>
                  <a:lnTo>
                    <a:pt x="0" y="70763"/>
                  </a:lnTo>
                  <a:cubicBezTo>
                    <a:pt x="0" y="51996"/>
                    <a:pt x="7455" y="33997"/>
                    <a:pt x="20726" y="20726"/>
                  </a:cubicBezTo>
                  <a:cubicBezTo>
                    <a:pt x="33997" y="7455"/>
                    <a:pt x="51996" y="0"/>
                    <a:pt x="70763" y="0"/>
                  </a:cubicBezTo>
                  <a:close/>
                </a:path>
              </a:pathLst>
            </a:custGeom>
            <a:solidFill>
              <a:srgbClr val="FFFFFF">
                <a:alpha val="94902"/>
              </a:srgbClr>
            </a:solidFill>
          </p:spPr>
        </p:sp>
        <p:sp>
          <p:nvSpPr>
            <p:cNvPr id="36" name="TextBox 36"/>
            <p:cNvSpPr txBox="1"/>
            <p:nvPr/>
          </p:nvSpPr>
          <p:spPr>
            <a:xfrm>
              <a:off x="0" y="-47625"/>
              <a:ext cx="1469556" cy="7258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7" name="TextBox 37"/>
          <p:cNvSpPr txBox="1"/>
          <p:nvPr/>
        </p:nvSpPr>
        <p:spPr>
          <a:xfrm>
            <a:off x="13100994" y="2692186"/>
            <a:ext cx="4548843" cy="2154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Остаточная</a:t>
            </a:r>
            <a:r>
              <a:rPr lang="en-US" sz="30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стоимость</a:t>
            </a:r>
            <a:r>
              <a:rPr lang="en-US" sz="30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на</a:t>
            </a:r>
            <a:r>
              <a:rPr lang="en-US" sz="30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31.12.2023 </a:t>
            </a:r>
            <a:r>
              <a:rPr lang="ru-RU" sz="3000" dirty="0" smtClean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= </a:t>
            </a:r>
            <a:r>
              <a:rPr lang="en-US" sz="3000" dirty="0" err="1" smtClean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остаточной</a:t>
            </a:r>
            <a:r>
              <a:rPr lang="en-US" sz="3000" dirty="0" smtClean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стоимости</a:t>
            </a:r>
            <a:r>
              <a:rPr lang="en-US" sz="30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на</a:t>
            </a:r>
            <a:r>
              <a:rPr lang="en-US" sz="30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01.01.2024</a:t>
            </a:r>
          </a:p>
        </p:txBody>
      </p:sp>
      <p:grpSp>
        <p:nvGrpSpPr>
          <p:cNvPr id="38" name="Group 38"/>
          <p:cNvGrpSpPr/>
          <p:nvPr/>
        </p:nvGrpSpPr>
        <p:grpSpPr>
          <a:xfrm>
            <a:off x="14951070" y="1910171"/>
            <a:ext cx="848691" cy="848691"/>
            <a:chOff x="0" y="0"/>
            <a:chExt cx="1131588" cy="1131588"/>
          </a:xfrm>
        </p:grpSpPr>
        <p:grpSp>
          <p:nvGrpSpPr>
            <p:cNvPr id="39" name="Group 39"/>
            <p:cNvGrpSpPr/>
            <p:nvPr/>
          </p:nvGrpSpPr>
          <p:grpSpPr>
            <a:xfrm>
              <a:off x="0" y="0"/>
              <a:ext cx="1131588" cy="1131588"/>
              <a:chOff x="0" y="0"/>
              <a:chExt cx="812800" cy="812800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41" name="TextBox 41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sp>
          <p:nvSpPr>
            <p:cNvPr id="42" name="TextBox 42"/>
            <p:cNvSpPr txBox="1"/>
            <p:nvPr/>
          </p:nvSpPr>
          <p:spPr>
            <a:xfrm>
              <a:off x="268101" y="100321"/>
              <a:ext cx="595385" cy="9207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863"/>
                </a:lnSpc>
              </a:pPr>
              <a:r>
                <a:rPr lang="en-US" sz="4187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3</a:t>
              </a:r>
            </a:p>
          </p:txBody>
        </p:sp>
      </p:grpSp>
      <p:grpSp>
        <p:nvGrpSpPr>
          <p:cNvPr id="43" name="Group 43"/>
          <p:cNvGrpSpPr/>
          <p:nvPr/>
        </p:nvGrpSpPr>
        <p:grpSpPr>
          <a:xfrm>
            <a:off x="427281" y="6360277"/>
            <a:ext cx="5579719" cy="2575189"/>
            <a:chOff x="0" y="0"/>
            <a:chExt cx="1469556" cy="678239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1469556" cy="678239"/>
            </a:xfrm>
            <a:custGeom>
              <a:avLst/>
              <a:gdLst/>
              <a:ahLst/>
              <a:cxnLst/>
              <a:rect l="l" t="t" r="r" b="b"/>
              <a:pathLst>
                <a:path w="1469556" h="678239">
                  <a:moveTo>
                    <a:pt x="70763" y="0"/>
                  </a:moveTo>
                  <a:lnTo>
                    <a:pt x="1398793" y="0"/>
                  </a:lnTo>
                  <a:cubicBezTo>
                    <a:pt x="1437874" y="0"/>
                    <a:pt x="1469556" y="31682"/>
                    <a:pt x="1469556" y="70763"/>
                  </a:cubicBezTo>
                  <a:lnTo>
                    <a:pt x="1469556" y="607476"/>
                  </a:lnTo>
                  <a:cubicBezTo>
                    <a:pt x="1469556" y="626243"/>
                    <a:pt x="1462100" y="644242"/>
                    <a:pt x="1448830" y="657513"/>
                  </a:cubicBezTo>
                  <a:cubicBezTo>
                    <a:pt x="1435559" y="670784"/>
                    <a:pt x="1417560" y="678239"/>
                    <a:pt x="1398793" y="678239"/>
                  </a:cubicBezTo>
                  <a:lnTo>
                    <a:pt x="70763" y="678239"/>
                  </a:lnTo>
                  <a:cubicBezTo>
                    <a:pt x="51996" y="678239"/>
                    <a:pt x="33997" y="670784"/>
                    <a:pt x="20726" y="657513"/>
                  </a:cubicBezTo>
                  <a:cubicBezTo>
                    <a:pt x="7455" y="644242"/>
                    <a:pt x="0" y="626243"/>
                    <a:pt x="0" y="607476"/>
                  </a:cubicBezTo>
                  <a:lnTo>
                    <a:pt x="0" y="70763"/>
                  </a:lnTo>
                  <a:cubicBezTo>
                    <a:pt x="0" y="51996"/>
                    <a:pt x="7455" y="33997"/>
                    <a:pt x="20726" y="20726"/>
                  </a:cubicBezTo>
                  <a:cubicBezTo>
                    <a:pt x="33997" y="7455"/>
                    <a:pt x="51996" y="0"/>
                    <a:pt x="70763" y="0"/>
                  </a:cubicBezTo>
                  <a:close/>
                </a:path>
              </a:pathLst>
            </a:custGeom>
            <a:solidFill>
              <a:srgbClr val="FFFFFF">
                <a:alpha val="94902"/>
              </a:srgbClr>
            </a:solidFill>
          </p:spPr>
        </p:sp>
        <p:sp>
          <p:nvSpPr>
            <p:cNvPr id="45" name="TextBox 45"/>
            <p:cNvSpPr txBox="1"/>
            <p:nvPr/>
          </p:nvSpPr>
          <p:spPr>
            <a:xfrm>
              <a:off x="0" y="-47625"/>
              <a:ext cx="1469556" cy="7258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46" name="TextBox 46"/>
          <p:cNvSpPr txBox="1"/>
          <p:nvPr/>
        </p:nvSpPr>
        <p:spPr>
          <a:xfrm>
            <a:off x="567125" y="6896100"/>
            <a:ext cx="5329917" cy="1198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9"/>
              </a:lnSpc>
              <a:spcBef>
                <a:spcPct val="0"/>
              </a:spcBef>
            </a:pPr>
            <a:r>
              <a:rPr lang="en-US" sz="30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Соответствие</a:t>
            </a:r>
            <a:r>
              <a:rPr lang="en-US" sz="30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кадастровых</a:t>
            </a:r>
            <a:r>
              <a:rPr lang="en-US" sz="30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номеров</a:t>
            </a:r>
            <a:r>
              <a:rPr lang="en-US" sz="30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объектов</a:t>
            </a:r>
            <a:endParaRPr lang="en-US" sz="3000" dirty="0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</p:txBody>
      </p:sp>
      <p:grpSp>
        <p:nvGrpSpPr>
          <p:cNvPr id="47" name="Group 47"/>
          <p:cNvGrpSpPr/>
          <p:nvPr/>
        </p:nvGrpSpPr>
        <p:grpSpPr>
          <a:xfrm>
            <a:off x="2792795" y="5770481"/>
            <a:ext cx="848691" cy="851873"/>
            <a:chOff x="0" y="0"/>
            <a:chExt cx="1131588" cy="1135831"/>
          </a:xfrm>
        </p:grpSpPr>
        <p:grpSp>
          <p:nvGrpSpPr>
            <p:cNvPr id="48" name="Group 48"/>
            <p:cNvGrpSpPr/>
            <p:nvPr/>
          </p:nvGrpSpPr>
          <p:grpSpPr>
            <a:xfrm>
              <a:off x="0" y="0"/>
              <a:ext cx="1131588" cy="1135831"/>
              <a:chOff x="0" y="0"/>
              <a:chExt cx="812800" cy="815848"/>
            </a:xfrm>
          </p:grpSpPr>
          <p:sp>
            <p:nvSpPr>
              <p:cNvPr id="49" name="Freeform 49"/>
              <p:cNvSpPr/>
              <p:nvPr/>
            </p:nvSpPr>
            <p:spPr>
              <a:xfrm>
                <a:off x="0" y="0"/>
                <a:ext cx="812800" cy="815848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5848">
                    <a:moveTo>
                      <a:pt x="406400" y="0"/>
                    </a:moveTo>
                    <a:cubicBezTo>
                      <a:pt x="181951" y="0"/>
                      <a:pt x="0" y="182634"/>
                      <a:pt x="0" y="407924"/>
                    </a:cubicBezTo>
                    <a:cubicBezTo>
                      <a:pt x="0" y="633214"/>
                      <a:pt x="181951" y="815848"/>
                      <a:pt x="406400" y="815848"/>
                    </a:cubicBezTo>
                    <a:cubicBezTo>
                      <a:pt x="630849" y="815848"/>
                      <a:pt x="812800" y="633214"/>
                      <a:pt x="812800" y="407924"/>
                    </a:cubicBezTo>
                    <a:cubicBezTo>
                      <a:pt x="812800" y="182634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50" name="TextBox 50"/>
              <p:cNvSpPr txBox="1"/>
              <p:nvPr/>
            </p:nvSpPr>
            <p:spPr>
              <a:xfrm>
                <a:off x="76200" y="28861"/>
                <a:ext cx="660400" cy="71050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sp>
          <p:nvSpPr>
            <p:cNvPr id="51" name="TextBox 51"/>
            <p:cNvSpPr txBox="1"/>
            <p:nvPr/>
          </p:nvSpPr>
          <p:spPr>
            <a:xfrm>
              <a:off x="268101" y="100321"/>
              <a:ext cx="595385" cy="9249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863"/>
                </a:lnSpc>
              </a:pPr>
              <a:r>
                <a:rPr lang="en-US" sz="4187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4</a:t>
              </a:r>
            </a:p>
          </p:txBody>
        </p:sp>
      </p:grpSp>
      <p:grpSp>
        <p:nvGrpSpPr>
          <p:cNvPr id="52" name="Group 52"/>
          <p:cNvGrpSpPr/>
          <p:nvPr/>
        </p:nvGrpSpPr>
        <p:grpSpPr>
          <a:xfrm>
            <a:off x="6505330" y="6360277"/>
            <a:ext cx="5579719" cy="2575189"/>
            <a:chOff x="0" y="0"/>
            <a:chExt cx="1469556" cy="678239"/>
          </a:xfrm>
        </p:grpSpPr>
        <p:sp>
          <p:nvSpPr>
            <p:cNvPr id="53" name="Freeform 53"/>
            <p:cNvSpPr/>
            <p:nvPr/>
          </p:nvSpPr>
          <p:spPr>
            <a:xfrm>
              <a:off x="0" y="0"/>
              <a:ext cx="1469556" cy="678239"/>
            </a:xfrm>
            <a:custGeom>
              <a:avLst/>
              <a:gdLst/>
              <a:ahLst/>
              <a:cxnLst/>
              <a:rect l="l" t="t" r="r" b="b"/>
              <a:pathLst>
                <a:path w="1469556" h="678239">
                  <a:moveTo>
                    <a:pt x="70763" y="0"/>
                  </a:moveTo>
                  <a:lnTo>
                    <a:pt x="1398793" y="0"/>
                  </a:lnTo>
                  <a:cubicBezTo>
                    <a:pt x="1437874" y="0"/>
                    <a:pt x="1469556" y="31682"/>
                    <a:pt x="1469556" y="70763"/>
                  </a:cubicBezTo>
                  <a:lnTo>
                    <a:pt x="1469556" y="607476"/>
                  </a:lnTo>
                  <a:cubicBezTo>
                    <a:pt x="1469556" y="626243"/>
                    <a:pt x="1462100" y="644242"/>
                    <a:pt x="1448830" y="657513"/>
                  </a:cubicBezTo>
                  <a:cubicBezTo>
                    <a:pt x="1435559" y="670784"/>
                    <a:pt x="1417560" y="678239"/>
                    <a:pt x="1398793" y="678239"/>
                  </a:cubicBezTo>
                  <a:lnTo>
                    <a:pt x="70763" y="678239"/>
                  </a:lnTo>
                  <a:cubicBezTo>
                    <a:pt x="51996" y="678239"/>
                    <a:pt x="33997" y="670784"/>
                    <a:pt x="20726" y="657513"/>
                  </a:cubicBezTo>
                  <a:cubicBezTo>
                    <a:pt x="7455" y="644242"/>
                    <a:pt x="0" y="626243"/>
                    <a:pt x="0" y="607476"/>
                  </a:cubicBezTo>
                  <a:lnTo>
                    <a:pt x="0" y="70763"/>
                  </a:lnTo>
                  <a:cubicBezTo>
                    <a:pt x="0" y="51996"/>
                    <a:pt x="7455" y="33997"/>
                    <a:pt x="20726" y="20726"/>
                  </a:cubicBezTo>
                  <a:cubicBezTo>
                    <a:pt x="33997" y="7455"/>
                    <a:pt x="51996" y="0"/>
                    <a:pt x="70763" y="0"/>
                  </a:cubicBezTo>
                  <a:close/>
                </a:path>
              </a:pathLst>
            </a:custGeom>
            <a:solidFill>
              <a:srgbClr val="FFFFFF">
                <a:alpha val="94902"/>
              </a:srgbClr>
            </a:solidFill>
          </p:spPr>
        </p:sp>
        <p:sp>
          <p:nvSpPr>
            <p:cNvPr id="54" name="TextBox 54"/>
            <p:cNvSpPr txBox="1"/>
            <p:nvPr/>
          </p:nvSpPr>
          <p:spPr>
            <a:xfrm>
              <a:off x="0" y="-47625"/>
              <a:ext cx="1469556" cy="7258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5" name="TextBox 55"/>
          <p:cNvSpPr txBox="1"/>
          <p:nvPr/>
        </p:nvSpPr>
        <p:spPr>
          <a:xfrm>
            <a:off x="6645174" y="6896100"/>
            <a:ext cx="5329917" cy="1198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9"/>
              </a:lnSpc>
              <a:spcBef>
                <a:spcPct val="0"/>
              </a:spcBef>
            </a:pPr>
            <a:r>
              <a:rPr lang="en-US" sz="30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Корректная</a:t>
            </a:r>
            <a:r>
              <a:rPr lang="en-US" sz="30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информация</a:t>
            </a:r>
            <a:r>
              <a:rPr lang="en-US" sz="30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в </a:t>
            </a:r>
            <a:r>
              <a:rPr lang="en-US" sz="30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части</a:t>
            </a:r>
            <a:r>
              <a:rPr lang="en-US" sz="30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льготных</a:t>
            </a:r>
            <a:r>
              <a:rPr lang="en-US" sz="30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объектов</a:t>
            </a:r>
            <a:endParaRPr lang="en-US" sz="3000" dirty="0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</p:txBody>
      </p:sp>
      <p:grpSp>
        <p:nvGrpSpPr>
          <p:cNvPr id="56" name="Group 56"/>
          <p:cNvGrpSpPr/>
          <p:nvPr/>
        </p:nvGrpSpPr>
        <p:grpSpPr>
          <a:xfrm>
            <a:off x="8870844" y="5770481"/>
            <a:ext cx="848691" cy="851873"/>
            <a:chOff x="0" y="0"/>
            <a:chExt cx="1131588" cy="1135831"/>
          </a:xfrm>
        </p:grpSpPr>
        <p:grpSp>
          <p:nvGrpSpPr>
            <p:cNvPr id="57" name="Group 57"/>
            <p:cNvGrpSpPr/>
            <p:nvPr/>
          </p:nvGrpSpPr>
          <p:grpSpPr>
            <a:xfrm>
              <a:off x="0" y="0"/>
              <a:ext cx="1131588" cy="1135831"/>
              <a:chOff x="0" y="0"/>
              <a:chExt cx="812800" cy="815848"/>
            </a:xfrm>
          </p:grpSpPr>
          <p:sp>
            <p:nvSpPr>
              <p:cNvPr id="58" name="Freeform 58"/>
              <p:cNvSpPr/>
              <p:nvPr/>
            </p:nvSpPr>
            <p:spPr>
              <a:xfrm>
                <a:off x="0" y="0"/>
                <a:ext cx="812800" cy="815848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5848">
                    <a:moveTo>
                      <a:pt x="406400" y="0"/>
                    </a:moveTo>
                    <a:cubicBezTo>
                      <a:pt x="181951" y="0"/>
                      <a:pt x="0" y="182634"/>
                      <a:pt x="0" y="407924"/>
                    </a:cubicBezTo>
                    <a:cubicBezTo>
                      <a:pt x="0" y="633214"/>
                      <a:pt x="181951" y="815848"/>
                      <a:pt x="406400" y="815848"/>
                    </a:cubicBezTo>
                    <a:cubicBezTo>
                      <a:pt x="630849" y="815848"/>
                      <a:pt x="812800" y="633214"/>
                      <a:pt x="812800" y="407924"/>
                    </a:cubicBezTo>
                    <a:cubicBezTo>
                      <a:pt x="812800" y="182634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59" name="TextBox 59"/>
              <p:cNvSpPr txBox="1"/>
              <p:nvPr/>
            </p:nvSpPr>
            <p:spPr>
              <a:xfrm>
                <a:off x="76200" y="28861"/>
                <a:ext cx="660400" cy="71050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sp>
          <p:nvSpPr>
            <p:cNvPr id="60" name="TextBox 60"/>
            <p:cNvSpPr txBox="1"/>
            <p:nvPr/>
          </p:nvSpPr>
          <p:spPr>
            <a:xfrm>
              <a:off x="268101" y="100321"/>
              <a:ext cx="595385" cy="9249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863"/>
                </a:lnSpc>
              </a:pPr>
              <a:r>
                <a:rPr lang="en-US" sz="4187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5</a:t>
              </a:r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12585556" y="6360277"/>
            <a:ext cx="5579719" cy="2575189"/>
            <a:chOff x="0" y="0"/>
            <a:chExt cx="1469556" cy="678239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1469556" cy="678239"/>
            </a:xfrm>
            <a:custGeom>
              <a:avLst/>
              <a:gdLst/>
              <a:ahLst/>
              <a:cxnLst/>
              <a:rect l="l" t="t" r="r" b="b"/>
              <a:pathLst>
                <a:path w="1469556" h="678239">
                  <a:moveTo>
                    <a:pt x="70763" y="0"/>
                  </a:moveTo>
                  <a:lnTo>
                    <a:pt x="1398793" y="0"/>
                  </a:lnTo>
                  <a:cubicBezTo>
                    <a:pt x="1437874" y="0"/>
                    <a:pt x="1469556" y="31682"/>
                    <a:pt x="1469556" y="70763"/>
                  </a:cubicBezTo>
                  <a:lnTo>
                    <a:pt x="1469556" y="607476"/>
                  </a:lnTo>
                  <a:cubicBezTo>
                    <a:pt x="1469556" y="626243"/>
                    <a:pt x="1462100" y="644242"/>
                    <a:pt x="1448830" y="657513"/>
                  </a:cubicBezTo>
                  <a:cubicBezTo>
                    <a:pt x="1435559" y="670784"/>
                    <a:pt x="1417560" y="678239"/>
                    <a:pt x="1398793" y="678239"/>
                  </a:cubicBezTo>
                  <a:lnTo>
                    <a:pt x="70763" y="678239"/>
                  </a:lnTo>
                  <a:cubicBezTo>
                    <a:pt x="51996" y="678239"/>
                    <a:pt x="33997" y="670784"/>
                    <a:pt x="20726" y="657513"/>
                  </a:cubicBezTo>
                  <a:cubicBezTo>
                    <a:pt x="7455" y="644242"/>
                    <a:pt x="0" y="626243"/>
                    <a:pt x="0" y="607476"/>
                  </a:cubicBezTo>
                  <a:lnTo>
                    <a:pt x="0" y="70763"/>
                  </a:lnTo>
                  <a:cubicBezTo>
                    <a:pt x="0" y="51996"/>
                    <a:pt x="7455" y="33997"/>
                    <a:pt x="20726" y="20726"/>
                  </a:cubicBezTo>
                  <a:cubicBezTo>
                    <a:pt x="33997" y="7455"/>
                    <a:pt x="51996" y="0"/>
                    <a:pt x="70763" y="0"/>
                  </a:cubicBezTo>
                  <a:close/>
                </a:path>
              </a:pathLst>
            </a:custGeom>
            <a:solidFill>
              <a:srgbClr val="FFFFFF">
                <a:alpha val="94902"/>
              </a:srgbClr>
            </a:solidFill>
          </p:spPr>
        </p:sp>
        <p:sp>
          <p:nvSpPr>
            <p:cNvPr id="63" name="TextBox 63"/>
            <p:cNvSpPr txBox="1"/>
            <p:nvPr/>
          </p:nvSpPr>
          <p:spPr>
            <a:xfrm>
              <a:off x="0" y="-47625"/>
              <a:ext cx="1469556" cy="7258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4" name="TextBox 64"/>
          <p:cNvSpPr txBox="1"/>
          <p:nvPr/>
        </p:nvSpPr>
        <p:spPr>
          <a:xfrm>
            <a:off x="12725400" y="6896100"/>
            <a:ext cx="5329917" cy="1198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9"/>
              </a:lnSpc>
              <a:spcBef>
                <a:spcPct val="0"/>
              </a:spcBef>
            </a:pPr>
            <a:r>
              <a:rPr lang="en-US" sz="3000" dirty="0" err="1" smtClean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Полнота</a:t>
            </a:r>
            <a:r>
              <a:rPr lang="en-US" sz="3000" dirty="0" smtClean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указания</a:t>
            </a:r>
            <a:r>
              <a:rPr lang="en-US" sz="3000" dirty="0" smtClean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объектов</a:t>
            </a:r>
            <a:r>
              <a:rPr lang="en-US" sz="3000" dirty="0" smtClean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недвижимого</a:t>
            </a:r>
            <a:r>
              <a:rPr lang="en-US" sz="3000" dirty="0" smtClean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имущества</a:t>
            </a:r>
            <a:endParaRPr lang="en-US" sz="3000" dirty="0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</p:txBody>
      </p:sp>
      <p:grpSp>
        <p:nvGrpSpPr>
          <p:cNvPr id="65" name="Group 65"/>
          <p:cNvGrpSpPr/>
          <p:nvPr/>
        </p:nvGrpSpPr>
        <p:grpSpPr>
          <a:xfrm>
            <a:off x="14951070" y="5770481"/>
            <a:ext cx="848691" cy="851873"/>
            <a:chOff x="0" y="0"/>
            <a:chExt cx="1131588" cy="1135831"/>
          </a:xfrm>
        </p:grpSpPr>
        <p:grpSp>
          <p:nvGrpSpPr>
            <p:cNvPr id="66" name="Group 66"/>
            <p:cNvGrpSpPr/>
            <p:nvPr/>
          </p:nvGrpSpPr>
          <p:grpSpPr>
            <a:xfrm>
              <a:off x="0" y="0"/>
              <a:ext cx="1131588" cy="1135831"/>
              <a:chOff x="0" y="0"/>
              <a:chExt cx="812800" cy="815848"/>
            </a:xfrm>
          </p:grpSpPr>
          <p:sp>
            <p:nvSpPr>
              <p:cNvPr id="67" name="Freeform 67"/>
              <p:cNvSpPr/>
              <p:nvPr/>
            </p:nvSpPr>
            <p:spPr>
              <a:xfrm>
                <a:off x="0" y="0"/>
                <a:ext cx="812800" cy="815848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5848">
                    <a:moveTo>
                      <a:pt x="406400" y="0"/>
                    </a:moveTo>
                    <a:cubicBezTo>
                      <a:pt x="181951" y="0"/>
                      <a:pt x="0" y="182634"/>
                      <a:pt x="0" y="407924"/>
                    </a:cubicBezTo>
                    <a:cubicBezTo>
                      <a:pt x="0" y="633214"/>
                      <a:pt x="181951" y="815848"/>
                      <a:pt x="406400" y="815848"/>
                    </a:cubicBezTo>
                    <a:cubicBezTo>
                      <a:pt x="630849" y="815848"/>
                      <a:pt x="812800" y="633214"/>
                      <a:pt x="812800" y="407924"/>
                    </a:cubicBezTo>
                    <a:cubicBezTo>
                      <a:pt x="812800" y="182634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68" name="TextBox 68"/>
              <p:cNvSpPr txBox="1"/>
              <p:nvPr/>
            </p:nvSpPr>
            <p:spPr>
              <a:xfrm>
                <a:off x="76200" y="28861"/>
                <a:ext cx="660400" cy="71050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sp>
          <p:nvSpPr>
            <p:cNvPr id="69" name="TextBox 69"/>
            <p:cNvSpPr txBox="1"/>
            <p:nvPr/>
          </p:nvSpPr>
          <p:spPr>
            <a:xfrm>
              <a:off x="268101" y="100321"/>
              <a:ext cx="595385" cy="9249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863"/>
                </a:lnSpc>
              </a:pPr>
              <a:r>
                <a:rPr lang="en-US" sz="4187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6</a:t>
              </a:r>
            </a:p>
          </p:txBody>
        </p:sp>
      </p:grpSp>
      <p:sp>
        <p:nvSpPr>
          <p:cNvPr id="70" name="TextBox 64"/>
          <p:cNvSpPr txBox="1"/>
          <p:nvPr/>
        </p:nvSpPr>
        <p:spPr>
          <a:xfrm>
            <a:off x="14478000" y="8343900"/>
            <a:ext cx="1828800" cy="570092"/>
          </a:xfrm>
          <a:prstGeom prst="rect">
            <a:avLst/>
          </a:prstGeom>
          <a:ln w="38100">
            <a:solidFill>
              <a:srgbClr val="FF0000"/>
            </a:solidFill>
            <a:prstDash val="sysDash"/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4899"/>
              </a:lnSpc>
              <a:spcBef>
                <a:spcPct val="0"/>
              </a:spcBef>
            </a:pPr>
            <a:r>
              <a:rPr lang="ru-RU" sz="3000" cap="all" dirty="0" smtClean="0">
                <a:solidFill>
                  <a:srgbClr val="FF0000"/>
                </a:solidFill>
                <a:latin typeface="Lora"/>
                <a:ea typeface="Lora"/>
                <a:cs typeface="Lora"/>
                <a:sym typeface="Lora"/>
              </a:rPr>
              <a:t>Сверка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6324600" y="3543300"/>
                <a:ext cx="5943600" cy="123880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000" b="0" i="1" smtClean="0">
                              <a:latin typeface="Cambria Math" panose="02040503050406030204" pitchFamily="18" charset="0"/>
                            </a:rPr>
                            <m:t>ставка</m:t>
                          </m:r>
                          <m:r>
                            <m:rPr>
                              <m:nor/>
                            </m:rPr>
                            <a:rPr lang="ru-RU" sz="3000" b="0" i="0" smtClean="0">
                              <a:latin typeface="Cambria Math" panose="02040503050406030204" pitchFamily="18" charset="0"/>
                            </a:rPr>
                            <m:t> х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ru-RU" sz="3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ru-RU" sz="3000" dirty="0">
                                    <a:solidFill>
                                      <a:srgbClr val="000000"/>
                                    </a:solidFill>
                                    <a:latin typeface="Lora"/>
                                    <a:ea typeface="Lora"/>
                                    <a:cs typeface="Lora"/>
                                    <a:sym typeface="Lora"/>
                                  </a:rPr>
                                  <m:t>с</m:t>
                                </m:r>
                                <m:r>
                                  <m:rPr>
                                    <m:nor/>
                                  </m:rPr>
                                  <a:rPr lang="en-US" sz="3000" dirty="0">
                                    <a:solidFill>
                                      <a:srgbClr val="000000"/>
                                    </a:solidFill>
                                    <a:latin typeface="Lora"/>
                                    <a:ea typeface="Lora"/>
                                    <a:cs typeface="Lora"/>
                                    <a:sym typeface="Lora"/>
                                  </a:rPr>
                                  <m:t>редняя стоимость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n-US" sz="3000" dirty="0">
                                    <a:solidFill>
                                      <a:srgbClr val="000000"/>
                                    </a:solidFill>
                                    <a:latin typeface="Lora"/>
                                    <a:ea typeface="Lora"/>
                                    <a:cs typeface="Lora"/>
                                    <a:sym typeface="Lora"/>
                                  </a:rPr>
                                  <m:t>имущества за период</m:t>
                                </m:r>
                              </m:e>
                            </m:mr>
                          </m:m>
                        </m:num>
                        <m:den>
                          <m:r>
                            <a:rPr lang="ru-RU" sz="3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ru-RU" sz="3000" dirty="0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3543300"/>
                <a:ext cx="5943600" cy="123880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0359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1292838" y="1910171"/>
            <a:ext cx="1601933" cy="6466659"/>
            <a:chOff x="0" y="0"/>
            <a:chExt cx="421908" cy="170315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1908" cy="1703153"/>
            </a:xfrm>
            <a:custGeom>
              <a:avLst/>
              <a:gdLst/>
              <a:ahLst/>
              <a:cxnLst/>
              <a:rect l="l" t="t" r="r" b="b"/>
              <a:pathLst>
                <a:path w="421908" h="1703153">
                  <a:moveTo>
                    <a:pt x="210954" y="0"/>
                  </a:moveTo>
                  <a:lnTo>
                    <a:pt x="210954" y="0"/>
                  </a:lnTo>
                  <a:cubicBezTo>
                    <a:pt x="266903" y="0"/>
                    <a:pt x="320560" y="22225"/>
                    <a:pt x="360121" y="61787"/>
                  </a:cubicBezTo>
                  <a:cubicBezTo>
                    <a:pt x="399683" y="101349"/>
                    <a:pt x="421908" y="155006"/>
                    <a:pt x="421908" y="210954"/>
                  </a:cubicBezTo>
                  <a:lnTo>
                    <a:pt x="421908" y="1492199"/>
                  </a:lnTo>
                  <a:cubicBezTo>
                    <a:pt x="421908" y="1548147"/>
                    <a:pt x="399683" y="1601804"/>
                    <a:pt x="360121" y="1641366"/>
                  </a:cubicBezTo>
                  <a:cubicBezTo>
                    <a:pt x="320560" y="1680928"/>
                    <a:pt x="266903" y="1703153"/>
                    <a:pt x="210954" y="1703153"/>
                  </a:cubicBezTo>
                  <a:lnTo>
                    <a:pt x="210954" y="1703153"/>
                  </a:lnTo>
                  <a:cubicBezTo>
                    <a:pt x="155006" y="1703153"/>
                    <a:pt x="101349" y="1680928"/>
                    <a:pt x="61787" y="1641366"/>
                  </a:cubicBezTo>
                  <a:cubicBezTo>
                    <a:pt x="22225" y="1601804"/>
                    <a:pt x="0" y="1548147"/>
                    <a:pt x="0" y="1492199"/>
                  </a:cubicBezTo>
                  <a:lnTo>
                    <a:pt x="0" y="210954"/>
                  </a:lnTo>
                  <a:cubicBezTo>
                    <a:pt x="0" y="155006"/>
                    <a:pt x="22225" y="101349"/>
                    <a:pt x="61787" y="61787"/>
                  </a:cubicBezTo>
                  <a:cubicBezTo>
                    <a:pt x="101349" y="22225"/>
                    <a:pt x="155006" y="0"/>
                    <a:pt x="210954" y="0"/>
                  </a:cubicBezTo>
                  <a:close/>
                </a:path>
              </a:pathLst>
            </a:custGeom>
            <a:solidFill>
              <a:srgbClr val="3C82D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21908" cy="17507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295961" y="74145"/>
            <a:ext cx="15696077" cy="1732077"/>
            <a:chOff x="0" y="0"/>
            <a:chExt cx="4133946" cy="45618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133946" cy="456185"/>
            </a:xfrm>
            <a:custGeom>
              <a:avLst/>
              <a:gdLst/>
              <a:ahLst/>
              <a:cxnLst/>
              <a:rect l="l" t="t" r="r" b="b"/>
              <a:pathLst>
                <a:path w="4133946" h="456185">
                  <a:moveTo>
                    <a:pt x="25155" y="0"/>
                  </a:moveTo>
                  <a:lnTo>
                    <a:pt x="4108791" y="0"/>
                  </a:lnTo>
                  <a:cubicBezTo>
                    <a:pt x="4115462" y="0"/>
                    <a:pt x="4121861" y="2650"/>
                    <a:pt x="4126578" y="7368"/>
                  </a:cubicBezTo>
                  <a:cubicBezTo>
                    <a:pt x="4131296" y="12085"/>
                    <a:pt x="4133946" y="18484"/>
                    <a:pt x="4133946" y="25155"/>
                  </a:cubicBezTo>
                  <a:lnTo>
                    <a:pt x="4133946" y="431030"/>
                  </a:lnTo>
                  <a:cubicBezTo>
                    <a:pt x="4133946" y="444922"/>
                    <a:pt x="4122684" y="456185"/>
                    <a:pt x="4108791" y="456185"/>
                  </a:cubicBezTo>
                  <a:lnTo>
                    <a:pt x="25155" y="456185"/>
                  </a:lnTo>
                  <a:cubicBezTo>
                    <a:pt x="18484" y="456185"/>
                    <a:pt x="12085" y="453534"/>
                    <a:pt x="7368" y="448817"/>
                  </a:cubicBezTo>
                  <a:cubicBezTo>
                    <a:pt x="2650" y="444099"/>
                    <a:pt x="0" y="437701"/>
                    <a:pt x="0" y="431030"/>
                  </a:cubicBezTo>
                  <a:lnTo>
                    <a:pt x="0" y="25155"/>
                  </a:lnTo>
                  <a:cubicBezTo>
                    <a:pt x="0" y="18484"/>
                    <a:pt x="2650" y="12085"/>
                    <a:pt x="7368" y="7368"/>
                  </a:cubicBezTo>
                  <a:cubicBezTo>
                    <a:pt x="12085" y="2650"/>
                    <a:pt x="18484" y="0"/>
                    <a:pt x="25155" y="0"/>
                  </a:cubicBezTo>
                  <a:close/>
                </a:path>
              </a:pathLst>
            </a:custGeom>
            <a:solidFill>
              <a:srgbClr val="3C82D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4133946" cy="5038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0" y="0"/>
            <a:ext cx="854561" cy="1028700"/>
            <a:chOff x="0" y="0"/>
            <a:chExt cx="225070" cy="27093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25070" cy="270933"/>
            </a:xfrm>
            <a:custGeom>
              <a:avLst/>
              <a:gdLst/>
              <a:ahLst/>
              <a:cxnLst/>
              <a:rect l="l" t="t" r="r" b="b"/>
              <a:pathLst>
                <a:path w="225070" h="270933">
                  <a:moveTo>
                    <a:pt x="0" y="0"/>
                  </a:moveTo>
                  <a:lnTo>
                    <a:pt x="225070" y="0"/>
                  </a:lnTo>
                  <a:lnTo>
                    <a:pt x="225070" y="270933"/>
                  </a:lnTo>
                  <a:lnTo>
                    <a:pt x="0" y="270933"/>
                  </a:lnTo>
                  <a:close/>
                </a:path>
              </a:pathLst>
            </a:custGeom>
            <a:gradFill rotWithShape="1">
              <a:gsLst>
                <a:gs pos="0">
                  <a:srgbClr val="FFA0A0">
                    <a:alpha val="100000"/>
                  </a:srgbClr>
                </a:gs>
                <a:gs pos="100000">
                  <a:srgbClr val="EF0000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225070" cy="3185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3257997" y="2329639"/>
            <a:ext cx="6409549" cy="1444903"/>
            <a:chOff x="0" y="0"/>
            <a:chExt cx="1688112" cy="380551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688112" cy="380551"/>
            </a:xfrm>
            <a:custGeom>
              <a:avLst/>
              <a:gdLst/>
              <a:ahLst/>
              <a:cxnLst/>
              <a:rect l="l" t="t" r="r" b="b"/>
              <a:pathLst>
                <a:path w="1688112" h="380551">
                  <a:moveTo>
                    <a:pt x="61602" y="0"/>
                  </a:moveTo>
                  <a:lnTo>
                    <a:pt x="1626510" y="0"/>
                  </a:lnTo>
                  <a:cubicBezTo>
                    <a:pt x="1642848" y="0"/>
                    <a:pt x="1658517" y="6490"/>
                    <a:pt x="1670069" y="18043"/>
                  </a:cubicBezTo>
                  <a:cubicBezTo>
                    <a:pt x="1681622" y="29595"/>
                    <a:pt x="1688112" y="45264"/>
                    <a:pt x="1688112" y="61602"/>
                  </a:cubicBezTo>
                  <a:lnTo>
                    <a:pt x="1688112" y="318949"/>
                  </a:lnTo>
                  <a:cubicBezTo>
                    <a:pt x="1688112" y="352971"/>
                    <a:pt x="1660532" y="380551"/>
                    <a:pt x="1626510" y="380551"/>
                  </a:cubicBezTo>
                  <a:lnTo>
                    <a:pt x="61602" y="380551"/>
                  </a:lnTo>
                  <a:cubicBezTo>
                    <a:pt x="27580" y="380551"/>
                    <a:pt x="0" y="352971"/>
                    <a:pt x="0" y="318949"/>
                  </a:cubicBezTo>
                  <a:lnTo>
                    <a:pt x="0" y="61602"/>
                  </a:lnTo>
                  <a:cubicBezTo>
                    <a:pt x="0" y="27580"/>
                    <a:pt x="27580" y="0"/>
                    <a:pt x="61602" y="0"/>
                  </a:cubicBezTo>
                  <a:close/>
                </a:path>
              </a:pathLst>
            </a:custGeom>
            <a:solidFill>
              <a:srgbClr val="CEE2FE">
                <a:alpha val="94902"/>
              </a:srgbClr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47625"/>
              <a:ext cx="1688112" cy="4281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0849751" y="2329639"/>
            <a:ext cx="6409549" cy="1444903"/>
            <a:chOff x="0" y="0"/>
            <a:chExt cx="1688112" cy="380551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688112" cy="380551"/>
            </a:xfrm>
            <a:custGeom>
              <a:avLst/>
              <a:gdLst/>
              <a:ahLst/>
              <a:cxnLst/>
              <a:rect l="l" t="t" r="r" b="b"/>
              <a:pathLst>
                <a:path w="1688112" h="380551">
                  <a:moveTo>
                    <a:pt x="61602" y="0"/>
                  </a:moveTo>
                  <a:lnTo>
                    <a:pt x="1626510" y="0"/>
                  </a:lnTo>
                  <a:cubicBezTo>
                    <a:pt x="1642848" y="0"/>
                    <a:pt x="1658517" y="6490"/>
                    <a:pt x="1670069" y="18043"/>
                  </a:cubicBezTo>
                  <a:cubicBezTo>
                    <a:pt x="1681622" y="29595"/>
                    <a:pt x="1688112" y="45264"/>
                    <a:pt x="1688112" y="61602"/>
                  </a:cubicBezTo>
                  <a:lnTo>
                    <a:pt x="1688112" y="318949"/>
                  </a:lnTo>
                  <a:cubicBezTo>
                    <a:pt x="1688112" y="352971"/>
                    <a:pt x="1660532" y="380551"/>
                    <a:pt x="1626510" y="380551"/>
                  </a:cubicBezTo>
                  <a:lnTo>
                    <a:pt x="61602" y="380551"/>
                  </a:lnTo>
                  <a:cubicBezTo>
                    <a:pt x="27580" y="380551"/>
                    <a:pt x="0" y="352971"/>
                    <a:pt x="0" y="318949"/>
                  </a:cubicBezTo>
                  <a:lnTo>
                    <a:pt x="0" y="61602"/>
                  </a:lnTo>
                  <a:cubicBezTo>
                    <a:pt x="0" y="27580"/>
                    <a:pt x="27580" y="0"/>
                    <a:pt x="61602" y="0"/>
                  </a:cubicBezTo>
                  <a:close/>
                </a:path>
              </a:pathLst>
            </a:custGeom>
            <a:solidFill>
              <a:srgbClr val="CBFDFF">
                <a:alpha val="94902"/>
              </a:srgbClr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47625"/>
              <a:ext cx="1688112" cy="4281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3257997" y="4087358"/>
            <a:ext cx="6409549" cy="1444903"/>
            <a:chOff x="0" y="0"/>
            <a:chExt cx="1688112" cy="380551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688112" cy="380551"/>
            </a:xfrm>
            <a:custGeom>
              <a:avLst/>
              <a:gdLst/>
              <a:ahLst/>
              <a:cxnLst/>
              <a:rect l="l" t="t" r="r" b="b"/>
              <a:pathLst>
                <a:path w="1688112" h="380551">
                  <a:moveTo>
                    <a:pt x="61602" y="0"/>
                  </a:moveTo>
                  <a:lnTo>
                    <a:pt x="1626510" y="0"/>
                  </a:lnTo>
                  <a:cubicBezTo>
                    <a:pt x="1642848" y="0"/>
                    <a:pt x="1658517" y="6490"/>
                    <a:pt x="1670069" y="18043"/>
                  </a:cubicBezTo>
                  <a:cubicBezTo>
                    <a:pt x="1681622" y="29595"/>
                    <a:pt x="1688112" y="45264"/>
                    <a:pt x="1688112" y="61602"/>
                  </a:cubicBezTo>
                  <a:lnTo>
                    <a:pt x="1688112" y="318949"/>
                  </a:lnTo>
                  <a:cubicBezTo>
                    <a:pt x="1688112" y="352971"/>
                    <a:pt x="1660532" y="380551"/>
                    <a:pt x="1626510" y="380551"/>
                  </a:cubicBezTo>
                  <a:lnTo>
                    <a:pt x="61602" y="380551"/>
                  </a:lnTo>
                  <a:cubicBezTo>
                    <a:pt x="27580" y="380551"/>
                    <a:pt x="0" y="352971"/>
                    <a:pt x="0" y="318949"/>
                  </a:cubicBezTo>
                  <a:lnTo>
                    <a:pt x="0" y="61602"/>
                  </a:lnTo>
                  <a:cubicBezTo>
                    <a:pt x="0" y="27580"/>
                    <a:pt x="27580" y="0"/>
                    <a:pt x="61602" y="0"/>
                  </a:cubicBezTo>
                  <a:close/>
                </a:path>
              </a:pathLst>
            </a:custGeom>
            <a:solidFill>
              <a:srgbClr val="E0E0E0">
                <a:alpha val="94902"/>
              </a:srgbClr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47625"/>
              <a:ext cx="1688112" cy="4281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0849751" y="4087358"/>
            <a:ext cx="6409549" cy="1444903"/>
            <a:chOff x="0" y="0"/>
            <a:chExt cx="1688112" cy="380551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688112" cy="380551"/>
            </a:xfrm>
            <a:custGeom>
              <a:avLst/>
              <a:gdLst/>
              <a:ahLst/>
              <a:cxnLst/>
              <a:rect l="l" t="t" r="r" b="b"/>
              <a:pathLst>
                <a:path w="1688112" h="380551">
                  <a:moveTo>
                    <a:pt x="61602" y="0"/>
                  </a:moveTo>
                  <a:lnTo>
                    <a:pt x="1626510" y="0"/>
                  </a:lnTo>
                  <a:cubicBezTo>
                    <a:pt x="1642848" y="0"/>
                    <a:pt x="1658517" y="6490"/>
                    <a:pt x="1670069" y="18043"/>
                  </a:cubicBezTo>
                  <a:cubicBezTo>
                    <a:pt x="1681622" y="29595"/>
                    <a:pt x="1688112" y="45264"/>
                    <a:pt x="1688112" y="61602"/>
                  </a:cubicBezTo>
                  <a:lnTo>
                    <a:pt x="1688112" y="318949"/>
                  </a:lnTo>
                  <a:cubicBezTo>
                    <a:pt x="1688112" y="352971"/>
                    <a:pt x="1660532" y="380551"/>
                    <a:pt x="1626510" y="380551"/>
                  </a:cubicBezTo>
                  <a:lnTo>
                    <a:pt x="61602" y="380551"/>
                  </a:lnTo>
                  <a:cubicBezTo>
                    <a:pt x="27580" y="380551"/>
                    <a:pt x="0" y="352971"/>
                    <a:pt x="0" y="318949"/>
                  </a:cubicBezTo>
                  <a:lnTo>
                    <a:pt x="0" y="61602"/>
                  </a:lnTo>
                  <a:cubicBezTo>
                    <a:pt x="0" y="27580"/>
                    <a:pt x="27580" y="0"/>
                    <a:pt x="61602" y="0"/>
                  </a:cubicBezTo>
                  <a:close/>
                </a:path>
              </a:pathLst>
            </a:custGeom>
            <a:solidFill>
              <a:srgbClr val="E0E0E0">
                <a:alpha val="94902"/>
              </a:srgbClr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0" y="-47625"/>
              <a:ext cx="1688112" cy="4281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7035068" y="5897898"/>
            <a:ext cx="6409549" cy="1155558"/>
            <a:chOff x="0" y="0"/>
            <a:chExt cx="1688112" cy="304345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688112" cy="304345"/>
            </a:xfrm>
            <a:custGeom>
              <a:avLst/>
              <a:gdLst/>
              <a:ahLst/>
              <a:cxnLst/>
              <a:rect l="l" t="t" r="r" b="b"/>
              <a:pathLst>
                <a:path w="1688112" h="304345">
                  <a:moveTo>
                    <a:pt x="61602" y="0"/>
                  </a:moveTo>
                  <a:lnTo>
                    <a:pt x="1626510" y="0"/>
                  </a:lnTo>
                  <a:cubicBezTo>
                    <a:pt x="1642848" y="0"/>
                    <a:pt x="1658517" y="6490"/>
                    <a:pt x="1670069" y="18043"/>
                  </a:cubicBezTo>
                  <a:cubicBezTo>
                    <a:pt x="1681622" y="29595"/>
                    <a:pt x="1688112" y="45264"/>
                    <a:pt x="1688112" y="61602"/>
                  </a:cubicBezTo>
                  <a:lnTo>
                    <a:pt x="1688112" y="242743"/>
                  </a:lnTo>
                  <a:cubicBezTo>
                    <a:pt x="1688112" y="276765"/>
                    <a:pt x="1660532" y="304345"/>
                    <a:pt x="1626510" y="304345"/>
                  </a:cubicBezTo>
                  <a:lnTo>
                    <a:pt x="61602" y="304345"/>
                  </a:lnTo>
                  <a:cubicBezTo>
                    <a:pt x="27580" y="304345"/>
                    <a:pt x="0" y="276765"/>
                    <a:pt x="0" y="242743"/>
                  </a:cubicBezTo>
                  <a:lnTo>
                    <a:pt x="0" y="61602"/>
                  </a:lnTo>
                  <a:cubicBezTo>
                    <a:pt x="0" y="27580"/>
                    <a:pt x="27580" y="0"/>
                    <a:pt x="61602" y="0"/>
                  </a:cubicBezTo>
                  <a:close/>
                </a:path>
              </a:pathLst>
            </a:custGeom>
            <a:solidFill>
              <a:srgbClr val="E0E0E0">
                <a:alpha val="94902"/>
              </a:srgbClr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0" y="-47625"/>
              <a:ext cx="1688112" cy="3519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7035068" y="7282056"/>
            <a:ext cx="6409549" cy="1155558"/>
            <a:chOff x="0" y="0"/>
            <a:chExt cx="1688112" cy="304345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1688112" cy="304345"/>
            </a:xfrm>
            <a:custGeom>
              <a:avLst/>
              <a:gdLst/>
              <a:ahLst/>
              <a:cxnLst/>
              <a:rect l="l" t="t" r="r" b="b"/>
              <a:pathLst>
                <a:path w="1688112" h="304345">
                  <a:moveTo>
                    <a:pt x="61602" y="0"/>
                  </a:moveTo>
                  <a:lnTo>
                    <a:pt x="1626510" y="0"/>
                  </a:lnTo>
                  <a:cubicBezTo>
                    <a:pt x="1642848" y="0"/>
                    <a:pt x="1658517" y="6490"/>
                    <a:pt x="1670069" y="18043"/>
                  </a:cubicBezTo>
                  <a:cubicBezTo>
                    <a:pt x="1681622" y="29595"/>
                    <a:pt x="1688112" y="45264"/>
                    <a:pt x="1688112" y="61602"/>
                  </a:cubicBezTo>
                  <a:lnTo>
                    <a:pt x="1688112" y="242743"/>
                  </a:lnTo>
                  <a:cubicBezTo>
                    <a:pt x="1688112" y="276765"/>
                    <a:pt x="1660532" y="304345"/>
                    <a:pt x="1626510" y="304345"/>
                  </a:cubicBezTo>
                  <a:lnTo>
                    <a:pt x="61602" y="304345"/>
                  </a:lnTo>
                  <a:cubicBezTo>
                    <a:pt x="27580" y="304345"/>
                    <a:pt x="0" y="276765"/>
                    <a:pt x="0" y="242743"/>
                  </a:cubicBezTo>
                  <a:lnTo>
                    <a:pt x="0" y="61602"/>
                  </a:lnTo>
                  <a:cubicBezTo>
                    <a:pt x="0" y="27580"/>
                    <a:pt x="27580" y="0"/>
                    <a:pt x="61602" y="0"/>
                  </a:cubicBezTo>
                  <a:close/>
                </a:path>
              </a:pathLst>
            </a:custGeom>
            <a:solidFill>
              <a:srgbClr val="E0E0E0">
                <a:alpha val="94902"/>
              </a:srgbClr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0" y="-47625"/>
              <a:ext cx="1688112" cy="3519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7035068" y="8633699"/>
            <a:ext cx="6409549" cy="1155558"/>
            <a:chOff x="0" y="0"/>
            <a:chExt cx="1688112" cy="304345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688112" cy="304345"/>
            </a:xfrm>
            <a:custGeom>
              <a:avLst/>
              <a:gdLst/>
              <a:ahLst/>
              <a:cxnLst/>
              <a:rect l="l" t="t" r="r" b="b"/>
              <a:pathLst>
                <a:path w="1688112" h="304345">
                  <a:moveTo>
                    <a:pt x="61602" y="0"/>
                  </a:moveTo>
                  <a:lnTo>
                    <a:pt x="1626510" y="0"/>
                  </a:lnTo>
                  <a:cubicBezTo>
                    <a:pt x="1642848" y="0"/>
                    <a:pt x="1658517" y="6490"/>
                    <a:pt x="1670069" y="18043"/>
                  </a:cubicBezTo>
                  <a:cubicBezTo>
                    <a:pt x="1681622" y="29595"/>
                    <a:pt x="1688112" y="45264"/>
                    <a:pt x="1688112" y="61602"/>
                  </a:cubicBezTo>
                  <a:lnTo>
                    <a:pt x="1688112" y="242743"/>
                  </a:lnTo>
                  <a:cubicBezTo>
                    <a:pt x="1688112" y="276765"/>
                    <a:pt x="1660532" y="304345"/>
                    <a:pt x="1626510" y="304345"/>
                  </a:cubicBezTo>
                  <a:lnTo>
                    <a:pt x="61602" y="304345"/>
                  </a:lnTo>
                  <a:cubicBezTo>
                    <a:pt x="27580" y="304345"/>
                    <a:pt x="0" y="276765"/>
                    <a:pt x="0" y="242743"/>
                  </a:cubicBezTo>
                  <a:lnTo>
                    <a:pt x="0" y="61602"/>
                  </a:lnTo>
                  <a:cubicBezTo>
                    <a:pt x="0" y="27580"/>
                    <a:pt x="27580" y="0"/>
                    <a:pt x="61602" y="0"/>
                  </a:cubicBezTo>
                  <a:close/>
                </a:path>
              </a:pathLst>
            </a:custGeom>
            <a:solidFill>
              <a:srgbClr val="E0E0E0">
                <a:alpha val="94902"/>
              </a:srgbClr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0" y="-47625"/>
              <a:ext cx="1688112" cy="3519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427281" y="4409318"/>
            <a:ext cx="2517470" cy="800982"/>
            <a:chOff x="0" y="0"/>
            <a:chExt cx="663037" cy="210958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663037" cy="210958"/>
            </a:xfrm>
            <a:custGeom>
              <a:avLst/>
              <a:gdLst/>
              <a:ahLst/>
              <a:cxnLst/>
              <a:rect l="l" t="t" r="r" b="b"/>
              <a:pathLst>
                <a:path w="663037" h="210958">
                  <a:moveTo>
                    <a:pt x="0" y="0"/>
                  </a:moveTo>
                  <a:lnTo>
                    <a:pt x="663037" y="0"/>
                  </a:lnTo>
                  <a:lnTo>
                    <a:pt x="663037" y="210958"/>
                  </a:lnTo>
                  <a:lnTo>
                    <a:pt x="0" y="210958"/>
                  </a:lnTo>
                  <a:close/>
                </a:path>
              </a:pathLst>
            </a:custGeom>
            <a:solidFill>
              <a:srgbClr val="FFE88D"/>
            </a:solidFill>
          </p:spPr>
        </p:sp>
        <p:sp>
          <p:nvSpPr>
            <p:cNvPr id="35" name="TextBox 35"/>
            <p:cNvSpPr txBox="1"/>
            <p:nvPr/>
          </p:nvSpPr>
          <p:spPr>
            <a:xfrm>
              <a:off x="0" y="-47625"/>
              <a:ext cx="663037" cy="2585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6" name="TextBox 36"/>
          <p:cNvSpPr txBox="1"/>
          <p:nvPr/>
        </p:nvSpPr>
        <p:spPr>
          <a:xfrm>
            <a:off x="1398542" y="121034"/>
            <a:ext cx="15490916" cy="1562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b="1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Порядок представления уведомлений и деклараций по налогу на имущество российских организаций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78741" y="-103187"/>
            <a:ext cx="697079" cy="1111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00"/>
              </a:lnSpc>
            </a:pPr>
            <a:r>
              <a:rPr lang="en-US" sz="650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4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3413726" y="2490116"/>
            <a:ext cx="6098092" cy="1057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имущество 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по </a:t>
            </a:r>
            <a:r>
              <a:rPr lang="en-US" sz="3000" b="1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среднегодовой</a:t>
            </a:r>
            <a:r>
              <a:rPr lang="en-US" sz="300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стоимости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1005480" y="2490116"/>
            <a:ext cx="6098092" cy="1057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имущество</a:t>
            </a:r>
            <a:r>
              <a:rPr lang="en-US" sz="30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по</a:t>
            </a:r>
            <a:r>
              <a:rPr lang="en-US" sz="30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кадастровой</a:t>
            </a:r>
            <a:r>
              <a:rPr lang="en-US" sz="30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стоимости</a:t>
            </a:r>
            <a:endParaRPr lang="en-US" sz="3000" dirty="0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40" name="TextBox 40"/>
          <p:cNvSpPr txBox="1"/>
          <p:nvPr/>
        </p:nvSpPr>
        <p:spPr>
          <a:xfrm>
            <a:off x="3413726" y="4247834"/>
            <a:ext cx="6098092" cy="1057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b="1" dirty="0" err="1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декларация</a:t>
            </a:r>
            <a:r>
              <a:rPr lang="en-US" sz="30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за</a:t>
            </a:r>
            <a:r>
              <a:rPr lang="en-US" sz="30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2024 </a:t>
            </a:r>
            <a:r>
              <a:rPr lang="en-US" sz="30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год</a:t>
            </a:r>
            <a:r>
              <a:rPr lang="en-US" sz="30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,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уведомление</a:t>
            </a:r>
            <a:r>
              <a:rPr lang="en-US" sz="30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не</a:t>
            </a:r>
            <a:r>
              <a:rPr lang="en-US" sz="30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представляется</a:t>
            </a:r>
            <a:endParaRPr lang="en-US" sz="3000" dirty="0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41" name="TextBox 41"/>
          <p:cNvSpPr txBox="1"/>
          <p:nvPr/>
        </p:nvSpPr>
        <p:spPr>
          <a:xfrm>
            <a:off x="11005480" y="4247834"/>
            <a:ext cx="6098092" cy="1057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b="1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уведомление 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за 4 квартал 2024 года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427281" y="4528822"/>
            <a:ext cx="2517470" cy="504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  <a:spcBef>
                <a:spcPct val="0"/>
              </a:spcBef>
            </a:pPr>
            <a:r>
              <a:rPr lang="en-US" sz="2999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25.02.2025</a:t>
            </a:r>
          </a:p>
        </p:txBody>
      </p:sp>
      <p:grpSp>
        <p:nvGrpSpPr>
          <p:cNvPr id="43" name="Group 43"/>
          <p:cNvGrpSpPr/>
          <p:nvPr/>
        </p:nvGrpSpPr>
        <p:grpSpPr>
          <a:xfrm>
            <a:off x="427281" y="6075186"/>
            <a:ext cx="2517470" cy="800982"/>
            <a:chOff x="0" y="0"/>
            <a:chExt cx="663037" cy="210958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663037" cy="210958"/>
            </a:xfrm>
            <a:custGeom>
              <a:avLst/>
              <a:gdLst/>
              <a:ahLst/>
              <a:cxnLst/>
              <a:rect l="l" t="t" r="r" b="b"/>
              <a:pathLst>
                <a:path w="663037" h="210958">
                  <a:moveTo>
                    <a:pt x="0" y="0"/>
                  </a:moveTo>
                  <a:lnTo>
                    <a:pt x="663037" y="0"/>
                  </a:lnTo>
                  <a:lnTo>
                    <a:pt x="663037" y="210958"/>
                  </a:lnTo>
                  <a:lnTo>
                    <a:pt x="0" y="210958"/>
                  </a:lnTo>
                  <a:close/>
                </a:path>
              </a:pathLst>
            </a:custGeom>
            <a:solidFill>
              <a:srgbClr val="FFE88D"/>
            </a:solidFill>
          </p:spPr>
        </p:sp>
        <p:sp>
          <p:nvSpPr>
            <p:cNvPr id="45" name="TextBox 45"/>
            <p:cNvSpPr txBox="1"/>
            <p:nvPr/>
          </p:nvSpPr>
          <p:spPr>
            <a:xfrm>
              <a:off x="0" y="-47625"/>
              <a:ext cx="663037" cy="2585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46" name="TextBox 46"/>
          <p:cNvSpPr txBox="1"/>
          <p:nvPr/>
        </p:nvSpPr>
        <p:spPr>
          <a:xfrm>
            <a:off x="427281" y="6194689"/>
            <a:ext cx="2517470" cy="504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  <a:spcBef>
                <a:spcPct val="0"/>
              </a:spcBef>
            </a:pPr>
            <a:r>
              <a:rPr lang="en-US" sz="2999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25.04.2025</a:t>
            </a:r>
          </a:p>
        </p:txBody>
      </p:sp>
      <p:grpSp>
        <p:nvGrpSpPr>
          <p:cNvPr id="47" name="Group 47"/>
          <p:cNvGrpSpPr/>
          <p:nvPr/>
        </p:nvGrpSpPr>
        <p:grpSpPr>
          <a:xfrm>
            <a:off x="427281" y="7459344"/>
            <a:ext cx="2517470" cy="800982"/>
            <a:chOff x="0" y="0"/>
            <a:chExt cx="663037" cy="210958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663037" cy="210958"/>
            </a:xfrm>
            <a:custGeom>
              <a:avLst/>
              <a:gdLst/>
              <a:ahLst/>
              <a:cxnLst/>
              <a:rect l="l" t="t" r="r" b="b"/>
              <a:pathLst>
                <a:path w="663037" h="210958">
                  <a:moveTo>
                    <a:pt x="0" y="0"/>
                  </a:moveTo>
                  <a:lnTo>
                    <a:pt x="663037" y="0"/>
                  </a:lnTo>
                  <a:lnTo>
                    <a:pt x="663037" y="210958"/>
                  </a:lnTo>
                  <a:lnTo>
                    <a:pt x="0" y="210958"/>
                  </a:lnTo>
                  <a:close/>
                </a:path>
              </a:pathLst>
            </a:custGeom>
            <a:solidFill>
              <a:srgbClr val="FFE88D"/>
            </a:solidFill>
          </p:spPr>
        </p:sp>
        <p:sp>
          <p:nvSpPr>
            <p:cNvPr id="49" name="TextBox 49"/>
            <p:cNvSpPr txBox="1"/>
            <p:nvPr/>
          </p:nvSpPr>
          <p:spPr>
            <a:xfrm>
              <a:off x="0" y="-47625"/>
              <a:ext cx="663037" cy="2585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0" name="TextBox 50"/>
          <p:cNvSpPr txBox="1"/>
          <p:nvPr/>
        </p:nvSpPr>
        <p:spPr>
          <a:xfrm>
            <a:off x="427281" y="7578848"/>
            <a:ext cx="2517470" cy="504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  <a:spcBef>
                <a:spcPct val="0"/>
              </a:spcBef>
            </a:pPr>
            <a:r>
              <a:rPr lang="en-US" sz="2999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25.07.2025</a:t>
            </a:r>
          </a:p>
        </p:txBody>
      </p:sp>
      <p:grpSp>
        <p:nvGrpSpPr>
          <p:cNvPr id="51" name="Group 51"/>
          <p:cNvGrpSpPr/>
          <p:nvPr/>
        </p:nvGrpSpPr>
        <p:grpSpPr>
          <a:xfrm>
            <a:off x="427281" y="8810987"/>
            <a:ext cx="2517470" cy="800982"/>
            <a:chOff x="0" y="0"/>
            <a:chExt cx="663037" cy="210958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663037" cy="210958"/>
            </a:xfrm>
            <a:custGeom>
              <a:avLst/>
              <a:gdLst/>
              <a:ahLst/>
              <a:cxnLst/>
              <a:rect l="l" t="t" r="r" b="b"/>
              <a:pathLst>
                <a:path w="663037" h="210958">
                  <a:moveTo>
                    <a:pt x="0" y="0"/>
                  </a:moveTo>
                  <a:lnTo>
                    <a:pt x="663037" y="0"/>
                  </a:lnTo>
                  <a:lnTo>
                    <a:pt x="663037" y="210958"/>
                  </a:lnTo>
                  <a:lnTo>
                    <a:pt x="0" y="210958"/>
                  </a:lnTo>
                  <a:close/>
                </a:path>
              </a:pathLst>
            </a:custGeom>
            <a:solidFill>
              <a:srgbClr val="FFE88D"/>
            </a:solidFill>
          </p:spPr>
        </p:sp>
        <p:sp>
          <p:nvSpPr>
            <p:cNvPr id="53" name="TextBox 53"/>
            <p:cNvSpPr txBox="1"/>
            <p:nvPr/>
          </p:nvSpPr>
          <p:spPr>
            <a:xfrm>
              <a:off x="0" y="-47625"/>
              <a:ext cx="663037" cy="2585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4" name="TextBox 54"/>
          <p:cNvSpPr txBox="1"/>
          <p:nvPr/>
        </p:nvSpPr>
        <p:spPr>
          <a:xfrm>
            <a:off x="427281" y="8930491"/>
            <a:ext cx="2517470" cy="504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  <a:spcBef>
                <a:spcPct val="0"/>
              </a:spcBef>
            </a:pPr>
            <a:r>
              <a:rPr lang="en-US" sz="2999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27.10.2025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7190797" y="5910456"/>
            <a:ext cx="6098092" cy="1057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уведомление за 1 квартал 2025 года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7190797" y="7297860"/>
            <a:ext cx="6098092" cy="1057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уведомление за 2 квартал 2025 года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7190797" y="8649503"/>
            <a:ext cx="6098092" cy="1057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уведомление за 3 квартал 2025 года</a:t>
            </a:r>
          </a:p>
        </p:txBody>
      </p:sp>
      <p:sp>
        <p:nvSpPr>
          <p:cNvPr id="58" name="AutoShape 58"/>
          <p:cNvSpPr/>
          <p:nvPr/>
        </p:nvSpPr>
        <p:spPr>
          <a:xfrm>
            <a:off x="6462772" y="3774542"/>
            <a:ext cx="0" cy="312816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9" name="AutoShape 59"/>
          <p:cNvSpPr/>
          <p:nvPr/>
        </p:nvSpPr>
        <p:spPr>
          <a:xfrm>
            <a:off x="14054526" y="3774542"/>
            <a:ext cx="0" cy="312816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0" name="AutoShape 60"/>
          <p:cNvSpPr/>
          <p:nvPr/>
        </p:nvSpPr>
        <p:spPr>
          <a:xfrm>
            <a:off x="6462772" y="5532261"/>
            <a:ext cx="3950413" cy="365637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1" name="AutoShape 61"/>
          <p:cNvSpPr/>
          <p:nvPr/>
        </p:nvSpPr>
        <p:spPr>
          <a:xfrm flipH="1">
            <a:off x="10239843" y="5532261"/>
            <a:ext cx="3814683" cy="365637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2" name="AutoShape 62"/>
          <p:cNvSpPr/>
          <p:nvPr/>
        </p:nvSpPr>
        <p:spPr>
          <a:xfrm>
            <a:off x="2944751" y="4809809"/>
            <a:ext cx="313247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3" name="AutoShape 63"/>
          <p:cNvSpPr/>
          <p:nvPr/>
        </p:nvSpPr>
        <p:spPr>
          <a:xfrm>
            <a:off x="2944751" y="6475677"/>
            <a:ext cx="4090317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4" name="AutoShape 64"/>
          <p:cNvSpPr/>
          <p:nvPr/>
        </p:nvSpPr>
        <p:spPr>
          <a:xfrm flipV="1">
            <a:off x="2944751" y="7859835"/>
            <a:ext cx="4090317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5" name="AutoShape 65"/>
          <p:cNvSpPr/>
          <p:nvPr/>
        </p:nvSpPr>
        <p:spPr>
          <a:xfrm flipV="1">
            <a:off x="2944751" y="9211478"/>
            <a:ext cx="4090317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6" name="AutoShape 66"/>
          <p:cNvSpPr/>
          <p:nvPr/>
        </p:nvSpPr>
        <p:spPr>
          <a:xfrm>
            <a:off x="10239843" y="7053456"/>
            <a:ext cx="0" cy="22860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7" name="AutoShape 67"/>
          <p:cNvSpPr/>
          <p:nvPr/>
        </p:nvSpPr>
        <p:spPr>
          <a:xfrm>
            <a:off x="10239843" y="8437614"/>
            <a:ext cx="0" cy="196085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73" name="Group 15"/>
          <p:cNvGrpSpPr/>
          <p:nvPr/>
        </p:nvGrpSpPr>
        <p:grpSpPr>
          <a:xfrm>
            <a:off x="14478000" y="6134100"/>
            <a:ext cx="3548743" cy="2971800"/>
            <a:chOff x="0" y="0"/>
            <a:chExt cx="1688112" cy="380551"/>
          </a:xfrm>
        </p:grpSpPr>
        <p:sp>
          <p:nvSpPr>
            <p:cNvPr id="74" name="Freeform 16"/>
            <p:cNvSpPr/>
            <p:nvPr/>
          </p:nvSpPr>
          <p:spPr>
            <a:xfrm>
              <a:off x="0" y="0"/>
              <a:ext cx="1688112" cy="380551"/>
            </a:xfrm>
            <a:custGeom>
              <a:avLst/>
              <a:gdLst/>
              <a:ahLst/>
              <a:cxnLst/>
              <a:rect l="l" t="t" r="r" b="b"/>
              <a:pathLst>
                <a:path w="1688112" h="380551">
                  <a:moveTo>
                    <a:pt x="61602" y="0"/>
                  </a:moveTo>
                  <a:lnTo>
                    <a:pt x="1626510" y="0"/>
                  </a:lnTo>
                  <a:cubicBezTo>
                    <a:pt x="1642848" y="0"/>
                    <a:pt x="1658517" y="6490"/>
                    <a:pt x="1670069" y="18043"/>
                  </a:cubicBezTo>
                  <a:cubicBezTo>
                    <a:pt x="1681622" y="29595"/>
                    <a:pt x="1688112" y="45264"/>
                    <a:pt x="1688112" y="61602"/>
                  </a:cubicBezTo>
                  <a:lnTo>
                    <a:pt x="1688112" y="318949"/>
                  </a:lnTo>
                  <a:cubicBezTo>
                    <a:pt x="1688112" y="352971"/>
                    <a:pt x="1660532" y="380551"/>
                    <a:pt x="1626510" y="380551"/>
                  </a:cubicBezTo>
                  <a:lnTo>
                    <a:pt x="61602" y="380551"/>
                  </a:lnTo>
                  <a:cubicBezTo>
                    <a:pt x="27580" y="380551"/>
                    <a:pt x="0" y="352971"/>
                    <a:pt x="0" y="318949"/>
                  </a:cubicBezTo>
                  <a:lnTo>
                    <a:pt x="0" y="61602"/>
                  </a:lnTo>
                  <a:cubicBezTo>
                    <a:pt x="0" y="27580"/>
                    <a:pt x="27580" y="0"/>
                    <a:pt x="61602" y="0"/>
                  </a:cubicBezTo>
                  <a:close/>
                </a:path>
              </a:pathLst>
            </a:custGeom>
            <a:solidFill>
              <a:srgbClr val="CBFDFF">
                <a:alpha val="94902"/>
              </a:srgbClr>
            </a:solidFill>
          </p:spPr>
        </p:sp>
        <p:sp>
          <p:nvSpPr>
            <p:cNvPr id="75" name="TextBox 17"/>
            <p:cNvSpPr txBox="1"/>
            <p:nvPr/>
          </p:nvSpPr>
          <p:spPr>
            <a:xfrm>
              <a:off x="0" y="-47625"/>
              <a:ext cx="1688112" cy="4281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9" name="TextBox 39"/>
          <p:cNvSpPr txBox="1"/>
          <p:nvPr/>
        </p:nvSpPr>
        <p:spPr>
          <a:xfrm>
            <a:off x="14690271" y="6542782"/>
            <a:ext cx="3124200" cy="21544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ru-RU" sz="3600" b="1" dirty="0" smtClean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!</a:t>
            </a:r>
            <a:r>
              <a:rPr lang="ru-RU" sz="3000" dirty="0" smtClean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в том числе по земельному и транспортному налогам</a:t>
            </a:r>
            <a:endParaRPr lang="en-US" sz="3000" dirty="0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396113" y="74145"/>
            <a:ext cx="15495773" cy="1732077"/>
            <a:chOff x="0" y="0"/>
            <a:chExt cx="4081191" cy="45618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081191" cy="456185"/>
            </a:xfrm>
            <a:custGeom>
              <a:avLst/>
              <a:gdLst/>
              <a:ahLst/>
              <a:cxnLst/>
              <a:rect l="l" t="t" r="r" b="b"/>
              <a:pathLst>
                <a:path w="4081191" h="456185">
                  <a:moveTo>
                    <a:pt x="25480" y="0"/>
                  </a:moveTo>
                  <a:lnTo>
                    <a:pt x="4055711" y="0"/>
                  </a:lnTo>
                  <a:cubicBezTo>
                    <a:pt x="4062469" y="0"/>
                    <a:pt x="4068950" y="2685"/>
                    <a:pt x="4073728" y="7463"/>
                  </a:cubicBezTo>
                  <a:cubicBezTo>
                    <a:pt x="4078507" y="12242"/>
                    <a:pt x="4081191" y="18723"/>
                    <a:pt x="4081191" y="25480"/>
                  </a:cubicBezTo>
                  <a:lnTo>
                    <a:pt x="4081191" y="430704"/>
                  </a:lnTo>
                  <a:cubicBezTo>
                    <a:pt x="4081191" y="437462"/>
                    <a:pt x="4078507" y="443943"/>
                    <a:pt x="4073728" y="448722"/>
                  </a:cubicBezTo>
                  <a:cubicBezTo>
                    <a:pt x="4068950" y="453500"/>
                    <a:pt x="4062469" y="456185"/>
                    <a:pt x="4055711" y="456185"/>
                  </a:cubicBezTo>
                  <a:lnTo>
                    <a:pt x="25480" y="456185"/>
                  </a:lnTo>
                  <a:cubicBezTo>
                    <a:pt x="18723" y="456185"/>
                    <a:pt x="12242" y="453500"/>
                    <a:pt x="7463" y="448722"/>
                  </a:cubicBezTo>
                  <a:cubicBezTo>
                    <a:pt x="2685" y="443943"/>
                    <a:pt x="0" y="437462"/>
                    <a:pt x="0" y="430704"/>
                  </a:cubicBezTo>
                  <a:lnTo>
                    <a:pt x="0" y="25480"/>
                  </a:lnTo>
                  <a:cubicBezTo>
                    <a:pt x="0" y="18723"/>
                    <a:pt x="2685" y="12242"/>
                    <a:pt x="7463" y="7463"/>
                  </a:cubicBezTo>
                  <a:cubicBezTo>
                    <a:pt x="12242" y="2685"/>
                    <a:pt x="18723" y="0"/>
                    <a:pt x="25480" y="0"/>
                  </a:cubicBezTo>
                  <a:close/>
                </a:path>
              </a:pathLst>
            </a:custGeom>
            <a:solidFill>
              <a:srgbClr val="3C82D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4081191" cy="5038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0" y="0"/>
            <a:ext cx="854561" cy="1028700"/>
            <a:chOff x="0" y="0"/>
            <a:chExt cx="225070" cy="27093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25070" cy="270933"/>
            </a:xfrm>
            <a:custGeom>
              <a:avLst/>
              <a:gdLst/>
              <a:ahLst/>
              <a:cxnLst/>
              <a:rect l="l" t="t" r="r" b="b"/>
              <a:pathLst>
                <a:path w="225070" h="270933">
                  <a:moveTo>
                    <a:pt x="0" y="0"/>
                  </a:moveTo>
                  <a:lnTo>
                    <a:pt x="225070" y="0"/>
                  </a:lnTo>
                  <a:lnTo>
                    <a:pt x="225070" y="270933"/>
                  </a:lnTo>
                  <a:lnTo>
                    <a:pt x="0" y="270933"/>
                  </a:lnTo>
                  <a:close/>
                </a:path>
              </a:pathLst>
            </a:custGeom>
            <a:gradFill rotWithShape="1">
              <a:gsLst>
                <a:gs pos="0">
                  <a:srgbClr val="FFA0A0">
                    <a:alpha val="100000"/>
                  </a:srgbClr>
                </a:gs>
                <a:gs pos="100000">
                  <a:srgbClr val="EF0000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225070" cy="3185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609600" y="2019300"/>
            <a:ext cx="5947879" cy="2663426"/>
            <a:chOff x="0" y="0"/>
            <a:chExt cx="2916547" cy="595338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916547" cy="595338"/>
            </a:xfrm>
            <a:custGeom>
              <a:avLst/>
              <a:gdLst/>
              <a:ahLst/>
              <a:cxnLst/>
              <a:rect l="l" t="t" r="r" b="b"/>
              <a:pathLst>
                <a:path w="2916547" h="595338">
                  <a:moveTo>
                    <a:pt x="35655" y="0"/>
                  </a:moveTo>
                  <a:lnTo>
                    <a:pt x="2880892" y="0"/>
                  </a:lnTo>
                  <a:cubicBezTo>
                    <a:pt x="2900584" y="0"/>
                    <a:pt x="2916547" y="15963"/>
                    <a:pt x="2916547" y="35655"/>
                  </a:cubicBezTo>
                  <a:lnTo>
                    <a:pt x="2916547" y="559683"/>
                  </a:lnTo>
                  <a:cubicBezTo>
                    <a:pt x="2916547" y="579375"/>
                    <a:pt x="2900584" y="595338"/>
                    <a:pt x="2880892" y="595338"/>
                  </a:cubicBezTo>
                  <a:lnTo>
                    <a:pt x="35655" y="595338"/>
                  </a:lnTo>
                  <a:cubicBezTo>
                    <a:pt x="26199" y="595338"/>
                    <a:pt x="17130" y="591582"/>
                    <a:pt x="10443" y="584895"/>
                  </a:cubicBezTo>
                  <a:cubicBezTo>
                    <a:pt x="3757" y="578209"/>
                    <a:pt x="0" y="569140"/>
                    <a:pt x="0" y="559683"/>
                  </a:cubicBezTo>
                  <a:lnTo>
                    <a:pt x="0" y="35655"/>
                  </a:lnTo>
                  <a:cubicBezTo>
                    <a:pt x="0" y="15963"/>
                    <a:pt x="15963" y="0"/>
                    <a:pt x="35655" y="0"/>
                  </a:cubicBezTo>
                  <a:close/>
                </a:path>
              </a:pathLst>
            </a:custGeom>
            <a:solidFill>
              <a:srgbClr val="CCE2FF">
                <a:alpha val="94902"/>
              </a:srgbClr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47625"/>
              <a:ext cx="2916547" cy="6429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613879" y="2168126"/>
            <a:ext cx="5867400" cy="2308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000" dirty="0" err="1" smtClean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Закон</a:t>
            </a:r>
            <a:r>
              <a:rPr lang="en-US" sz="3000" dirty="0" smtClean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города</a:t>
            </a:r>
            <a:r>
              <a:rPr lang="en-US" sz="30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Севастополя</a:t>
            </a:r>
            <a:r>
              <a:rPr lang="en-US" sz="30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endParaRPr lang="ru-RU" sz="3000" dirty="0" smtClean="0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  <a:p>
            <a:pPr algn="ctr"/>
            <a:r>
              <a:rPr lang="en-US" sz="3000" dirty="0" err="1" smtClean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от</a:t>
            </a:r>
            <a:r>
              <a:rPr lang="en-US" sz="3000" dirty="0" smtClean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26.11.2014 №80-ЗС: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3000" dirty="0" smtClean="0">
                <a:latin typeface="Lora"/>
                <a:ea typeface="Lora"/>
                <a:cs typeface="Lora"/>
                <a:sym typeface="Lora"/>
              </a:rPr>
              <a:t>2024 </a:t>
            </a:r>
            <a:r>
              <a:rPr lang="en-US" sz="3000" dirty="0" err="1">
                <a:latin typeface="Lora"/>
                <a:ea typeface="Lora"/>
                <a:cs typeface="Lora"/>
                <a:sym typeface="Lora"/>
              </a:rPr>
              <a:t>год</a:t>
            </a:r>
            <a:r>
              <a:rPr lang="en-US" sz="3000" dirty="0">
                <a:latin typeface="Lora"/>
                <a:ea typeface="Lora"/>
                <a:cs typeface="Lora"/>
                <a:sym typeface="Lora"/>
              </a:rPr>
              <a:t> – </a:t>
            </a:r>
            <a:r>
              <a:rPr lang="en-US" sz="3000" b="1" dirty="0" smtClean="0">
                <a:latin typeface="Lora Bold"/>
                <a:ea typeface="Lora Bold"/>
                <a:cs typeface="Lora Bold"/>
                <a:sym typeface="Lora Bold"/>
              </a:rPr>
              <a:t>1,3%</a:t>
            </a:r>
            <a:endParaRPr lang="ru-RU" sz="3000" dirty="0">
              <a:latin typeface="Lora"/>
              <a:ea typeface="Lora Bold"/>
              <a:cs typeface="Lora Bold"/>
              <a:sym typeface="Lora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3000" dirty="0" smtClean="0">
                <a:latin typeface="Lora"/>
                <a:ea typeface="Lora"/>
                <a:cs typeface="Lora"/>
                <a:sym typeface="Lora"/>
              </a:rPr>
              <a:t>2025 </a:t>
            </a:r>
            <a:r>
              <a:rPr lang="en-US" sz="3000" dirty="0" err="1">
                <a:latin typeface="Lora"/>
                <a:ea typeface="Lora"/>
                <a:cs typeface="Lora"/>
                <a:sym typeface="Lora"/>
              </a:rPr>
              <a:t>год</a:t>
            </a:r>
            <a:r>
              <a:rPr lang="en-US" sz="3000" dirty="0">
                <a:latin typeface="Lora"/>
                <a:ea typeface="Lora"/>
                <a:cs typeface="Lora"/>
                <a:sym typeface="Lora"/>
              </a:rPr>
              <a:t> – </a:t>
            </a:r>
            <a:r>
              <a:rPr lang="en-US" sz="3000" b="1" dirty="0">
                <a:latin typeface="Lora Bold"/>
                <a:ea typeface="Lora Bold"/>
                <a:cs typeface="Lora Bold"/>
                <a:sym typeface="Lora Bold"/>
              </a:rPr>
              <a:t>2%</a:t>
            </a:r>
          </a:p>
        </p:txBody>
      </p:sp>
      <p:sp>
        <p:nvSpPr>
          <p:cNvPr id="17" name="Freeform 17"/>
          <p:cNvSpPr/>
          <p:nvPr/>
        </p:nvSpPr>
        <p:spPr>
          <a:xfrm>
            <a:off x="556156" y="5957817"/>
            <a:ext cx="17147239" cy="2786426"/>
          </a:xfrm>
          <a:custGeom>
            <a:avLst/>
            <a:gdLst/>
            <a:ahLst/>
            <a:cxnLst/>
            <a:rect l="l" t="t" r="r" b="b"/>
            <a:pathLst>
              <a:path w="17147239" h="2786426">
                <a:moveTo>
                  <a:pt x="0" y="0"/>
                </a:moveTo>
                <a:lnTo>
                  <a:pt x="17147238" y="0"/>
                </a:lnTo>
                <a:lnTo>
                  <a:pt x="17147238" y="2786427"/>
                </a:lnTo>
                <a:lnTo>
                  <a:pt x="0" y="278642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18" name="Group 18"/>
          <p:cNvGrpSpPr/>
          <p:nvPr/>
        </p:nvGrpSpPr>
        <p:grpSpPr>
          <a:xfrm>
            <a:off x="904695" y="7679055"/>
            <a:ext cx="15219279" cy="902924"/>
            <a:chOff x="0" y="0"/>
            <a:chExt cx="4008370" cy="237807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4008370" cy="237807"/>
            </a:xfrm>
            <a:custGeom>
              <a:avLst/>
              <a:gdLst/>
              <a:ahLst/>
              <a:cxnLst/>
              <a:rect l="l" t="t" r="r" b="b"/>
              <a:pathLst>
                <a:path w="4008370" h="237807">
                  <a:moveTo>
                    <a:pt x="0" y="0"/>
                  </a:moveTo>
                  <a:lnTo>
                    <a:pt x="4008370" y="0"/>
                  </a:lnTo>
                  <a:lnTo>
                    <a:pt x="4008370" y="237807"/>
                  </a:lnTo>
                  <a:lnTo>
                    <a:pt x="0" y="23780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FF0000"/>
              </a:solidFill>
              <a:prstDash val="solid"/>
              <a:miter/>
            </a:ln>
          </p:spPr>
        </p:sp>
        <p:sp>
          <p:nvSpPr>
            <p:cNvPr id="20" name="TextBox 20"/>
            <p:cNvSpPr txBox="1"/>
            <p:nvPr/>
          </p:nvSpPr>
          <p:spPr>
            <a:xfrm>
              <a:off x="0" y="-47625"/>
              <a:ext cx="4008370" cy="2854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1" name="Freeform 21"/>
          <p:cNvSpPr/>
          <p:nvPr/>
        </p:nvSpPr>
        <p:spPr>
          <a:xfrm>
            <a:off x="9776356" y="8186529"/>
            <a:ext cx="4896395" cy="1762102"/>
          </a:xfrm>
          <a:custGeom>
            <a:avLst/>
            <a:gdLst/>
            <a:ahLst/>
            <a:cxnLst/>
            <a:rect l="l" t="t" r="r" b="b"/>
            <a:pathLst>
              <a:path w="7489728" h="2695384">
                <a:moveTo>
                  <a:pt x="0" y="0"/>
                </a:moveTo>
                <a:lnTo>
                  <a:pt x="7489727" y="0"/>
                </a:lnTo>
                <a:lnTo>
                  <a:pt x="7489727" y="2695385"/>
                </a:lnTo>
                <a:lnTo>
                  <a:pt x="0" y="269538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2" name="TextBox 22"/>
          <p:cNvSpPr txBox="1"/>
          <p:nvPr/>
        </p:nvSpPr>
        <p:spPr>
          <a:xfrm>
            <a:off x="1396113" y="101056"/>
            <a:ext cx="15490916" cy="164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72"/>
              </a:lnSpc>
            </a:pPr>
            <a:r>
              <a:rPr lang="ru-RU" sz="4551" b="1" dirty="0" smtClean="0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Особенности исчисления </a:t>
            </a:r>
            <a:r>
              <a:rPr lang="en-US" sz="4551" b="1" dirty="0" err="1" smtClean="0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налог</a:t>
            </a:r>
            <a:r>
              <a:rPr lang="ru-RU" sz="4551" b="1" dirty="0" smtClean="0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а</a:t>
            </a:r>
            <a:r>
              <a:rPr lang="en-US" sz="4551" b="1" dirty="0" smtClean="0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4551" b="1" dirty="0" err="1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на</a:t>
            </a:r>
            <a:r>
              <a:rPr lang="en-US" sz="4551" b="1" dirty="0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4551" b="1" dirty="0" err="1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имущество</a:t>
            </a:r>
            <a:r>
              <a:rPr lang="en-US" sz="4551" b="1" dirty="0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4551" b="1" dirty="0" err="1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организаций</a:t>
            </a:r>
            <a:r>
              <a:rPr lang="en-US" sz="4551" b="1" dirty="0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ru-RU" sz="4551" b="1" dirty="0" smtClean="0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исходя из кадастровой стоимости</a:t>
            </a:r>
            <a:endParaRPr lang="en-US" sz="4551" b="1" dirty="0">
              <a:solidFill>
                <a:srgbClr val="FFFFFF"/>
              </a:solidFill>
              <a:latin typeface="Lora Bold"/>
              <a:ea typeface="Lora Bold"/>
              <a:cs typeface="Lora Bold"/>
              <a:sym typeface="Lora Bold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78741" y="-103187"/>
            <a:ext cx="697079" cy="1111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00"/>
              </a:lnSpc>
            </a:pPr>
            <a:r>
              <a:rPr lang="en-US" sz="650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5</a:t>
            </a:r>
          </a:p>
        </p:txBody>
      </p:sp>
      <p:sp>
        <p:nvSpPr>
          <p:cNvPr id="25" name="AutoShape 25"/>
          <p:cNvSpPr/>
          <p:nvPr/>
        </p:nvSpPr>
        <p:spPr>
          <a:xfrm flipV="1">
            <a:off x="10363200" y="9331247"/>
            <a:ext cx="2038693" cy="1"/>
          </a:xfrm>
          <a:prstGeom prst="line">
            <a:avLst/>
          </a:prstGeom>
          <a:ln w="38100" cap="flat">
            <a:solidFill>
              <a:srgbClr val="FF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6" name="AutoShape 26"/>
          <p:cNvSpPr/>
          <p:nvPr/>
        </p:nvSpPr>
        <p:spPr>
          <a:xfrm>
            <a:off x="7795156" y="8472417"/>
            <a:ext cx="2209800" cy="533400"/>
          </a:xfrm>
          <a:prstGeom prst="line">
            <a:avLst/>
          </a:prstGeom>
          <a:ln w="47625" cap="flat">
            <a:solidFill>
              <a:srgbClr val="FF0000"/>
            </a:solidFill>
            <a:prstDash val="solid"/>
            <a:headEnd type="none" w="sm" len="sm"/>
            <a:tailEnd type="arrow" w="med" len="sm"/>
          </a:ln>
        </p:spPr>
      </p:sp>
      <p:grpSp>
        <p:nvGrpSpPr>
          <p:cNvPr id="28" name="Group 43"/>
          <p:cNvGrpSpPr/>
          <p:nvPr/>
        </p:nvGrpSpPr>
        <p:grpSpPr>
          <a:xfrm>
            <a:off x="7239000" y="1987048"/>
            <a:ext cx="10667997" cy="3637306"/>
            <a:chOff x="-180622" y="-240830"/>
            <a:chExt cx="2809679" cy="1184079"/>
          </a:xfrm>
        </p:grpSpPr>
        <p:sp>
          <p:nvSpPr>
            <p:cNvPr id="29" name="Freeform 44"/>
            <p:cNvSpPr/>
            <p:nvPr/>
          </p:nvSpPr>
          <p:spPr>
            <a:xfrm>
              <a:off x="-180622" y="-240830"/>
              <a:ext cx="2809679" cy="1184079"/>
            </a:xfrm>
            <a:custGeom>
              <a:avLst/>
              <a:gdLst/>
              <a:ahLst/>
              <a:cxnLst/>
              <a:rect l="l" t="t" r="r" b="b"/>
              <a:pathLst>
                <a:path w="1469556" h="678239">
                  <a:moveTo>
                    <a:pt x="70763" y="0"/>
                  </a:moveTo>
                  <a:lnTo>
                    <a:pt x="1398793" y="0"/>
                  </a:lnTo>
                  <a:cubicBezTo>
                    <a:pt x="1437874" y="0"/>
                    <a:pt x="1469556" y="31682"/>
                    <a:pt x="1469556" y="70763"/>
                  </a:cubicBezTo>
                  <a:lnTo>
                    <a:pt x="1469556" y="607476"/>
                  </a:lnTo>
                  <a:cubicBezTo>
                    <a:pt x="1469556" y="626243"/>
                    <a:pt x="1462100" y="644242"/>
                    <a:pt x="1448830" y="657513"/>
                  </a:cubicBezTo>
                  <a:cubicBezTo>
                    <a:pt x="1435559" y="670784"/>
                    <a:pt x="1417560" y="678239"/>
                    <a:pt x="1398793" y="678239"/>
                  </a:cubicBezTo>
                  <a:lnTo>
                    <a:pt x="70763" y="678239"/>
                  </a:lnTo>
                  <a:cubicBezTo>
                    <a:pt x="51996" y="678239"/>
                    <a:pt x="33997" y="670784"/>
                    <a:pt x="20726" y="657513"/>
                  </a:cubicBezTo>
                  <a:cubicBezTo>
                    <a:pt x="7455" y="644242"/>
                    <a:pt x="0" y="626243"/>
                    <a:pt x="0" y="607476"/>
                  </a:cubicBezTo>
                  <a:lnTo>
                    <a:pt x="0" y="70763"/>
                  </a:lnTo>
                  <a:cubicBezTo>
                    <a:pt x="0" y="51996"/>
                    <a:pt x="7455" y="33997"/>
                    <a:pt x="20726" y="20726"/>
                  </a:cubicBezTo>
                  <a:cubicBezTo>
                    <a:pt x="33997" y="7455"/>
                    <a:pt x="51996" y="0"/>
                    <a:pt x="70763" y="0"/>
                  </a:cubicBezTo>
                  <a:close/>
                </a:path>
              </a:pathLst>
            </a:custGeom>
            <a:solidFill>
              <a:srgbClr val="FFFFFF">
                <a:alpha val="94902"/>
              </a:srgbClr>
            </a:solidFill>
          </p:spPr>
        </p:sp>
        <p:sp>
          <p:nvSpPr>
            <p:cNvPr id="30" name="TextBox 45"/>
            <p:cNvSpPr txBox="1"/>
            <p:nvPr/>
          </p:nvSpPr>
          <p:spPr>
            <a:xfrm>
              <a:off x="0" y="-47625"/>
              <a:ext cx="1469556" cy="7258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7" name="TextBox 15"/>
          <p:cNvSpPr txBox="1"/>
          <p:nvPr/>
        </p:nvSpPr>
        <p:spPr>
          <a:xfrm>
            <a:off x="7391399" y="2084924"/>
            <a:ext cx="10439400" cy="35394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ru-RU" sz="2300" dirty="0">
                <a:latin typeface="Lora" panose="020B0604020202020204" charset="-52"/>
              </a:rPr>
              <a:t>1) административно-деловые центры и торговые центры (комплексы) и помещения в них;</a:t>
            </a:r>
          </a:p>
          <a:p>
            <a:pPr algn="just"/>
            <a:r>
              <a:rPr lang="ru-RU" sz="2300" dirty="0">
                <a:latin typeface="Lora" panose="020B0604020202020204" charset="-52"/>
              </a:rPr>
              <a:t>2) нежилые помещения, назначение, разрешенное использование или наименование которых в соответствии со сведениями, содержащимися в </a:t>
            </a:r>
            <a:r>
              <a:rPr lang="ru-RU" sz="2300" dirty="0" smtClean="0">
                <a:latin typeface="Lora" panose="020B0604020202020204" charset="-52"/>
              </a:rPr>
              <a:t>ЕГРН, </a:t>
            </a:r>
            <a:r>
              <a:rPr lang="ru-RU" sz="2300" dirty="0">
                <a:latin typeface="Lora" panose="020B0604020202020204" charset="-52"/>
              </a:rPr>
              <a:t>или документами технического учета (инвентаризации) объектов недвижимости предусматривает размещение офисов, торговых объектов, объектов общественного питания и </a:t>
            </a:r>
            <a:r>
              <a:rPr lang="ru-RU" sz="2300" dirty="0" smtClean="0">
                <a:latin typeface="Lora" panose="020B0604020202020204" charset="-52"/>
              </a:rPr>
              <a:t>бытового обслуживания либо которые фактически используются для размещения офисов, торговых объектов, объектов общественного питания и бытового обслуживания</a:t>
            </a:r>
            <a:endParaRPr lang="ru-RU" sz="2300" dirty="0">
              <a:latin typeface="Lora" panose="020B0604020202020204" charset="-52"/>
              <a:hlinkClick r:id="rId5"/>
            </a:endParaRPr>
          </a:p>
        </p:txBody>
      </p:sp>
      <p:grpSp>
        <p:nvGrpSpPr>
          <p:cNvPr id="32" name="Group 43"/>
          <p:cNvGrpSpPr/>
          <p:nvPr/>
        </p:nvGrpSpPr>
        <p:grpSpPr>
          <a:xfrm>
            <a:off x="613878" y="4705048"/>
            <a:ext cx="5939323" cy="914400"/>
            <a:chOff x="-180622" y="-240830"/>
            <a:chExt cx="2774089" cy="1184079"/>
          </a:xfrm>
        </p:grpSpPr>
        <p:sp>
          <p:nvSpPr>
            <p:cNvPr id="33" name="Freeform 44"/>
            <p:cNvSpPr/>
            <p:nvPr/>
          </p:nvSpPr>
          <p:spPr>
            <a:xfrm>
              <a:off x="-180622" y="-240830"/>
              <a:ext cx="2774089" cy="1184079"/>
            </a:xfrm>
            <a:custGeom>
              <a:avLst/>
              <a:gdLst/>
              <a:ahLst/>
              <a:cxnLst/>
              <a:rect l="l" t="t" r="r" b="b"/>
              <a:pathLst>
                <a:path w="1469556" h="678239">
                  <a:moveTo>
                    <a:pt x="70763" y="0"/>
                  </a:moveTo>
                  <a:lnTo>
                    <a:pt x="1398793" y="0"/>
                  </a:lnTo>
                  <a:cubicBezTo>
                    <a:pt x="1437874" y="0"/>
                    <a:pt x="1469556" y="31682"/>
                    <a:pt x="1469556" y="70763"/>
                  </a:cubicBezTo>
                  <a:lnTo>
                    <a:pt x="1469556" y="607476"/>
                  </a:lnTo>
                  <a:cubicBezTo>
                    <a:pt x="1469556" y="626243"/>
                    <a:pt x="1462100" y="644242"/>
                    <a:pt x="1448830" y="657513"/>
                  </a:cubicBezTo>
                  <a:cubicBezTo>
                    <a:pt x="1435559" y="670784"/>
                    <a:pt x="1417560" y="678239"/>
                    <a:pt x="1398793" y="678239"/>
                  </a:cubicBezTo>
                  <a:lnTo>
                    <a:pt x="70763" y="678239"/>
                  </a:lnTo>
                  <a:cubicBezTo>
                    <a:pt x="51996" y="678239"/>
                    <a:pt x="33997" y="670784"/>
                    <a:pt x="20726" y="657513"/>
                  </a:cubicBezTo>
                  <a:cubicBezTo>
                    <a:pt x="7455" y="644242"/>
                    <a:pt x="0" y="626243"/>
                    <a:pt x="0" y="607476"/>
                  </a:cubicBezTo>
                  <a:lnTo>
                    <a:pt x="0" y="70763"/>
                  </a:lnTo>
                  <a:cubicBezTo>
                    <a:pt x="0" y="51996"/>
                    <a:pt x="7455" y="33997"/>
                    <a:pt x="20726" y="20726"/>
                  </a:cubicBezTo>
                  <a:cubicBezTo>
                    <a:pt x="33997" y="7455"/>
                    <a:pt x="51996" y="0"/>
                    <a:pt x="70763" y="0"/>
                  </a:cubicBezTo>
                  <a:close/>
                </a:path>
              </a:pathLst>
            </a:custGeom>
            <a:solidFill>
              <a:srgbClr val="FFFFFF">
                <a:alpha val="94902"/>
              </a:srgbClr>
            </a:solidFill>
          </p:spPr>
        </p:sp>
        <p:sp>
          <p:nvSpPr>
            <p:cNvPr id="34" name="TextBox 45"/>
            <p:cNvSpPr txBox="1"/>
            <p:nvPr/>
          </p:nvSpPr>
          <p:spPr>
            <a:xfrm>
              <a:off x="0" y="-47625"/>
              <a:ext cx="1469556" cy="7258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1" name="TextBox 15"/>
          <p:cNvSpPr txBox="1"/>
          <p:nvPr/>
        </p:nvSpPr>
        <p:spPr>
          <a:xfrm>
            <a:off x="587471" y="4909147"/>
            <a:ext cx="5867400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3000" dirty="0" err="1" smtClean="0">
                <a:solidFill>
                  <a:srgbClr val="000000"/>
                </a:solidFill>
                <a:latin typeface="Lora"/>
                <a:ea typeface="Lora Bold"/>
                <a:cs typeface="Lora Bold"/>
                <a:sym typeface="Lora"/>
              </a:rPr>
              <a:t>пп</a:t>
            </a:r>
            <a:r>
              <a:rPr lang="ru-RU" sz="3000" dirty="0" smtClean="0">
                <a:solidFill>
                  <a:srgbClr val="000000"/>
                </a:solidFill>
                <a:latin typeface="Lora"/>
                <a:ea typeface="Lora Bold"/>
                <a:cs typeface="Lora Bold"/>
                <a:sym typeface="Lora"/>
              </a:rPr>
              <a:t>. 1 и </a:t>
            </a:r>
            <a:r>
              <a:rPr lang="ru-RU" sz="3000" dirty="0" err="1" smtClean="0">
                <a:solidFill>
                  <a:srgbClr val="000000"/>
                </a:solidFill>
                <a:latin typeface="Lora"/>
                <a:ea typeface="Lora Bold"/>
                <a:cs typeface="Lora Bold"/>
                <a:sym typeface="Lora"/>
              </a:rPr>
              <a:t>пп</a:t>
            </a:r>
            <a:r>
              <a:rPr lang="ru-RU" sz="3000" dirty="0" smtClean="0">
                <a:solidFill>
                  <a:srgbClr val="000000"/>
                </a:solidFill>
                <a:latin typeface="Lora"/>
                <a:ea typeface="Lora Bold"/>
                <a:cs typeface="Lora Bold"/>
                <a:sym typeface="Lora"/>
              </a:rPr>
              <a:t>. 2 п. 1 ст. 378.2 НК РФ</a:t>
            </a:r>
            <a:endParaRPr lang="en-US" sz="3000" b="1" dirty="0">
              <a:latin typeface="Lora Bold"/>
              <a:ea typeface="Lora Bold"/>
              <a:cs typeface="Lora Bold"/>
              <a:sym typeface="Lora Bold"/>
            </a:endParaRPr>
          </a:p>
        </p:txBody>
      </p:sp>
      <p:cxnSp>
        <p:nvCxnSpPr>
          <p:cNvPr id="36" name="Прямая со стрелкой 35"/>
          <p:cNvCxnSpPr/>
          <p:nvPr/>
        </p:nvCxnSpPr>
        <p:spPr>
          <a:xfrm flipV="1">
            <a:off x="6629400" y="2577536"/>
            <a:ext cx="609600" cy="241356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V="1">
            <a:off x="6629400" y="3265622"/>
            <a:ext cx="609600" cy="172547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3"/>
          <p:cNvGrpSpPr/>
          <p:nvPr/>
        </p:nvGrpSpPr>
        <p:grpSpPr>
          <a:xfrm>
            <a:off x="-1292838" y="1910171"/>
            <a:ext cx="1601933" cy="6466659"/>
            <a:chOff x="0" y="0"/>
            <a:chExt cx="421908" cy="170315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1908" cy="1703153"/>
            </a:xfrm>
            <a:custGeom>
              <a:avLst/>
              <a:gdLst/>
              <a:ahLst/>
              <a:cxnLst/>
              <a:rect l="l" t="t" r="r" b="b"/>
              <a:pathLst>
                <a:path w="421908" h="1703153">
                  <a:moveTo>
                    <a:pt x="210954" y="0"/>
                  </a:moveTo>
                  <a:lnTo>
                    <a:pt x="210954" y="0"/>
                  </a:lnTo>
                  <a:cubicBezTo>
                    <a:pt x="266903" y="0"/>
                    <a:pt x="320560" y="22225"/>
                    <a:pt x="360121" y="61787"/>
                  </a:cubicBezTo>
                  <a:cubicBezTo>
                    <a:pt x="399683" y="101349"/>
                    <a:pt x="421908" y="155006"/>
                    <a:pt x="421908" y="210954"/>
                  </a:cubicBezTo>
                  <a:lnTo>
                    <a:pt x="421908" y="1492199"/>
                  </a:lnTo>
                  <a:cubicBezTo>
                    <a:pt x="421908" y="1548147"/>
                    <a:pt x="399683" y="1601804"/>
                    <a:pt x="360121" y="1641366"/>
                  </a:cubicBezTo>
                  <a:cubicBezTo>
                    <a:pt x="320560" y="1680928"/>
                    <a:pt x="266903" y="1703153"/>
                    <a:pt x="210954" y="1703153"/>
                  </a:cubicBezTo>
                  <a:lnTo>
                    <a:pt x="210954" y="1703153"/>
                  </a:lnTo>
                  <a:cubicBezTo>
                    <a:pt x="155006" y="1703153"/>
                    <a:pt x="101349" y="1680928"/>
                    <a:pt x="61787" y="1641366"/>
                  </a:cubicBezTo>
                  <a:cubicBezTo>
                    <a:pt x="22225" y="1601804"/>
                    <a:pt x="0" y="1548147"/>
                    <a:pt x="0" y="1492199"/>
                  </a:cubicBezTo>
                  <a:lnTo>
                    <a:pt x="0" y="210954"/>
                  </a:lnTo>
                  <a:cubicBezTo>
                    <a:pt x="0" y="155006"/>
                    <a:pt x="22225" y="101349"/>
                    <a:pt x="61787" y="61787"/>
                  </a:cubicBezTo>
                  <a:cubicBezTo>
                    <a:pt x="101349" y="22225"/>
                    <a:pt x="155006" y="0"/>
                    <a:pt x="210954" y="0"/>
                  </a:cubicBezTo>
                  <a:close/>
                </a:path>
              </a:pathLst>
            </a:custGeom>
            <a:solidFill>
              <a:srgbClr val="3C82D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21908" cy="17507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396113" y="74145"/>
            <a:ext cx="15495773" cy="1106955"/>
            <a:chOff x="0" y="0"/>
            <a:chExt cx="4081191" cy="45618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081191" cy="456185"/>
            </a:xfrm>
            <a:custGeom>
              <a:avLst/>
              <a:gdLst/>
              <a:ahLst/>
              <a:cxnLst/>
              <a:rect l="l" t="t" r="r" b="b"/>
              <a:pathLst>
                <a:path w="4081191" h="456185">
                  <a:moveTo>
                    <a:pt x="25480" y="0"/>
                  </a:moveTo>
                  <a:lnTo>
                    <a:pt x="4055711" y="0"/>
                  </a:lnTo>
                  <a:cubicBezTo>
                    <a:pt x="4062469" y="0"/>
                    <a:pt x="4068950" y="2685"/>
                    <a:pt x="4073728" y="7463"/>
                  </a:cubicBezTo>
                  <a:cubicBezTo>
                    <a:pt x="4078507" y="12242"/>
                    <a:pt x="4081191" y="18723"/>
                    <a:pt x="4081191" y="25480"/>
                  </a:cubicBezTo>
                  <a:lnTo>
                    <a:pt x="4081191" y="430704"/>
                  </a:lnTo>
                  <a:cubicBezTo>
                    <a:pt x="4081191" y="437462"/>
                    <a:pt x="4078507" y="443943"/>
                    <a:pt x="4073728" y="448722"/>
                  </a:cubicBezTo>
                  <a:cubicBezTo>
                    <a:pt x="4068950" y="453500"/>
                    <a:pt x="4062469" y="456185"/>
                    <a:pt x="4055711" y="456185"/>
                  </a:cubicBezTo>
                  <a:lnTo>
                    <a:pt x="25480" y="456185"/>
                  </a:lnTo>
                  <a:cubicBezTo>
                    <a:pt x="18723" y="456185"/>
                    <a:pt x="12242" y="453500"/>
                    <a:pt x="7463" y="448722"/>
                  </a:cubicBezTo>
                  <a:cubicBezTo>
                    <a:pt x="2685" y="443943"/>
                    <a:pt x="0" y="437462"/>
                    <a:pt x="0" y="430704"/>
                  </a:cubicBezTo>
                  <a:lnTo>
                    <a:pt x="0" y="25480"/>
                  </a:lnTo>
                  <a:cubicBezTo>
                    <a:pt x="0" y="18723"/>
                    <a:pt x="2685" y="12242"/>
                    <a:pt x="7463" y="7463"/>
                  </a:cubicBezTo>
                  <a:cubicBezTo>
                    <a:pt x="12242" y="2685"/>
                    <a:pt x="18723" y="0"/>
                    <a:pt x="25480" y="0"/>
                  </a:cubicBezTo>
                  <a:close/>
                </a:path>
              </a:pathLst>
            </a:custGeom>
            <a:solidFill>
              <a:srgbClr val="3C82D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4081191" cy="5038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0" y="0"/>
            <a:ext cx="854561" cy="1028700"/>
            <a:chOff x="0" y="0"/>
            <a:chExt cx="225070" cy="27093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25070" cy="270933"/>
            </a:xfrm>
            <a:custGeom>
              <a:avLst/>
              <a:gdLst/>
              <a:ahLst/>
              <a:cxnLst/>
              <a:rect l="l" t="t" r="r" b="b"/>
              <a:pathLst>
                <a:path w="225070" h="270933">
                  <a:moveTo>
                    <a:pt x="0" y="0"/>
                  </a:moveTo>
                  <a:lnTo>
                    <a:pt x="225070" y="0"/>
                  </a:lnTo>
                  <a:lnTo>
                    <a:pt x="225070" y="270933"/>
                  </a:lnTo>
                  <a:lnTo>
                    <a:pt x="0" y="270933"/>
                  </a:lnTo>
                  <a:close/>
                </a:path>
              </a:pathLst>
            </a:custGeom>
            <a:gradFill rotWithShape="1">
              <a:gsLst>
                <a:gs pos="0">
                  <a:srgbClr val="FFA0A0">
                    <a:alpha val="100000"/>
                  </a:srgbClr>
                </a:gs>
                <a:gs pos="100000">
                  <a:srgbClr val="EF0000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225070" cy="3185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157553" y="1259395"/>
            <a:ext cx="11155119" cy="2440183"/>
          </a:xfrm>
          <a:custGeom>
            <a:avLst/>
            <a:gdLst/>
            <a:ahLst/>
            <a:cxnLst/>
            <a:rect l="l" t="t" r="r" b="b"/>
            <a:pathLst>
              <a:path w="13437937" h="2939549">
                <a:moveTo>
                  <a:pt x="0" y="0"/>
                </a:moveTo>
                <a:lnTo>
                  <a:pt x="13437937" y="0"/>
                </a:lnTo>
                <a:lnTo>
                  <a:pt x="13437937" y="2939549"/>
                </a:lnTo>
                <a:lnTo>
                  <a:pt x="0" y="293954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14" name="Group 14"/>
          <p:cNvGrpSpPr/>
          <p:nvPr/>
        </p:nvGrpSpPr>
        <p:grpSpPr>
          <a:xfrm>
            <a:off x="5562600" y="1259395"/>
            <a:ext cx="1851619" cy="416381"/>
            <a:chOff x="0" y="0"/>
            <a:chExt cx="701105" cy="15766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701105" cy="157660"/>
            </a:xfrm>
            <a:custGeom>
              <a:avLst/>
              <a:gdLst/>
              <a:ahLst/>
              <a:cxnLst/>
              <a:rect l="l" t="t" r="r" b="b"/>
              <a:pathLst>
                <a:path w="701105" h="157660">
                  <a:moveTo>
                    <a:pt x="0" y="0"/>
                  </a:moveTo>
                  <a:lnTo>
                    <a:pt x="701105" y="0"/>
                  </a:lnTo>
                  <a:lnTo>
                    <a:pt x="701105" y="157660"/>
                  </a:lnTo>
                  <a:lnTo>
                    <a:pt x="0" y="15766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FF0000"/>
              </a:solidFill>
              <a:prstDash val="solid"/>
              <a:miter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701105" cy="2052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1371600" y="114300"/>
            <a:ext cx="15490916" cy="820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72"/>
              </a:lnSpc>
            </a:pPr>
            <a:r>
              <a:rPr lang="ru-RU" sz="4551" b="1" dirty="0" smtClean="0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Налоговые льготы</a:t>
            </a:r>
            <a:endParaRPr lang="en-US" sz="4551" b="1" dirty="0">
              <a:solidFill>
                <a:srgbClr val="FFFFFF"/>
              </a:solidFill>
              <a:latin typeface="Lora Bold"/>
              <a:ea typeface="Lora Bold"/>
              <a:cs typeface="Lora Bold"/>
              <a:sym typeface="Lora Bo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78741" y="-103187"/>
            <a:ext cx="697079" cy="1111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00"/>
              </a:lnSpc>
            </a:pPr>
            <a:r>
              <a:rPr lang="en-US" sz="650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6</a:t>
            </a:r>
          </a:p>
        </p:txBody>
      </p:sp>
      <p:sp>
        <p:nvSpPr>
          <p:cNvPr id="22" name="AutoShape 22"/>
          <p:cNvSpPr/>
          <p:nvPr/>
        </p:nvSpPr>
        <p:spPr>
          <a:xfrm flipV="1">
            <a:off x="4544606" y="1675776"/>
            <a:ext cx="939217" cy="327981"/>
          </a:xfrm>
          <a:prstGeom prst="line">
            <a:avLst/>
          </a:prstGeom>
          <a:ln w="57150" cap="flat">
            <a:solidFill>
              <a:srgbClr val="FF0000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23" name="AutoShape 23"/>
          <p:cNvSpPr/>
          <p:nvPr/>
        </p:nvSpPr>
        <p:spPr>
          <a:xfrm flipH="1">
            <a:off x="6248398" y="3314700"/>
            <a:ext cx="762001" cy="990600"/>
          </a:xfrm>
          <a:prstGeom prst="line">
            <a:avLst/>
          </a:prstGeom>
          <a:ln w="57150" cap="flat">
            <a:solidFill>
              <a:srgbClr val="FF0000"/>
            </a:solidFill>
            <a:prstDash val="solid"/>
            <a:headEnd type="none" w="sm" len="sm"/>
            <a:tailEnd type="arrow" w="med" len="sm"/>
          </a:ln>
        </p:spPr>
      </p:sp>
      <p:graphicFrame>
        <p:nvGraphicFramePr>
          <p:cNvPr id="28" name="Таблица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1063597"/>
              </p:ext>
            </p:extLst>
          </p:nvPr>
        </p:nvGraphicFramePr>
        <p:xfrm>
          <a:off x="11203983" y="3508784"/>
          <a:ext cx="7084017" cy="177800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209801"/>
                <a:gridCol w="4874216"/>
              </a:tblGrid>
              <a:tr h="1778000"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Lora" panose="020B0604020202020204" charset="-52"/>
                        </a:rPr>
                        <a:t>п. 2 ст. 346.11 </a:t>
                      </a:r>
                    </a:p>
                    <a:p>
                      <a:pPr algn="ctr"/>
                      <a:r>
                        <a:rPr lang="ru-RU" sz="2000" b="0" dirty="0" smtClean="0">
                          <a:latin typeface="Lora" panose="020B0604020202020204" charset="-52"/>
                        </a:rPr>
                        <a:t>НК РФ</a:t>
                      </a:r>
                      <a:endParaRPr lang="ru-RU" sz="2000" b="0" dirty="0">
                        <a:latin typeface="Lora" panose="020B0604020202020204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0" dirty="0" smtClean="0">
                          <a:latin typeface="Lora" panose="020B0604020202020204" charset="-52"/>
                        </a:rPr>
                        <a:t>применение УСН организациями предусматривает их освобождение от обязанности по уплате налога на прибыль организаций, налога на имущество организаций</a:t>
                      </a:r>
                      <a:endParaRPr lang="ru-RU" sz="2000" b="0" dirty="0">
                        <a:latin typeface="Lora" panose="020B0604020202020204" charset="-52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8453899"/>
              </p:ext>
            </p:extLst>
          </p:nvPr>
        </p:nvGraphicFramePr>
        <p:xfrm>
          <a:off x="8125217" y="5283327"/>
          <a:ext cx="10134600" cy="445008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3161405"/>
                <a:gridCol w="6973195"/>
              </a:tblGrid>
              <a:tr h="1778000"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Lora" panose="020B0604020202020204" charset="-52"/>
                        </a:rPr>
                        <a:t>п. 26 ст. 381 </a:t>
                      </a:r>
                    </a:p>
                    <a:p>
                      <a:pPr algn="ctr"/>
                      <a:r>
                        <a:rPr lang="ru-RU" sz="2000" b="0" dirty="0" smtClean="0">
                          <a:latin typeface="Lora" panose="020B0604020202020204" charset="-52"/>
                        </a:rPr>
                        <a:t>НК РФ</a:t>
                      </a:r>
                    </a:p>
                  </a:txBody>
                  <a:tcPr anchor="ctr">
                    <a:solidFill>
                      <a:srgbClr val="DAEDF3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0" dirty="0" smtClean="0">
                          <a:latin typeface="Lora" panose="020B0604020202020204" charset="-52"/>
                        </a:rPr>
                        <a:t>в отношении имущества, учитываемого на балансе организации - участника СЭЗ, созданного или приобретенного в целях выполнения договора об условиях деятельности в СЭЗ и расположенного на территории данной СЭЗ, </a:t>
                      </a:r>
                      <a:r>
                        <a:rPr lang="ru-RU" sz="2000" b="1" dirty="0" smtClean="0">
                          <a:latin typeface="Lora" panose="020B0604020202020204" charset="-52"/>
                        </a:rPr>
                        <a:t>в течение 10 лет с месяца, следующего за месяцем принятия на учет указанного имущества</a:t>
                      </a:r>
                      <a:endParaRPr lang="ru-RU" sz="2000" b="1" dirty="0">
                        <a:latin typeface="Lora" panose="020B0604020202020204" charset="-52"/>
                      </a:endParaRPr>
                    </a:p>
                  </a:txBody>
                  <a:tcPr>
                    <a:solidFill>
                      <a:srgbClr val="DAEDF3"/>
                    </a:solidFill>
                  </a:tcPr>
                </a:tc>
              </a:tr>
              <a:tr h="1778000"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Lora" panose="020B0604020202020204" charset="-52"/>
                        </a:rPr>
                        <a:t>п. 8 ст. 4 </a:t>
                      </a:r>
                    </a:p>
                    <a:p>
                      <a:pPr algn="ctr"/>
                      <a:r>
                        <a:rPr lang="ru-RU" sz="2000" b="0" dirty="0" smtClean="0">
                          <a:latin typeface="Lora" panose="020B0604020202020204" charset="-52"/>
                        </a:rPr>
                        <a:t>Закона города Севастополя от 26.11.2014 №80-ЗС</a:t>
                      </a:r>
                      <a:endParaRPr lang="ru-RU" sz="2000" b="0" dirty="0">
                        <a:latin typeface="Lora" panose="020B0604020202020204" charset="-5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0" dirty="0" smtClean="0">
                          <a:latin typeface="Lora" panose="020B0604020202020204" charset="-52"/>
                        </a:rPr>
                        <a:t>освобождаются от уплаты налога органы государственной власти г. Севастополя, автономные, бюджетные и казенные учреждения г. Севастополя - в отношении имущества, находящегося в собственности г. Севастополя, закрепленного за ними на праве оперативного управления и используемого для осуществления возложенных на них функций.</a:t>
                      </a: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pSp>
        <p:nvGrpSpPr>
          <p:cNvPr id="3" name="Group 3"/>
          <p:cNvGrpSpPr/>
          <p:nvPr/>
        </p:nvGrpSpPr>
        <p:grpSpPr>
          <a:xfrm>
            <a:off x="-1292838" y="1910171"/>
            <a:ext cx="1601933" cy="6466659"/>
            <a:chOff x="0" y="0"/>
            <a:chExt cx="421908" cy="170315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1908" cy="1703153"/>
            </a:xfrm>
            <a:custGeom>
              <a:avLst/>
              <a:gdLst/>
              <a:ahLst/>
              <a:cxnLst/>
              <a:rect l="l" t="t" r="r" b="b"/>
              <a:pathLst>
                <a:path w="421908" h="1703153">
                  <a:moveTo>
                    <a:pt x="210954" y="0"/>
                  </a:moveTo>
                  <a:lnTo>
                    <a:pt x="210954" y="0"/>
                  </a:lnTo>
                  <a:cubicBezTo>
                    <a:pt x="266903" y="0"/>
                    <a:pt x="320560" y="22225"/>
                    <a:pt x="360121" y="61787"/>
                  </a:cubicBezTo>
                  <a:cubicBezTo>
                    <a:pt x="399683" y="101349"/>
                    <a:pt x="421908" y="155006"/>
                    <a:pt x="421908" y="210954"/>
                  </a:cubicBezTo>
                  <a:lnTo>
                    <a:pt x="421908" y="1492199"/>
                  </a:lnTo>
                  <a:cubicBezTo>
                    <a:pt x="421908" y="1548147"/>
                    <a:pt x="399683" y="1601804"/>
                    <a:pt x="360121" y="1641366"/>
                  </a:cubicBezTo>
                  <a:cubicBezTo>
                    <a:pt x="320560" y="1680928"/>
                    <a:pt x="266903" y="1703153"/>
                    <a:pt x="210954" y="1703153"/>
                  </a:cubicBezTo>
                  <a:lnTo>
                    <a:pt x="210954" y="1703153"/>
                  </a:lnTo>
                  <a:cubicBezTo>
                    <a:pt x="155006" y="1703153"/>
                    <a:pt x="101349" y="1680928"/>
                    <a:pt x="61787" y="1641366"/>
                  </a:cubicBezTo>
                  <a:cubicBezTo>
                    <a:pt x="22225" y="1601804"/>
                    <a:pt x="0" y="1548147"/>
                    <a:pt x="0" y="1492199"/>
                  </a:cubicBezTo>
                  <a:lnTo>
                    <a:pt x="0" y="210954"/>
                  </a:lnTo>
                  <a:cubicBezTo>
                    <a:pt x="0" y="155006"/>
                    <a:pt x="22225" y="101349"/>
                    <a:pt x="61787" y="61787"/>
                  </a:cubicBezTo>
                  <a:cubicBezTo>
                    <a:pt x="101349" y="22225"/>
                    <a:pt x="155006" y="0"/>
                    <a:pt x="210954" y="0"/>
                  </a:cubicBezTo>
                  <a:close/>
                </a:path>
              </a:pathLst>
            </a:custGeom>
            <a:solidFill>
              <a:srgbClr val="3C82D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21908" cy="17507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26" name="Рисунок 25"/>
          <p:cNvPicPr/>
          <p:nvPr/>
        </p:nvPicPr>
        <p:blipFill rotWithShape="1">
          <a:blip r:embed="rId4"/>
          <a:srcRect l="8531" t="17702" r="17277" b="6620"/>
          <a:stretch/>
        </p:blipFill>
        <p:spPr>
          <a:xfrm>
            <a:off x="157553" y="4408487"/>
            <a:ext cx="7995849" cy="4585712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89912" y="4397784"/>
            <a:ext cx="7968708" cy="940718"/>
            <a:chOff x="0" y="0"/>
            <a:chExt cx="3030917" cy="329495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030917" cy="329495"/>
            </a:xfrm>
            <a:custGeom>
              <a:avLst/>
              <a:gdLst/>
              <a:ahLst/>
              <a:cxnLst/>
              <a:rect l="l" t="t" r="r" b="b"/>
              <a:pathLst>
                <a:path w="3030917" h="329495">
                  <a:moveTo>
                    <a:pt x="0" y="0"/>
                  </a:moveTo>
                  <a:lnTo>
                    <a:pt x="3030917" y="0"/>
                  </a:lnTo>
                  <a:lnTo>
                    <a:pt x="3030917" y="329495"/>
                  </a:lnTo>
                  <a:lnTo>
                    <a:pt x="0" y="32949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66675" cap="sq">
              <a:solidFill>
                <a:srgbClr val="FF0000"/>
              </a:solidFill>
              <a:prstDash val="solid"/>
              <a:miter/>
            </a:ln>
          </p:spPr>
        </p:sp>
        <p:sp>
          <p:nvSpPr>
            <p:cNvPr id="21" name="TextBox 21"/>
            <p:cNvSpPr txBox="1"/>
            <p:nvPr/>
          </p:nvSpPr>
          <p:spPr>
            <a:xfrm>
              <a:off x="0" y="-47625"/>
              <a:ext cx="3030917" cy="3771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1292838" y="1910171"/>
            <a:ext cx="1601933" cy="6466659"/>
            <a:chOff x="0" y="0"/>
            <a:chExt cx="421908" cy="170315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1908" cy="1703153"/>
            </a:xfrm>
            <a:custGeom>
              <a:avLst/>
              <a:gdLst/>
              <a:ahLst/>
              <a:cxnLst/>
              <a:rect l="l" t="t" r="r" b="b"/>
              <a:pathLst>
                <a:path w="421908" h="1703153">
                  <a:moveTo>
                    <a:pt x="210954" y="0"/>
                  </a:moveTo>
                  <a:lnTo>
                    <a:pt x="210954" y="0"/>
                  </a:lnTo>
                  <a:cubicBezTo>
                    <a:pt x="266903" y="0"/>
                    <a:pt x="320560" y="22225"/>
                    <a:pt x="360121" y="61787"/>
                  </a:cubicBezTo>
                  <a:cubicBezTo>
                    <a:pt x="399683" y="101349"/>
                    <a:pt x="421908" y="155006"/>
                    <a:pt x="421908" y="210954"/>
                  </a:cubicBezTo>
                  <a:lnTo>
                    <a:pt x="421908" y="1492199"/>
                  </a:lnTo>
                  <a:cubicBezTo>
                    <a:pt x="421908" y="1548147"/>
                    <a:pt x="399683" y="1601804"/>
                    <a:pt x="360121" y="1641366"/>
                  </a:cubicBezTo>
                  <a:cubicBezTo>
                    <a:pt x="320560" y="1680928"/>
                    <a:pt x="266903" y="1703153"/>
                    <a:pt x="210954" y="1703153"/>
                  </a:cubicBezTo>
                  <a:lnTo>
                    <a:pt x="210954" y="1703153"/>
                  </a:lnTo>
                  <a:cubicBezTo>
                    <a:pt x="155006" y="1703153"/>
                    <a:pt x="101349" y="1680928"/>
                    <a:pt x="61787" y="1641366"/>
                  </a:cubicBezTo>
                  <a:cubicBezTo>
                    <a:pt x="22225" y="1601804"/>
                    <a:pt x="0" y="1548147"/>
                    <a:pt x="0" y="1492199"/>
                  </a:cubicBezTo>
                  <a:lnTo>
                    <a:pt x="0" y="210954"/>
                  </a:lnTo>
                  <a:cubicBezTo>
                    <a:pt x="0" y="155006"/>
                    <a:pt x="22225" y="101349"/>
                    <a:pt x="61787" y="61787"/>
                  </a:cubicBezTo>
                  <a:cubicBezTo>
                    <a:pt x="101349" y="22225"/>
                    <a:pt x="155006" y="0"/>
                    <a:pt x="210954" y="0"/>
                  </a:cubicBezTo>
                  <a:close/>
                </a:path>
              </a:pathLst>
            </a:custGeom>
            <a:solidFill>
              <a:srgbClr val="3C82D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21908" cy="17507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396113" y="74145"/>
            <a:ext cx="15495773" cy="1732077"/>
            <a:chOff x="0" y="0"/>
            <a:chExt cx="4081191" cy="45618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081191" cy="456185"/>
            </a:xfrm>
            <a:custGeom>
              <a:avLst/>
              <a:gdLst/>
              <a:ahLst/>
              <a:cxnLst/>
              <a:rect l="l" t="t" r="r" b="b"/>
              <a:pathLst>
                <a:path w="4081191" h="456185">
                  <a:moveTo>
                    <a:pt x="25480" y="0"/>
                  </a:moveTo>
                  <a:lnTo>
                    <a:pt x="4055711" y="0"/>
                  </a:lnTo>
                  <a:cubicBezTo>
                    <a:pt x="4062469" y="0"/>
                    <a:pt x="4068950" y="2685"/>
                    <a:pt x="4073728" y="7463"/>
                  </a:cubicBezTo>
                  <a:cubicBezTo>
                    <a:pt x="4078507" y="12242"/>
                    <a:pt x="4081191" y="18723"/>
                    <a:pt x="4081191" y="25480"/>
                  </a:cubicBezTo>
                  <a:lnTo>
                    <a:pt x="4081191" y="430704"/>
                  </a:lnTo>
                  <a:cubicBezTo>
                    <a:pt x="4081191" y="437462"/>
                    <a:pt x="4078507" y="443943"/>
                    <a:pt x="4073728" y="448722"/>
                  </a:cubicBezTo>
                  <a:cubicBezTo>
                    <a:pt x="4068950" y="453500"/>
                    <a:pt x="4062469" y="456185"/>
                    <a:pt x="4055711" y="456185"/>
                  </a:cubicBezTo>
                  <a:lnTo>
                    <a:pt x="25480" y="456185"/>
                  </a:lnTo>
                  <a:cubicBezTo>
                    <a:pt x="18723" y="456185"/>
                    <a:pt x="12242" y="453500"/>
                    <a:pt x="7463" y="448722"/>
                  </a:cubicBezTo>
                  <a:cubicBezTo>
                    <a:pt x="2685" y="443943"/>
                    <a:pt x="0" y="437462"/>
                    <a:pt x="0" y="430704"/>
                  </a:cubicBezTo>
                  <a:lnTo>
                    <a:pt x="0" y="25480"/>
                  </a:lnTo>
                  <a:cubicBezTo>
                    <a:pt x="0" y="18723"/>
                    <a:pt x="2685" y="12242"/>
                    <a:pt x="7463" y="7463"/>
                  </a:cubicBezTo>
                  <a:cubicBezTo>
                    <a:pt x="12242" y="2685"/>
                    <a:pt x="18723" y="0"/>
                    <a:pt x="25480" y="0"/>
                  </a:cubicBezTo>
                  <a:close/>
                </a:path>
              </a:pathLst>
            </a:custGeom>
            <a:solidFill>
              <a:srgbClr val="3C82D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4081191" cy="5038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0" y="0"/>
            <a:ext cx="854561" cy="1028700"/>
            <a:chOff x="0" y="0"/>
            <a:chExt cx="225070" cy="27093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25070" cy="270933"/>
            </a:xfrm>
            <a:custGeom>
              <a:avLst/>
              <a:gdLst/>
              <a:ahLst/>
              <a:cxnLst/>
              <a:rect l="l" t="t" r="r" b="b"/>
              <a:pathLst>
                <a:path w="225070" h="270933">
                  <a:moveTo>
                    <a:pt x="0" y="0"/>
                  </a:moveTo>
                  <a:lnTo>
                    <a:pt x="225070" y="0"/>
                  </a:lnTo>
                  <a:lnTo>
                    <a:pt x="225070" y="270933"/>
                  </a:lnTo>
                  <a:lnTo>
                    <a:pt x="0" y="270933"/>
                  </a:lnTo>
                  <a:close/>
                </a:path>
              </a:pathLst>
            </a:custGeom>
            <a:gradFill rotWithShape="1">
              <a:gsLst>
                <a:gs pos="0">
                  <a:srgbClr val="FFA0A0">
                    <a:alpha val="100000"/>
                  </a:srgbClr>
                </a:gs>
                <a:gs pos="100000">
                  <a:srgbClr val="EF0000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225070" cy="3185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1396113" y="101056"/>
            <a:ext cx="15490916" cy="164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72"/>
              </a:lnSpc>
            </a:pPr>
            <a:r>
              <a:rPr lang="ru-RU" sz="4000" b="1" dirty="0" smtClean="0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Статья 2 </a:t>
            </a:r>
            <a:r>
              <a:rPr lang="en-US" sz="4000" b="1" dirty="0" err="1" smtClean="0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Закон</a:t>
            </a:r>
            <a:r>
              <a:rPr lang="ru-RU" sz="4000" b="1" dirty="0" smtClean="0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а</a:t>
            </a:r>
            <a:r>
              <a:rPr lang="en-US" sz="4000" b="1" dirty="0" smtClean="0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города</a:t>
            </a:r>
            <a:r>
              <a:rPr lang="en-US" sz="4000" b="1" dirty="0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Севастополя</a:t>
            </a:r>
            <a:r>
              <a:rPr lang="en-US" sz="4000" b="1" dirty="0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от</a:t>
            </a:r>
            <a:r>
              <a:rPr lang="en-US" sz="4000" b="1" dirty="0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 26.11.2014 № 81-ЗС </a:t>
            </a:r>
          </a:p>
          <a:p>
            <a:pPr algn="ctr">
              <a:lnSpc>
                <a:spcPts val="6372"/>
              </a:lnSpc>
            </a:pPr>
            <a:r>
              <a:rPr lang="en-US" sz="4000" b="1" dirty="0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«О </a:t>
            </a:r>
            <a:r>
              <a:rPr lang="en-US" sz="4000" b="1" dirty="0" err="1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земельном</a:t>
            </a:r>
            <a:r>
              <a:rPr lang="en-US" sz="4000" b="1" dirty="0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налоге</a:t>
            </a:r>
            <a:r>
              <a:rPr lang="en-US" sz="4000" b="1" dirty="0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»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78741" y="-103187"/>
            <a:ext cx="697079" cy="1111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00"/>
              </a:lnSpc>
            </a:pPr>
            <a:r>
              <a:rPr lang="en-US" sz="650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7</a:t>
            </a:r>
          </a:p>
        </p:txBody>
      </p:sp>
      <p:graphicFrame>
        <p:nvGraphicFramePr>
          <p:cNvPr id="53" name="Таблица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3428383"/>
              </p:ext>
            </p:extLst>
          </p:nvPr>
        </p:nvGraphicFramePr>
        <p:xfrm>
          <a:off x="609600" y="1943100"/>
          <a:ext cx="17373600" cy="582168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3716000"/>
                <a:gridCol w="3657600"/>
              </a:tblGrid>
              <a:tr h="37084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500" b="1" dirty="0" smtClean="0">
                          <a:solidFill>
                            <a:srgbClr val="000000"/>
                          </a:solidFill>
                          <a:latin typeface="Lora" panose="020B0604020202020204" charset="-52"/>
                          <a:ea typeface="Lora"/>
                          <a:cs typeface="Lora"/>
                          <a:sym typeface="Lora"/>
                        </a:rPr>
                        <a:t>Налоговые ставки</a:t>
                      </a:r>
                      <a:endParaRPr lang="en-US" sz="3500" b="1" dirty="0" smtClean="0">
                        <a:solidFill>
                          <a:srgbClr val="000000"/>
                        </a:solidFill>
                        <a:latin typeface="Lora" panose="020B0604020202020204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3500" dirty="0">
                        <a:latin typeface="Lora" panose="020B0604020202020204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b="0" dirty="0" smtClean="0">
                          <a:solidFill>
                            <a:srgbClr val="000000"/>
                          </a:solidFill>
                          <a:latin typeface="Lora" panose="020B0604020202020204" charset="-52"/>
                          <a:ea typeface="Lora"/>
                          <a:cs typeface="Lora"/>
                          <a:sym typeface="Lora"/>
                        </a:rPr>
                        <a:t>в </a:t>
                      </a:r>
                      <a:r>
                        <a:rPr lang="en-US" sz="2300" b="0" dirty="0" err="1" smtClean="0">
                          <a:solidFill>
                            <a:srgbClr val="000000"/>
                          </a:solidFill>
                          <a:latin typeface="Lora" panose="020B0604020202020204" charset="-52"/>
                          <a:ea typeface="Lora"/>
                          <a:cs typeface="Lora"/>
                          <a:sym typeface="Lora"/>
                        </a:rPr>
                        <a:t>отношении</a:t>
                      </a:r>
                      <a:r>
                        <a:rPr lang="en-US" sz="2300" b="0" dirty="0" smtClean="0">
                          <a:solidFill>
                            <a:srgbClr val="000000"/>
                          </a:solidFill>
                          <a:latin typeface="Lora" panose="020B0604020202020204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2300" b="0" dirty="0" err="1" smtClean="0">
                          <a:solidFill>
                            <a:srgbClr val="000000"/>
                          </a:solidFill>
                          <a:latin typeface="Lora" panose="020B0604020202020204" charset="-52"/>
                          <a:ea typeface="Lora"/>
                          <a:cs typeface="Lora"/>
                          <a:sym typeface="Lora"/>
                        </a:rPr>
                        <a:t>земельных</a:t>
                      </a:r>
                      <a:r>
                        <a:rPr lang="en-US" sz="2300" b="0" dirty="0" smtClean="0">
                          <a:solidFill>
                            <a:srgbClr val="000000"/>
                          </a:solidFill>
                          <a:latin typeface="Lora" panose="020B0604020202020204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2300" b="0" dirty="0" err="1" smtClean="0">
                          <a:solidFill>
                            <a:srgbClr val="000000"/>
                          </a:solidFill>
                          <a:latin typeface="Lora" panose="020B0604020202020204" charset="-52"/>
                          <a:ea typeface="Lora"/>
                          <a:cs typeface="Lora"/>
                          <a:sym typeface="Lora"/>
                        </a:rPr>
                        <a:t>участков</a:t>
                      </a:r>
                      <a:r>
                        <a:rPr lang="en-US" sz="2300" b="0" dirty="0" smtClean="0">
                          <a:solidFill>
                            <a:srgbClr val="000000"/>
                          </a:solidFill>
                          <a:latin typeface="Lora" panose="020B0604020202020204" charset="-52"/>
                          <a:ea typeface="Lora"/>
                          <a:cs typeface="Lora"/>
                          <a:sym typeface="Lora"/>
                        </a:rPr>
                        <a:t>, </a:t>
                      </a:r>
                      <a:r>
                        <a:rPr lang="en-US" sz="2300" b="0" dirty="0" err="1" smtClean="0">
                          <a:solidFill>
                            <a:srgbClr val="000000"/>
                          </a:solidFill>
                          <a:latin typeface="Lora" panose="020B0604020202020204" charset="-52"/>
                          <a:ea typeface="Lora"/>
                          <a:cs typeface="Lora"/>
                          <a:sym typeface="Lora"/>
                        </a:rPr>
                        <a:t>не</a:t>
                      </a:r>
                      <a:r>
                        <a:rPr lang="en-US" sz="2300" b="0" dirty="0" smtClean="0">
                          <a:solidFill>
                            <a:srgbClr val="000000"/>
                          </a:solidFill>
                          <a:latin typeface="Lora" panose="020B0604020202020204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2300" b="0" dirty="0" err="1" smtClean="0">
                          <a:solidFill>
                            <a:srgbClr val="000000"/>
                          </a:solidFill>
                          <a:latin typeface="Lora" panose="020B0604020202020204" charset="-52"/>
                          <a:ea typeface="Lora"/>
                          <a:cs typeface="Lora"/>
                          <a:sym typeface="Lora"/>
                        </a:rPr>
                        <a:t>используемых</a:t>
                      </a:r>
                      <a:r>
                        <a:rPr lang="en-US" sz="2300" b="0" dirty="0" smtClean="0">
                          <a:solidFill>
                            <a:srgbClr val="000000"/>
                          </a:solidFill>
                          <a:latin typeface="Lora" panose="020B0604020202020204" charset="-52"/>
                          <a:ea typeface="Lora"/>
                          <a:cs typeface="Lora"/>
                          <a:sym typeface="Lora"/>
                        </a:rPr>
                        <a:t> в </a:t>
                      </a:r>
                      <a:r>
                        <a:rPr lang="en-US" sz="2300" b="0" dirty="0" err="1" smtClean="0">
                          <a:solidFill>
                            <a:srgbClr val="000000"/>
                          </a:solidFill>
                          <a:latin typeface="Lora" panose="020B0604020202020204" charset="-52"/>
                          <a:ea typeface="Lora"/>
                          <a:cs typeface="Lora"/>
                          <a:sym typeface="Lora"/>
                        </a:rPr>
                        <a:t>предпринимательской</a:t>
                      </a:r>
                      <a:r>
                        <a:rPr lang="en-US" sz="2300" b="0" dirty="0" smtClean="0">
                          <a:solidFill>
                            <a:srgbClr val="000000"/>
                          </a:solidFill>
                          <a:latin typeface="Lora" panose="020B0604020202020204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2300" b="0" dirty="0" err="1" smtClean="0">
                          <a:solidFill>
                            <a:srgbClr val="000000"/>
                          </a:solidFill>
                          <a:latin typeface="Lora" panose="020B0604020202020204" charset="-52"/>
                          <a:ea typeface="Lora"/>
                          <a:cs typeface="Lora"/>
                          <a:sym typeface="Lora"/>
                        </a:rPr>
                        <a:t>деятельности</a:t>
                      </a:r>
                      <a:r>
                        <a:rPr lang="en-US" sz="2300" b="0" dirty="0" smtClean="0">
                          <a:solidFill>
                            <a:srgbClr val="000000"/>
                          </a:solidFill>
                          <a:latin typeface="Lora" panose="020B0604020202020204" charset="-52"/>
                          <a:ea typeface="Lora"/>
                          <a:cs typeface="Lora"/>
                          <a:sym typeface="Lora"/>
                        </a:rPr>
                        <a:t>, </a:t>
                      </a:r>
                      <a:r>
                        <a:rPr lang="en-US" sz="2300" b="0" dirty="0" err="1" smtClean="0">
                          <a:solidFill>
                            <a:srgbClr val="000000"/>
                          </a:solidFill>
                          <a:latin typeface="Lora" panose="020B0604020202020204" charset="-52"/>
                          <a:ea typeface="Lora"/>
                          <a:cs typeface="Lora"/>
                          <a:sym typeface="Lora"/>
                        </a:rPr>
                        <a:t>приобретенных</a:t>
                      </a:r>
                      <a:r>
                        <a:rPr lang="en-US" sz="2300" b="0" dirty="0" smtClean="0">
                          <a:solidFill>
                            <a:srgbClr val="000000"/>
                          </a:solidFill>
                          <a:latin typeface="Lora" panose="020B0604020202020204" charset="-52"/>
                          <a:ea typeface="Lora"/>
                          <a:cs typeface="Lora"/>
                          <a:sym typeface="Lora"/>
                        </a:rPr>
                        <a:t> (</a:t>
                      </a:r>
                      <a:r>
                        <a:rPr lang="en-US" sz="2300" b="0" dirty="0" err="1" smtClean="0">
                          <a:solidFill>
                            <a:srgbClr val="000000"/>
                          </a:solidFill>
                          <a:latin typeface="Lora" panose="020B0604020202020204" charset="-52"/>
                          <a:ea typeface="Lora"/>
                          <a:cs typeface="Lora"/>
                          <a:sym typeface="Lora"/>
                        </a:rPr>
                        <a:t>предоставленных</a:t>
                      </a:r>
                      <a:r>
                        <a:rPr lang="en-US" sz="2300" b="0" dirty="0" smtClean="0">
                          <a:solidFill>
                            <a:srgbClr val="000000"/>
                          </a:solidFill>
                          <a:latin typeface="Lora" panose="020B0604020202020204" charset="-52"/>
                          <a:ea typeface="Lora"/>
                          <a:cs typeface="Lora"/>
                          <a:sym typeface="Lora"/>
                        </a:rPr>
                        <a:t>) </a:t>
                      </a:r>
                      <a:r>
                        <a:rPr lang="en-US" sz="2300" b="0" dirty="0" err="1" smtClean="0">
                          <a:solidFill>
                            <a:srgbClr val="000000"/>
                          </a:solidFill>
                          <a:latin typeface="Lora" panose="020B0604020202020204" charset="-52"/>
                          <a:ea typeface="Lora"/>
                          <a:cs typeface="Lora"/>
                          <a:sym typeface="Lora"/>
                        </a:rPr>
                        <a:t>для</a:t>
                      </a:r>
                      <a:r>
                        <a:rPr lang="en-US" sz="2300" b="0" dirty="0" smtClean="0">
                          <a:solidFill>
                            <a:srgbClr val="000000"/>
                          </a:solidFill>
                          <a:latin typeface="Lora" panose="020B0604020202020204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2300" b="0" dirty="0" err="1" smtClean="0">
                          <a:solidFill>
                            <a:srgbClr val="000000"/>
                          </a:solidFill>
                          <a:latin typeface="Lora" panose="020B0604020202020204" charset="-52"/>
                          <a:ea typeface="Lora"/>
                          <a:cs typeface="Lora"/>
                          <a:sym typeface="Lora"/>
                        </a:rPr>
                        <a:t>ведения</a:t>
                      </a:r>
                      <a:r>
                        <a:rPr lang="en-US" sz="2300" b="0" dirty="0" smtClean="0">
                          <a:solidFill>
                            <a:srgbClr val="000000"/>
                          </a:solidFill>
                          <a:latin typeface="Lora" panose="020B0604020202020204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2300" b="0" dirty="0" err="1" smtClean="0">
                          <a:solidFill>
                            <a:srgbClr val="000000"/>
                          </a:solidFill>
                          <a:latin typeface="Lora" panose="020B0604020202020204" charset="-52"/>
                          <a:ea typeface="Lora"/>
                          <a:cs typeface="Lora"/>
                          <a:sym typeface="Lora"/>
                        </a:rPr>
                        <a:t>личного</a:t>
                      </a:r>
                      <a:r>
                        <a:rPr lang="en-US" sz="2300" b="0" dirty="0" smtClean="0">
                          <a:solidFill>
                            <a:srgbClr val="000000"/>
                          </a:solidFill>
                          <a:latin typeface="Lora" panose="020B0604020202020204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2300" b="0" dirty="0" err="1" smtClean="0">
                          <a:solidFill>
                            <a:srgbClr val="000000"/>
                          </a:solidFill>
                          <a:latin typeface="Lora" panose="020B0604020202020204" charset="-52"/>
                          <a:ea typeface="Lora"/>
                          <a:cs typeface="Lora"/>
                          <a:sym typeface="Lora"/>
                        </a:rPr>
                        <a:t>подсобного</a:t>
                      </a:r>
                      <a:r>
                        <a:rPr lang="en-US" sz="2300" b="0" dirty="0" smtClean="0">
                          <a:solidFill>
                            <a:srgbClr val="000000"/>
                          </a:solidFill>
                          <a:latin typeface="Lora" panose="020B0604020202020204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2300" b="0" dirty="0" err="1" smtClean="0">
                          <a:solidFill>
                            <a:srgbClr val="000000"/>
                          </a:solidFill>
                          <a:latin typeface="Lora" panose="020B0604020202020204" charset="-52"/>
                          <a:ea typeface="Lora"/>
                          <a:cs typeface="Lora"/>
                          <a:sym typeface="Lora"/>
                        </a:rPr>
                        <a:t>хозяйства</a:t>
                      </a:r>
                      <a:r>
                        <a:rPr lang="en-US" sz="2300" b="0" dirty="0" smtClean="0">
                          <a:solidFill>
                            <a:srgbClr val="000000"/>
                          </a:solidFill>
                          <a:latin typeface="Lora" panose="020B0604020202020204" charset="-52"/>
                          <a:ea typeface="Lora"/>
                          <a:cs typeface="Lora"/>
                          <a:sym typeface="Lora"/>
                        </a:rPr>
                        <a:t>, </a:t>
                      </a:r>
                      <a:r>
                        <a:rPr lang="en-US" sz="2300" b="0" dirty="0" err="1" smtClean="0">
                          <a:solidFill>
                            <a:srgbClr val="000000"/>
                          </a:solidFill>
                          <a:latin typeface="Lora" panose="020B0604020202020204" charset="-52"/>
                          <a:ea typeface="Lora"/>
                          <a:cs typeface="Lora"/>
                          <a:sym typeface="Lora"/>
                        </a:rPr>
                        <a:t>садоводства</a:t>
                      </a:r>
                      <a:r>
                        <a:rPr lang="en-US" sz="2300" b="0" dirty="0" smtClean="0">
                          <a:solidFill>
                            <a:srgbClr val="000000"/>
                          </a:solidFill>
                          <a:latin typeface="Lora" panose="020B0604020202020204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2300" b="0" dirty="0" err="1" smtClean="0">
                          <a:solidFill>
                            <a:srgbClr val="000000"/>
                          </a:solidFill>
                          <a:latin typeface="Lora" panose="020B0604020202020204" charset="-52"/>
                          <a:ea typeface="Lora"/>
                          <a:cs typeface="Lora"/>
                          <a:sym typeface="Lora"/>
                        </a:rPr>
                        <a:t>или</a:t>
                      </a:r>
                      <a:r>
                        <a:rPr lang="en-US" sz="2300" b="0" dirty="0" smtClean="0">
                          <a:solidFill>
                            <a:srgbClr val="000000"/>
                          </a:solidFill>
                          <a:latin typeface="Lora" panose="020B0604020202020204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2300" b="0" dirty="0" err="1" smtClean="0">
                          <a:solidFill>
                            <a:srgbClr val="000000"/>
                          </a:solidFill>
                          <a:latin typeface="Lora" panose="020B0604020202020204" charset="-52"/>
                          <a:ea typeface="Lora"/>
                          <a:cs typeface="Lora"/>
                          <a:sym typeface="Lora"/>
                        </a:rPr>
                        <a:t>огородничества</a:t>
                      </a:r>
                      <a:r>
                        <a:rPr lang="en-US" sz="2300" b="0" dirty="0" smtClean="0">
                          <a:solidFill>
                            <a:srgbClr val="000000"/>
                          </a:solidFill>
                          <a:latin typeface="Lora" panose="020B0604020202020204" charset="-52"/>
                          <a:ea typeface="Lora"/>
                          <a:cs typeface="Lora"/>
                          <a:sym typeface="Lora"/>
                        </a:rPr>
                        <a:t>, а </a:t>
                      </a:r>
                      <a:r>
                        <a:rPr lang="en-US" sz="2300" b="0" dirty="0" err="1" smtClean="0">
                          <a:solidFill>
                            <a:srgbClr val="000000"/>
                          </a:solidFill>
                          <a:latin typeface="Lora" panose="020B0604020202020204" charset="-52"/>
                          <a:ea typeface="Lora"/>
                          <a:cs typeface="Lora"/>
                          <a:sym typeface="Lora"/>
                        </a:rPr>
                        <a:t>также</a:t>
                      </a:r>
                      <a:r>
                        <a:rPr lang="en-US" sz="2300" b="0" dirty="0" smtClean="0">
                          <a:solidFill>
                            <a:srgbClr val="000000"/>
                          </a:solidFill>
                          <a:latin typeface="Lora" panose="020B0604020202020204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2300" b="0" dirty="0" err="1" smtClean="0">
                          <a:solidFill>
                            <a:srgbClr val="000000"/>
                          </a:solidFill>
                          <a:latin typeface="Lora" panose="020B0604020202020204" charset="-52"/>
                          <a:ea typeface="Lora"/>
                          <a:cs typeface="Lora"/>
                          <a:sym typeface="Lora"/>
                        </a:rPr>
                        <a:t>земельных</a:t>
                      </a:r>
                      <a:r>
                        <a:rPr lang="en-US" sz="2300" b="0" dirty="0" smtClean="0">
                          <a:solidFill>
                            <a:srgbClr val="000000"/>
                          </a:solidFill>
                          <a:latin typeface="Lora" panose="020B0604020202020204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2300" b="0" dirty="0" err="1" smtClean="0">
                          <a:solidFill>
                            <a:srgbClr val="000000"/>
                          </a:solidFill>
                          <a:latin typeface="Lora" panose="020B0604020202020204" charset="-52"/>
                          <a:ea typeface="Lora"/>
                          <a:cs typeface="Lora"/>
                          <a:sym typeface="Lora"/>
                        </a:rPr>
                        <a:t>участков</a:t>
                      </a:r>
                      <a:r>
                        <a:rPr lang="en-US" sz="2300" b="0" dirty="0" smtClean="0">
                          <a:solidFill>
                            <a:srgbClr val="000000"/>
                          </a:solidFill>
                          <a:latin typeface="Lora" panose="020B0604020202020204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2300" b="0" dirty="0" err="1" smtClean="0">
                          <a:solidFill>
                            <a:srgbClr val="000000"/>
                          </a:solidFill>
                          <a:latin typeface="Lora" panose="020B0604020202020204" charset="-52"/>
                          <a:ea typeface="Lora"/>
                          <a:cs typeface="Lora"/>
                          <a:sym typeface="Lora"/>
                        </a:rPr>
                        <a:t>общего</a:t>
                      </a:r>
                      <a:r>
                        <a:rPr lang="en-US" sz="2300" b="0" dirty="0" smtClean="0">
                          <a:solidFill>
                            <a:srgbClr val="000000"/>
                          </a:solidFill>
                          <a:latin typeface="Lora" panose="020B0604020202020204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2300" b="0" dirty="0" err="1" smtClean="0">
                          <a:solidFill>
                            <a:srgbClr val="000000"/>
                          </a:solidFill>
                          <a:latin typeface="Lora" panose="020B0604020202020204" charset="-52"/>
                          <a:ea typeface="Lora"/>
                          <a:cs typeface="Lora"/>
                          <a:sym typeface="Lora"/>
                        </a:rPr>
                        <a:t>назначения</a:t>
                      </a:r>
                      <a:endParaRPr lang="en-US" sz="2300" b="0" dirty="0" smtClean="0">
                        <a:solidFill>
                          <a:srgbClr val="000000"/>
                        </a:solidFill>
                        <a:latin typeface="Lora" panose="020B0604020202020204" charset="-52"/>
                        <a:ea typeface="Lora"/>
                        <a:cs typeface="Lora"/>
                        <a:sym typeface="Lora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ru-RU" sz="3500" b="1" dirty="0" smtClean="0">
                          <a:latin typeface="Lora" panose="020B0604020202020204" charset="-52"/>
                        </a:rPr>
                        <a:t>0,3 %</a:t>
                      </a:r>
                      <a:endParaRPr lang="ru-RU" sz="3500" b="1" dirty="0">
                        <a:latin typeface="Lora" panose="020B0604020202020204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2300" b="0" dirty="0" smtClean="0">
                          <a:latin typeface="Lora" panose="020B0604020202020204" charset="-52"/>
                        </a:rPr>
                        <a:t>в отношении земельных участков, занятых жилищным фондом и (или) объектами инженерной инфраструктуры жилищно-коммунального комплекса или приобретенных (предоставленных) для жилищного строительства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2300" b="0" dirty="0" smtClean="0">
                          <a:latin typeface="Lora" panose="020B0604020202020204" charset="-52"/>
                        </a:rPr>
                        <a:t>в отношении земельных участков, ограниченных в обороте в соответствии с законодательством Российской Федерации, предоставленных для обеспечения обороны, безопасности и таможенных нужд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2300" b="0" dirty="0" smtClean="0">
                          <a:latin typeface="Lora" panose="020B0604020202020204" charset="-52"/>
                        </a:rPr>
                        <a:t>в отношении земельных участков, отнесенных к землям сельскохозяйственного назначения или к землям в составе зон сельскохозяйственного использования в населенных пунктах и используемых для сельскохозяйственного производства;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300" b="0" dirty="0" smtClean="0">
                          <a:solidFill>
                            <a:srgbClr val="000000"/>
                          </a:solidFill>
                          <a:latin typeface="Lora" panose="020B0604020202020204" charset="-52"/>
                          <a:ea typeface="Lora"/>
                          <a:cs typeface="Lora"/>
                          <a:sym typeface="Lora"/>
                        </a:rPr>
                        <a:t>в </a:t>
                      </a:r>
                      <a:r>
                        <a:rPr lang="en-US" sz="2300" b="0" dirty="0" err="1" smtClean="0">
                          <a:solidFill>
                            <a:srgbClr val="000000"/>
                          </a:solidFill>
                          <a:latin typeface="Lora" panose="020B0604020202020204" charset="-52"/>
                          <a:ea typeface="Lora"/>
                          <a:cs typeface="Lora"/>
                          <a:sym typeface="Lora"/>
                        </a:rPr>
                        <a:t>отношении</a:t>
                      </a:r>
                      <a:r>
                        <a:rPr lang="en-US" sz="2300" b="0" dirty="0" smtClean="0">
                          <a:solidFill>
                            <a:srgbClr val="000000"/>
                          </a:solidFill>
                          <a:latin typeface="Lora" panose="020B0604020202020204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2300" b="0" dirty="0" err="1" smtClean="0">
                          <a:solidFill>
                            <a:srgbClr val="000000"/>
                          </a:solidFill>
                          <a:latin typeface="Lora" panose="020B0604020202020204" charset="-52"/>
                          <a:ea typeface="Lora"/>
                          <a:cs typeface="Lora"/>
                          <a:sym typeface="Lora"/>
                        </a:rPr>
                        <a:t>прочих</a:t>
                      </a:r>
                      <a:r>
                        <a:rPr lang="en-US" sz="2300" b="0" dirty="0" smtClean="0">
                          <a:solidFill>
                            <a:srgbClr val="000000"/>
                          </a:solidFill>
                          <a:latin typeface="Lora" panose="020B0604020202020204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2300" b="0" dirty="0" err="1" smtClean="0">
                          <a:solidFill>
                            <a:srgbClr val="000000"/>
                          </a:solidFill>
                          <a:latin typeface="Lora" panose="020B0604020202020204" charset="-52"/>
                          <a:ea typeface="Lora"/>
                          <a:cs typeface="Lora"/>
                          <a:sym typeface="Lora"/>
                        </a:rPr>
                        <a:t>земельных</a:t>
                      </a:r>
                      <a:r>
                        <a:rPr lang="en-US" sz="2300" b="0" dirty="0" smtClean="0">
                          <a:solidFill>
                            <a:srgbClr val="000000"/>
                          </a:solidFill>
                          <a:latin typeface="Lora" panose="020B0604020202020204" charset="-52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lang="en-US" sz="2300" b="0" dirty="0" err="1" smtClean="0">
                          <a:solidFill>
                            <a:srgbClr val="000000"/>
                          </a:solidFill>
                          <a:latin typeface="Lora" panose="020B0604020202020204" charset="-52"/>
                          <a:ea typeface="Lora"/>
                          <a:cs typeface="Lora"/>
                          <a:sym typeface="Lora"/>
                        </a:rPr>
                        <a:t>участков</a:t>
                      </a:r>
                      <a:endParaRPr lang="ru-RU" sz="2300" b="0" dirty="0">
                        <a:latin typeface="Lora" panose="020B0604020202020204" charset="-52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500" b="1" dirty="0" smtClean="0">
                          <a:latin typeface="Lora" panose="020B0604020202020204" charset="-52"/>
                        </a:rPr>
                        <a:t>1</a:t>
                      </a:r>
                      <a:r>
                        <a:rPr lang="ru-RU" sz="3500" b="1" dirty="0" smtClean="0">
                          <a:latin typeface="Lora" panose="020B0604020202020204" charset="-52"/>
                        </a:rPr>
                        <a:t>,</a:t>
                      </a:r>
                      <a:r>
                        <a:rPr lang="en-US" sz="3500" b="1" dirty="0" smtClean="0">
                          <a:latin typeface="Lora" panose="020B0604020202020204" charset="-52"/>
                        </a:rPr>
                        <a:t>2</a:t>
                      </a:r>
                      <a:r>
                        <a:rPr lang="ru-RU" sz="3500" b="1" dirty="0" smtClean="0">
                          <a:latin typeface="Lora" panose="020B0604020202020204" charset="-52"/>
                        </a:rPr>
                        <a:t> %</a:t>
                      </a:r>
                      <a:endParaRPr lang="ru-RU" sz="35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pSp>
        <p:nvGrpSpPr>
          <p:cNvPr id="55" name="Group 24"/>
          <p:cNvGrpSpPr/>
          <p:nvPr/>
        </p:nvGrpSpPr>
        <p:grpSpPr>
          <a:xfrm>
            <a:off x="3505200" y="8039100"/>
            <a:ext cx="11430000" cy="1752600"/>
            <a:chOff x="0" y="0"/>
            <a:chExt cx="1657966" cy="1021146"/>
          </a:xfrm>
        </p:grpSpPr>
        <p:sp>
          <p:nvSpPr>
            <p:cNvPr id="56" name="Freeform 25"/>
            <p:cNvSpPr/>
            <p:nvPr/>
          </p:nvSpPr>
          <p:spPr>
            <a:xfrm>
              <a:off x="0" y="0"/>
              <a:ext cx="1657966" cy="1021146"/>
            </a:xfrm>
            <a:custGeom>
              <a:avLst/>
              <a:gdLst/>
              <a:ahLst/>
              <a:cxnLst/>
              <a:rect l="l" t="t" r="r" b="b"/>
              <a:pathLst>
                <a:path w="1657966" h="1021146">
                  <a:moveTo>
                    <a:pt x="62722" y="0"/>
                  </a:moveTo>
                  <a:lnTo>
                    <a:pt x="1595244" y="0"/>
                  </a:lnTo>
                  <a:cubicBezTo>
                    <a:pt x="1611879" y="0"/>
                    <a:pt x="1627833" y="6608"/>
                    <a:pt x="1639595" y="18371"/>
                  </a:cubicBezTo>
                  <a:cubicBezTo>
                    <a:pt x="1651358" y="30133"/>
                    <a:pt x="1657966" y="46087"/>
                    <a:pt x="1657966" y="62722"/>
                  </a:cubicBezTo>
                  <a:lnTo>
                    <a:pt x="1657966" y="958424"/>
                  </a:lnTo>
                  <a:cubicBezTo>
                    <a:pt x="1657966" y="993064"/>
                    <a:pt x="1629885" y="1021146"/>
                    <a:pt x="1595244" y="1021146"/>
                  </a:cubicBezTo>
                  <a:lnTo>
                    <a:pt x="62722" y="1021146"/>
                  </a:lnTo>
                  <a:cubicBezTo>
                    <a:pt x="46087" y="1021146"/>
                    <a:pt x="30133" y="1014538"/>
                    <a:pt x="18371" y="1002775"/>
                  </a:cubicBezTo>
                  <a:cubicBezTo>
                    <a:pt x="6608" y="991012"/>
                    <a:pt x="0" y="975059"/>
                    <a:pt x="0" y="958424"/>
                  </a:cubicBezTo>
                  <a:lnTo>
                    <a:pt x="0" y="62722"/>
                  </a:lnTo>
                  <a:cubicBezTo>
                    <a:pt x="0" y="46087"/>
                    <a:pt x="6608" y="30133"/>
                    <a:pt x="18371" y="18371"/>
                  </a:cubicBezTo>
                  <a:cubicBezTo>
                    <a:pt x="30133" y="6608"/>
                    <a:pt x="46087" y="0"/>
                    <a:pt x="62722" y="0"/>
                  </a:cubicBezTo>
                  <a:close/>
                </a:path>
              </a:pathLst>
            </a:custGeom>
            <a:solidFill>
              <a:srgbClr val="FFFFFF">
                <a:alpha val="94902"/>
              </a:srgbClr>
            </a:solidFill>
          </p:spPr>
        </p:sp>
        <p:sp>
          <p:nvSpPr>
            <p:cNvPr id="57" name="TextBox 26"/>
            <p:cNvSpPr txBox="1"/>
            <p:nvPr/>
          </p:nvSpPr>
          <p:spPr>
            <a:xfrm>
              <a:off x="0" y="-47625"/>
              <a:ext cx="1657966" cy="10687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4" name="TextBox 27"/>
          <p:cNvSpPr txBox="1"/>
          <p:nvPr/>
        </p:nvSpPr>
        <p:spPr>
          <a:xfrm>
            <a:off x="3733800" y="8267700"/>
            <a:ext cx="10820400" cy="13465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  <a:spcBef>
                <a:spcPct val="0"/>
              </a:spcBef>
            </a:pPr>
            <a:r>
              <a:rPr lang="ru-RU" sz="2500" b="1" dirty="0" smtClean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прекращается </a:t>
            </a:r>
            <a:r>
              <a:rPr lang="ru-RU" sz="2500" b="1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«мораторий» </a:t>
            </a:r>
            <a:r>
              <a:rPr lang="ru-RU" sz="2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на применение результатов кадастровой оценки, повлекших на 1 января 2023 г. увеличение кадастровой стоимости (налоговой базы) земельных участков</a:t>
            </a:r>
            <a:endParaRPr lang="en-US" sz="2500" dirty="0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1292838" y="1910171"/>
            <a:ext cx="1601933" cy="6466659"/>
            <a:chOff x="0" y="0"/>
            <a:chExt cx="421908" cy="170315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1908" cy="1703153"/>
            </a:xfrm>
            <a:custGeom>
              <a:avLst/>
              <a:gdLst/>
              <a:ahLst/>
              <a:cxnLst/>
              <a:rect l="l" t="t" r="r" b="b"/>
              <a:pathLst>
                <a:path w="421908" h="1703153">
                  <a:moveTo>
                    <a:pt x="210954" y="0"/>
                  </a:moveTo>
                  <a:lnTo>
                    <a:pt x="210954" y="0"/>
                  </a:lnTo>
                  <a:cubicBezTo>
                    <a:pt x="266903" y="0"/>
                    <a:pt x="320560" y="22225"/>
                    <a:pt x="360121" y="61787"/>
                  </a:cubicBezTo>
                  <a:cubicBezTo>
                    <a:pt x="399683" y="101349"/>
                    <a:pt x="421908" y="155006"/>
                    <a:pt x="421908" y="210954"/>
                  </a:cubicBezTo>
                  <a:lnTo>
                    <a:pt x="421908" y="1492199"/>
                  </a:lnTo>
                  <a:cubicBezTo>
                    <a:pt x="421908" y="1548147"/>
                    <a:pt x="399683" y="1601804"/>
                    <a:pt x="360121" y="1641366"/>
                  </a:cubicBezTo>
                  <a:cubicBezTo>
                    <a:pt x="320560" y="1680928"/>
                    <a:pt x="266903" y="1703153"/>
                    <a:pt x="210954" y="1703153"/>
                  </a:cubicBezTo>
                  <a:lnTo>
                    <a:pt x="210954" y="1703153"/>
                  </a:lnTo>
                  <a:cubicBezTo>
                    <a:pt x="155006" y="1703153"/>
                    <a:pt x="101349" y="1680928"/>
                    <a:pt x="61787" y="1641366"/>
                  </a:cubicBezTo>
                  <a:cubicBezTo>
                    <a:pt x="22225" y="1601804"/>
                    <a:pt x="0" y="1548147"/>
                    <a:pt x="0" y="1492199"/>
                  </a:cubicBezTo>
                  <a:lnTo>
                    <a:pt x="0" y="210954"/>
                  </a:lnTo>
                  <a:cubicBezTo>
                    <a:pt x="0" y="155006"/>
                    <a:pt x="22225" y="101349"/>
                    <a:pt x="61787" y="61787"/>
                  </a:cubicBezTo>
                  <a:cubicBezTo>
                    <a:pt x="101349" y="22225"/>
                    <a:pt x="155006" y="0"/>
                    <a:pt x="210954" y="0"/>
                  </a:cubicBezTo>
                  <a:close/>
                </a:path>
              </a:pathLst>
            </a:custGeom>
            <a:solidFill>
              <a:srgbClr val="3C82D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21908" cy="17507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396113" y="74145"/>
            <a:ext cx="15495773" cy="1732077"/>
            <a:chOff x="0" y="0"/>
            <a:chExt cx="4081191" cy="45618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081191" cy="456185"/>
            </a:xfrm>
            <a:custGeom>
              <a:avLst/>
              <a:gdLst/>
              <a:ahLst/>
              <a:cxnLst/>
              <a:rect l="l" t="t" r="r" b="b"/>
              <a:pathLst>
                <a:path w="4081191" h="456185">
                  <a:moveTo>
                    <a:pt x="25480" y="0"/>
                  </a:moveTo>
                  <a:lnTo>
                    <a:pt x="4055711" y="0"/>
                  </a:lnTo>
                  <a:cubicBezTo>
                    <a:pt x="4062469" y="0"/>
                    <a:pt x="4068950" y="2685"/>
                    <a:pt x="4073728" y="7463"/>
                  </a:cubicBezTo>
                  <a:cubicBezTo>
                    <a:pt x="4078507" y="12242"/>
                    <a:pt x="4081191" y="18723"/>
                    <a:pt x="4081191" y="25480"/>
                  </a:cubicBezTo>
                  <a:lnTo>
                    <a:pt x="4081191" y="430704"/>
                  </a:lnTo>
                  <a:cubicBezTo>
                    <a:pt x="4081191" y="437462"/>
                    <a:pt x="4078507" y="443943"/>
                    <a:pt x="4073728" y="448722"/>
                  </a:cubicBezTo>
                  <a:cubicBezTo>
                    <a:pt x="4068950" y="453500"/>
                    <a:pt x="4062469" y="456185"/>
                    <a:pt x="4055711" y="456185"/>
                  </a:cubicBezTo>
                  <a:lnTo>
                    <a:pt x="25480" y="456185"/>
                  </a:lnTo>
                  <a:cubicBezTo>
                    <a:pt x="18723" y="456185"/>
                    <a:pt x="12242" y="453500"/>
                    <a:pt x="7463" y="448722"/>
                  </a:cubicBezTo>
                  <a:cubicBezTo>
                    <a:pt x="2685" y="443943"/>
                    <a:pt x="0" y="437462"/>
                    <a:pt x="0" y="430704"/>
                  </a:cubicBezTo>
                  <a:lnTo>
                    <a:pt x="0" y="25480"/>
                  </a:lnTo>
                  <a:cubicBezTo>
                    <a:pt x="0" y="18723"/>
                    <a:pt x="2685" y="12242"/>
                    <a:pt x="7463" y="7463"/>
                  </a:cubicBezTo>
                  <a:cubicBezTo>
                    <a:pt x="12242" y="2685"/>
                    <a:pt x="18723" y="0"/>
                    <a:pt x="25480" y="0"/>
                  </a:cubicBezTo>
                  <a:close/>
                </a:path>
              </a:pathLst>
            </a:custGeom>
            <a:solidFill>
              <a:srgbClr val="3C82D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4081191" cy="5038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0" y="0"/>
            <a:ext cx="854561" cy="1028700"/>
            <a:chOff x="0" y="0"/>
            <a:chExt cx="225070" cy="27093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25070" cy="270933"/>
            </a:xfrm>
            <a:custGeom>
              <a:avLst/>
              <a:gdLst/>
              <a:ahLst/>
              <a:cxnLst/>
              <a:rect l="l" t="t" r="r" b="b"/>
              <a:pathLst>
                <a:path w="225070" h="270933">
                  <a:moveTo>
                    <a:pt x="0" y="0"/>
                  </a:moveTo>
                  <a:lnTo>
                    <a:pt x="225070" y="0"/>
                  </a:lnTo>
                  <a:lnTo>
                    <a:pt x="225070" y="270933"/>
                  </a:lnTo>
                  <a:lnTo>
                    <a:pt x="0" y="270933"/>
                  </a:lnTo>
                  <a:close/>
                </a:path>
              </a:pathLst>
            </a:custGeom>
            <a:gradFill rotWithShape="1">
              <a:gsLst>
                <a:gs pos="0">
                  <a:srgbClr val="FFA0A0">
                    <a:alpha val="100000"/>
                  </a:srgbClr>
                </a:gs>
                <a:gs pos="100000">
                  <a:srgbClr val="EF0000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225070" cy="3185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171464" y="3236657"/>
            <a:ext cx="6786654" cy="3813685"/>
          </a:xfrm>
          <a:custGeom>
            <a:avLst/>
            <a:gdLst/>
            <a:ahLst/>
            <a:cxnLst/>
            <a:rect l="l" t="t" r="r" b="b"/>
            <a:pathLst>
              <a:path w="6786654" h="3813685">
                <a:moveTo>
                  <a:pt x="0" y="0"/>
                </a:moveTo>
                <a:lnTo>
                  <a:pt x="6786654" y="0"/>
                </a:lnTo>
                <a:lnTo>
                  <a:pt x="6786654" y="3813686"/>
                </a:lnTo>
                <a:lnTo>
                  <a:pt x="0" y="381368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396113" y="101056"/>
            <a:ext cx="15495773" cy="1526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4400" b="1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Личный кабинет налогоплательщика</a:t>
            </a:r>
          </a:p>
          <a:p>
            <a:pPr algn="ctr">
              <a:lnSpc>
                <a:spcPts val="6160"/>
              </a:lnSpc>
            </a:pPr>
            <a:r>
              <a:rPr lang="en-US" sz="4400" b="1">
                <a:solidFill>
                  <a:srgbClr val="FFFFFF"/>
                </a:solidFill>
                <a:latin typeface="Lora Bold"/>
                <a:ea typeface="Lora Bold"/>
                <a:cs typeface="Lora Bold"/>
                <a:sym typeface="Lora Bold"/>
              </a:rPr>
              <a:t>физического лица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8741" y="-103187"/>
            <a:ext cx="697079" cy="1111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00"/>
              </a:lnSpc>
            </a:pPr>
            <a:r>
              <a:rPr lang="en-US" sz="650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8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6533774" y="2161970"/>
            <a:ext cx="10725526" cy="7096330"/>
            <a:chOff x="0" y="0"/>
            <a:chExt cx="2824830" cy="1868992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824830" cy="1868992"/>
            </a:xfrm>
            <a:custGeom>
              <a:avLst/>
              <a:gdLst/>
              <a:ahLst/>
              <a:cxnLst/>
              <a:rect l="l" t="t" r="r" b="b"/>
              <a:pathLst>
                <a:path w="2824830" h="1868992">
                  <a:moveTo>
                    <a:pt x="36813" y="0"/>
                  </a:moveTo>
                  <a:lnTo>
                    <a:pt x="2788017" y="0"/>
                  </a:lnTo>
                  <a:cubicBezTo>
                    <a:pt x="2808348" y="0"/>
                    <a:pt x="2824830" y="16482"/>
                    <a:pt x="2824830" y="36813"/>
                  </a:cubicBezTo>
                  <a:lnTo>
                    <a:pt x="2824830" y="1832179"/>
                  </a:lnTo>
                  <a:cubicBezTo>
                    <a:pt x="2824830" y="1841943"/>
                    <a:pt x="2820951" y="1851306"/>
                    <a:pt x="2814048" y="1858210"/>
                  </a:cubicBezTo>
                  <a:cubicBezTo>
                    <a:pt x="2807144" y="1865114"/>
                    <a:pt x="2797780" y="1868992"/>
                    <a:pt x="2788017" y="1868992"/>
                  </a:cubicBezTo>
                  <a:lnTo>
                    <a:pt x="36813" y="1868992"/>
                  </a:lnTo>
                  <a:cubicBezTo>
                    <a:pt x="16482" y="1868992"/>
                    <a:pt x="0" y="1852511"/>
                    <a:pt x="0" y="1832179"/>
                  </a:cubicBezTo>
                  <a:lnTo>
                    <a:pt x="0" y="36813"/>
                  </a:lnTo>
                  <a:cubicBezTo>
                    <a:pt x="0" y="16482"/>
                    <a:pt x="16482" y="0"/>
                    <a:pt x="36813" y="0"/>
                  </a:cubicBezTo>
                  <a:close/>
                </a:path>
              </a:pathLst>
            </a:custGeom>
            <a:solidFill>
              <a:srgbClr val="FFFFFF">
                <a:alpha val="94902"/>
              </a:srgbClr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47625"/>
              <a:ext cx="2824830" cy="1916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6958118" y="2398610"/>
            <a:ext cx="9876838" cy="6283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00"/>
              </a:lnSpc>
            </a:pPr>
            <a:r>
              <a:rPr lang="en-US" sz="2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С </a:t>
            </a:r>
            <a:r>
              <a:rPr lang="en-US" sz="2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помощью</a:t>
            </a:r>
            <a:r>
              <a:rPr lang="en-US" sz="2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сервиса</a:t>
            </a:r>
            <a:r>
              <a:rPr lang="en-US" sz="2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«</a:t>
            </a:r>
            <a:r>
              <a:rPr lang="en-US" sz="2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Личный</a:t>
            </a:r>
            <a:r>
              <a:rPr lang="en-US" sz="2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кабинет</a:t>
            </a:r>
            <a:r>
              <a:rPr lang="en-US" sz="2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500" dirty="0" err="1" smtClean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налогоплательщика</a:t>
            </a:r>
            <a:r>
              <a:rPr lang="ru-RU" sz="2500" dirty="0" smtClean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для  </a:t>
            </a:r>
            <a:r>
              <a:rPr lang="en-US" sz="2500" dirty="0" err="1" smtClean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физическ</a:t>
            </a:r>
            <a:r>
              <a:rPr lang="ru-RU" sz="2500" dirty="0" smtClean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их</a:t>
            </a:r>
            <a:r>
              <a:rPr lang="en-US" sz="2500" dirty="0" smtClean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500" dirty="0" err="1" smtClean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лиц</a:t>
            </a:r>
            <a:r>
              <a:rPr lang="en-US" sz="2500" dirty="0" smtClean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» </a:t>
            </a:r>
            <a:r>
              <a:rPr lang="en-US" sz="2500" dirty="0" err="1" smtClean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граждане</a:t>
            </a:r>
            <a:r>
              <a:rPr lang="en-US" sz="2500" dirty="0" smtClean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могут</a:t>
            </a:r>
            <a:r>
              <a:rPr lang="en-US" sz="2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:</a:t>
            </a:r>
          </a:p>
          <a:p>
            <a:pPr marL="539751" lvl="1" indent="-269876" algn="just">
              <a:lnSpc>
                <a:spcPts val="3500"/>
              </a:lnSpc>
              <a:buFont typeface="Arial"/>
              <a:buChar char="•"/>
            </a:pPr>
            <a:r>
              <a:rPr lang="en-US" sz="2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получать</a:t>
            </a:r>
            <a:r>
              <a:rPr lang="en-US" sz="2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актуальную</a:t>
            </a:r>
            <a:r>
              <a:rPr lang="en-US" sz="2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информацию</a:t>
            </a:r>
            <a:r>
              <a:rPr lang="en-US" sz="2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об</a:t>
            </a:r>
            <a:r>
              <a:rPr lang="en-US" sz="2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объектах</a:t>
            </a:r>
            <a:r>
              <a:rPr lang="en-US" sz="2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имущества</a:t>
            </a:r>
            <a:r>
              <a:rPr lang="en-US" sz="2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, о </a:t>
            </a:r>
            <a:r>
              <a:rPr lang="en-US" sz="2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задолженности</a:t>
            </a:r>
            <a:r>
              <a:rPr lang="en-US" sz="2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перед</a:t>
            </a:r>
            <a:r>
              <a:rPr lang="en-US" sz="2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бюджетом</a:t>
            </a:r>
            <a:r>
              <a:rPr lang="en-US" sz="2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, о </a:t>
            </a:r>
            <a:r>
              <a:rPr lang="en-US" sz="2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суммах</a:t>
            </a:r>
            <a:r>
              <a:rPr lang="en-US" sz="2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начисленных</a:t>
            </a:r>
            <a:r>
              <a:rPr lang="en-US" sz="2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и </a:t>
            </a:r>
            <a:r>
              <a:rPr lang="en-US" sz="2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уплаченных</a:t>
            </a:r>
            <a:r>
              <a:rPr lang="en-US" sz="2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налоговых</a:t>
            </a:r>
            <a:r>
              <a:rPr lang="en-US" sz="2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платежей</a:t>
            </a:r>
            <a:r>
              <a:rPr lang="en-US" sz="2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, о </a:t>
            </a:r>
            <a:r>
              <a:rPr lang="en-US" sz="2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наличии</a:t>
            </a:r>
            <a:r>
              <a:rPr lang="en-US" sz="2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переплат</a:t>
            </a:r>
            <a:r>
              <a:rPr lang="en-US" sz="2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, </a:t>
            </a:r>
            <a:r>
              <a:rPr lang="en-US" sz="2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невыясненных</a:t>
            </a:r>
            <a:r>
              <a:rPr lang="en-US" sz="2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платежах</a:t>
            </a:r>
            <a:r>
              <a:rPr lang="en-US" sz="2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и </a:t>
            </a:r>
            <a:r>
              <a:rPr lang="en-US" sz="2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прочее</a:t>
            </a:r>
            <a:r>
              <a:rPr lang="en-US" sz="2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;</a:t>
            </a:r>
          </a:p>
          <a:p>
            <a:pPr marL="539751" lvl="1" indent="-269876" algn="just">
              <a:lnSpc>
                <a:spcPts val="3500"/>
              </a:lnSpc>
              <a:buFont typeface="Arial"/>
              <a:buChar char="•"/>
            </a:pPr>
            <a:r>
              <a:rPr lang="en-US" sz="2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получать</a:t>
            </a:r>
            <a:r>
              <a:rPr lang="en-US" sz="2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справку</a:t>
            </a:r>
            <a:r>
              <a:rPr lang="en-US" sz="2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о </a:t>
            </a:r>
            <a:r>
              <a:rPr lang="en-US" sz="2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состоянии</a:t>
            </a:r>
            <a:r>
              <a:rPr lang="en-US" sz="2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расчетов</a:t>
            </a:r>
            <a:r>
              <a:rPr lang="en-US" sz="2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по</a:t>
            </a:r>
            <a:r>
              <a:rPr lang="en-US" sz="2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налогам</a:t>
            </a:r>
            <a:r>
              <a:rPr lang="en-US" sz="2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, </a:t>
            </a:r>
            <a:r>
              <a:rPr lang="en-US" sz="2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сборам</a:t>
            </a:r>
            <a:r>
              <a:rPr lang="en-US" sz="2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, </a:t>
            </a:r>
            <a:r>
              <a:rPr lang="en-US" sz="2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пеням</a:t>
            </a:r>
            <a:r>
              <a:rPr lang="en-US" sz="2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, </a:t>
            </a:r>
            <a:r>
              <a:rPr lang="en-US" sz="2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штрафам</a:t>
            </a:r>
            <a:r>
              <a:rPr lang="en-US" sz="2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, </a:t>
            </a:r>
            <a:r>
              <a:rPr lang="en-US" sz="2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процентам</a:t>
            </a:r>
            <a:r>
              <a:rPr lang="en-US" sz="2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;</a:t>
            </a:r>
          </a:p>
          <a:p>
            <a:pPr marL="539751" lvl="1" indent="-269876" algn="just">
              <a:lnSpc>
                <a:spcPts val="3500"/>
              </a:lnSpc>
              <a:buFont typeface="Arial"/>
              <a:buChar char="•"/>
            </a:pPr>
            <a:r>
              <a:rPr lang="en-US" sz="2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получать</a:t>
            </a:r>
            <a:r>
              <a:rPr lang="en-US" sz="2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справку</a:t>
            </a:r>
            <a:r>
              <a:rPr lang="en-US" sz="2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об</a:t>
            </a:r>
            <a:r>
              <a:rPr lang="en-US" sz="2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исполнении</a:t>
            </a:r>
            <a:r>
              <a:rPr lang="en-US" sz="2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обязанности</a:t>
            </a:r>
            <a:r>
              <a:rPr lang="en-US" sz="2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по</a:t>
            </a:r>
            <a:r>
              <a:rPr lang="en-US" sz="2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уплате</a:t>
            </a:r>
            <a:r>
              <a:rPr lang="en-US" sz="2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налогов</a:t>
            </a:r>
            <a:r>
              <a:rPr lang="en-US" sz="2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, </a:t>
            </a:r>
            <a:r>
              <a:rPr lang="en-US" sz="2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сборов</a:t>
            </a:r>
            <a:r>
              <a:rPr lang="en-US" sz="2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, </a:t>
            </a:r>
            <a:r>
              <a:rPr lang="en-US" sz="2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пеней</a:t>
            </a:r>
            <a:r>
              <a:rPr lang="en-US" sz="2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, </a:t>
            </a:r>
            <a:r>
              <a:rPr lang="en-US" sz="2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штрафов</a:t>
            </a:r>
            <a:r>
              <a:rPr lang="en-US" sz="2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, </a:t>
            </a:r>
            <a:r>
              <a:rPr lang="en-US" sz="2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процентов</a:t>
            </a:r>
            <a:r>
              <a:rPr lang="en-US" sz="2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;</a:t>
            </a:r>
          </a:p>
          <a:p>
            <a:pPr marL="539751" lvl="1" indent="-269876" algn="just">
              <a:lnSpc>
                <a:spcPts val="3500"/>
              </a:lnSpc>
              <a:buFont typeface="Arial"/>
              <a:buChar char="•"/>
            </a:pPr>
            <a:r>
              <a:rPr lang="en-US" sz="2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направлять</a:t>
            </a:r>
            <a:r>
              <a:rPr lang="en-US" sz="2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в </a:t>
            </a:r>
            <a:r>
              <a:rPr lang="en-US" sz="2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налоговый</a:t>
            </a:r>
            <a:r>
              <a:rPr lang="en-US" sz="2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орган</a:t>
            </a:r>
            <a:r>
              <a:rPr lang="en-US" sz="2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обращения</a:t>
            </a:r>
            <a:r>
              <a:rPr lang="en-US" sz="2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, </a:t>
            </a:r>
            <a:r>
              <a:rPr lang="en-US" sz="2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заявления</a:t>
            </a:r>
            <a:r>
              <a:rPr lang="en-US" sz="2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, а </a:t>
            </a:r>
            <a:r>
              <a:rPr lang="en-US" sz="2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также</a:t>
            </a:r>
            <a:r>
              <a:rPr lang="en-US" sz="2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оплачивать</a:t>
            </a:r>
            <a:r>
              <a:rPr lang="en-US" sz="2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налоги</a:t>
            </a:r>
            <a:r>
              <a:rPr lang="en-US" sz="2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в </a:t>
            </a:r>
            <a:r>
              <a:rPr lang="en-US" sz="2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режиме</a:t>
            </a:r>
            <a:r>
              <a:rPr lang="en-US" sz="2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онлайн</a:t>
            </a:r>
            <a:r>
              <a:rPr lang="en-US" sz="2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;</a:t>
            </a:r>
          </a:p>
          <a:p>
            <a:pPr marL="539751" lvl="1" indent="-269876" algn="just">
              <a:lnSpc>
                <a:spcPts val="3500"/>
              </a:lnSpc>
              <a:spcBef>
                <a:spcPct val="0"/>
              </a:spcBef>
              <a:buFont typeface="Arial"/>
              <a:buChar char="•"/>
            </a:pPr>
            <a:r>
              <a:rPr lang="en-US" sz="2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отслеживать</a:t>
            </a:r>
            <a:r>
              <a:rPr lang="en-US" sz="2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статус</a:t>
            </a:r>
            <a:r>
              <a:rPr lang="en-US" sz="2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обработки</a:t>
            </a:r>
            <a:r>
              <a:rPr lang="en-US" sz="2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заявления</a:t>
            </a:r>
            <a:r>
              <a:rPr lang="en-US" sz="2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и </a:t>
            </a:r>
            <a:r>
              <a:rPr lang="en-US" sz="2500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ответа</a:t>
            </a:r>
            <a:r>
              <a:rPr lang="en-US" sz="2500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ru-RU" sz="2500" dirty="0" smtClean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налогового органа</a:t>
            </a:r>
            <a:r>
              <a:rPr lang="en-US" sz="2500" dirty="0" smtClean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.</a:t>
            </a:r>
            <a:endParaRPr lang="en-US" sz="2500" dirty="0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2622550" y="5143500"/>
            <a:ext cx="5245100" cy="1332778"/>
            <a:chOff x="0" y="0"/>
            <a:chExt cx="1381426" cy="35102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381426" cy="351020"/>
            </a:xfrm>
            <a:custGeom>
              <a:avLst/>
              <a:gdLst/>
              <a:ahLst/>
              <a:cxnLst/>
              <a:rect l="l" t="t" r="r" b="b"/>
              <a:pathLst>
                <a:path w="1381426" h="351020">
                  <a:moveTo>
                    <a:pt x="75277" y="0"/>
                  </a:moveTo>
                  <a:lnTo>
                    <a:pt x="1306148" y="0"/>
                  </a:lnTo>
                  <a:cubicBezTo>
                    <a:pt x="1326113" y="0"/>
                    <a:pt x="1345260" y="7931"/>
                    <a:pt x="1359377" y="22048"/>
                  </a:cubicBezTo>
                  <a:cubicBezTo>
                    <a:pt x="1373495" y="36166"/>
                    <a:pt x="1381426" y="55313"/>
                    <a:pt x="1381426" y="75277"/>
                  </a:cubicBezTo>
                  <a:lnTo>
                    <a:pt x="1381426" y="275742"/>
                  </a:lnTo>
                  <a:cubicBezTo>
                    <a:pt x="1381426" y="295707"/>
                    <a:pt x="1373495" y="314854"/>
                    <a:pt x="1359377" y="328971"/>
                  </a:cubicBezTo>
                  <a:cubicBezTo>
                    <a:pt x="1345260" y="343089"/>
                    <a:pt x="1326113" y="351020"/>
                    <a:pt x="1306148" y="351020"/>
                  </a:cubicBezTo>
                  <a:lnTo>
                    <a:pt x="75277" y="351020"/>
                  </a:lnTo>
                  <a:cubicBezTo>
                    <a:pt x="55313" y="351020"/>
                    <a:pt x="36166" y="343089"/>
                    <a:pt x="22048" y="328971"/>
                  </a:cubicBezTo>
                  <a:cubicBezTo>
                    <a:pt x="7931" y="314854"/>
                    <a:pt x="0" y="295707"/>
                    <a:pt x="0" y="275742"/>
                  </a:cubicBezTo>
                  <a:lnTo>
                    <a:pt x="0" y="75277"/>
                  </a:lnTo>
                  <a:cubicBezTo>
                    <a:pt x="0" y="55313"/>
                    <a:pt x="7931" y="36166"/>
                    <a:pt x="22048" y="22048"/>
                  </a:cubicBezTo>
                  <a:cubicBezTo>
                    <a:pt x="36166" y="7931"/>
                    <a:pt x="55313" y="0"/>
                    <a:pt x="75277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1381426" cy="3986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728950" y="5143500"/>
            <a:ext cx="5118100" cy="1332778"/>
            <a:chOff x="0" y="0"/>
            <a:chExt cx="1347977" cy="35102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347977" cy="351020"/>
            </a:xfrm>
            <a:custGeom>
              <a:avLst/>
              <a:gdLst/>
              <a:ahLst/>
              <a:cxnLst/>
              <a:rect l="l" t="t" r="r" b="b"/>
              <a:pathLst>
                <a:path w="1347977" h="351020">
                  <a:moveTo>
                    <a:pt x="77145" y="0"/>
                  </a:moveTo>
                  <a:lnTo>
                    <a:pt x="1270832" y="0"/>
                  </a:lnTo>
                  <a:cubicBezTo>
                    <a:pt x="1291292" y="0"/>
                    <a:pt x="1310914" y="8128"/>
                    <a:pt x="1325382" y="22595"/>
                  </a:cubicBezTo>
                  <a:cubicBezTo>
                    <a:pt x="1339849" y="37063"/>
                    <a:pt x="1347977" y="56685"/>
                    <a:pt x="1347977" y="77145"/>
                  </a:cubicBezTo>
                  <a:lnTo>
                    <a:pt x="1347977" y="273874"/>
                  </a:lnTo>
                  <a:cubicBezTo>
                    <a:pt x="1347977" y="316480"/>
                    <a:pt x="1313438" y="351020"/>
                    <a:pt x="1270832" y="351020"/>
                  </a:cubicBezTo>
                  <a:lnTo>
                    <a:pt x="77145" y="351020"/>
                  </a:lnTo>
                  <a:cubicBezTo>
                    <a:pt x="34539" y="351020"/>
                    <a:pt x="0" y="316480"/>
                    <a:pt x="0" y="273874"/>
                  </a:cubicBezTo>
                  <a:lnTo>
                    <a:pt x="0" y="77145"/>
                  </a:lnTo>
                  <a:cubicBezTo>
                    <a:pt x="0" y="34539"/>
                    <a:pt x="34539" y="0"/>
                    <a:pt x="77145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1347977" cy="3986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7168896" y="110159"/>
            <a:ext cx="3950208" cy="4114800"/>
          </a:xfrm>
          <a:custGeom>
            <a:avLst/>
            <a:gdLst/>
            <a:ahLst/>
            <a:cxnLst/>
            <a:rect l="l" t="t" r="r" b="b"/>
            <a:pathLst>
              <a:path w="3950208" h="4114800">
                <a:moveTo>
                  <a:pt x="0" y="0"/>
                </a:moveTo>
                <a:lnTo>
                  <a:pt x="3950208" y="0"/>
                </a:lnTo>
                <a:lnTo>
                  <a:pt x="395020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028700" y="5395551"/>
            <a:ext cx="16230600" cy="7524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499" b="1">
                <a:solidFill>
                  <a:srgbClr val="004AAD"/>
                </a:solidFill>
                <a:latin typeface="Lora Bold"/>
                <a:ea typeface="Lora Bold"/>
                <a:cs typeface="Lora Bold"/>
                <a:sym typeface="Lora Bold"/>
              </a:rPr>
              <a:t>Благодарим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795</Words>
  <Application>Microsoft Office PowerPoint</Application>
  <PresentationFormat>Произвольный</PresentationFormat>
  <Paragraphs>100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Lora</vt:lpstr>
      <vt:lpstr>Cambria Math</vt:lpstr>
      <vt:lpstr>Arial</vt:lpstr>
      <vt:lpstr>Lora Bold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«Налогообложение имущества юридических лиц за налоговый период 2024 года»</dc:title>
  <cp:lastModifiedBy>Минкина Анна Юрьевна</cp:lastModifiedBy>
  <cp:revision>29</cp:revision>
  <dcterms:created xsi:type="dcterms:W3CDTF">2006-08-16T00:00:00Z</dcterms:created>
  <dcterms:modified xsi:type="dcterms:W3CDTF">2025-02-24T09:30:31Z</dcterms:modified>
  <dc:identifier>DAGcwO9ct9U</dc:identifier>
</cp:coreProperties>
</file>