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  <p:sldMasterId id="2147483817" r:id="rId2"/>
  </p:sldMasterIdLst>
  <p:notesMasterIdLst>
    <p:notesMasterId r:id="rId16"/>
  </p:notesMasterIdLst>
  <p:handoutMasterIdLst>
    <p:handoutMasterId r:id="rId17"/>
  </p:handoutMasterIdLst>
  <p:sldIdLst>
    <p:sldId id="413" r:id="rId3"/>
    <p:sldId id="409" r:id="rId4"/>
    <p:sldId id="425" r:id="rId5"/>
    <p:sldId id="430" r:id="rId6"/>
    <p:sldId id="429" r:id="rId7"/>
    <p:sldId id="418" r:id="rId8"/>
    <p:sldId id="419" r:id="rId9"/>
    <p:sldId id="420" r:id="rId10"/>
    <p:sldId id="421" r:id="rId11"/>
    <p:sldId id="427" r:id="rId12"/>
    <p:sldId id="426" r:id="rId13"/>
    <p:sldId id="431" r:id="rId14"/>
    <p:sldId id="415" r:id="rId15"/>
  </p:sldIdLst>
  <p:sldSz cx="10160000" cy="5715000"/>
  <p:notesSz cx="6808788" cy="9940925"/>
  <p:defaultTextStyle>
    <a:defPPr>
      <a:defRPr lang="ru-RU"/>
    </a:defPPr>
    <a:lvl1pPr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07988" indent="49213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815975" indent="98425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223963" indent="147638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631950" indent="196850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55" userDrawn="1">
          <p15:clr>
            <a:srgbClr val="A4A3A4"/>
          </p15:clr>
        </p15:guide>
        <p15:guide id="2" orient="horz" pos="843" userDrawn="1">
          <p15:clr>
            <a:srgbClr val="A4A3A4"/>
          </p15:clr>
        </p15:guide>
        <p15:guide id="3" orient="horz" pos="263" userDrawn="1">
          <p15:clr>
            <a:srgbClr val="A4A3A4"/>
          </p15:clr>
        </p15:guide>
        <p15:guide id="4" orient="horz" pos="3379" userDrawn="1">
          <p15:clr>
            <a:srgbClr val="A4A3A4"/>
          </p15:clr>
        </p15:guide>
        <p15:guide id="5" pos="3200" userDrawn="1">
          <p15:clr>
            <a:srgbClr val="A4A3A4"/>
          </p15:clr>
        </p15:guide>
        <p15:guide id="6" pos="787" userDrawn="1">
          <p15:clr>
            <a:srgbClr val="A4A3A4"/>
          </p15:clr>
        </p15:guide>
        <p15:guide id="7" pos="1733" userDrawn="1">
          <p15:clr>
            <a:srgbClr val="A4A3A4"/>
          </p15:clr>
        </p15:guide>
        <p15:guide id="8" pos="5711" userDrawn="1">
          <p15:clr>
            <a:srgbClr val="A4A3A4"/>
          </p15:clr>
        </p15:guide>
        <p15:guide id="9" pos="6148" userDrawn="1">
          <p15:clr>
            <a:srgbClr val="A4A3A4"/>
          </p15:clr>
        </p15:guide>
        <p15:guide id="10" pos="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DDDDDD"/>
    <a:srgbClr val="CF3D3D"/>
    <a:srgbClr val="CCECFF"/>
    <a:srgbClr val="F8AB6C"/>
    <a:srgbClr val="005AA9"/>
    <a:srgbClr val="504F53"/>
    <a:srgbClr val="F8F8F8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194" autoAdjust="0"/>
  </p:normalViewPr>
  <p:slideViewPr>
    <p:cSldViewPr>
      <p:cViewPr varScale="1">
        <p:scale>
          <a:sx n="104" d="100"/>
          <a:sy n="104" d="100"/>
        </p:scale>
        <p:origin x="684" y="90"/>
      </p:cViewPr>
      <p:guideLst>
        <p:guide orient="horz" pos="1755"/>
        <p:guide orient="horz" pos="843"/>
        <p:guide orient="horz" pos="263"/>
        <p:guide orient="horz" pos="3379"/>
        <p:guide pos="3200"/>
        <p:guide pos="787"/>
        <p:guide pos="1733"/>
        <p:guide pos="5711"/>
        <p:guide pos="6148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988BF-25D9-4192-8344-224A35267FD9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266CA-12F1-4909-B3E0-3889BDC649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454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50421" cy="496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 defTabSz="82339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63" y="3"/>
            <a:ext cx="2950421" cy="496966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 defTabSz="82339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F74836-DAEA-4708-86BD-336085492559}" type="datetimeFigureOut">
              <a:rPr lang="ru-RU"/>
              <a:pPr>
                <a:defRPr/>
              </a:pPr>
              <a:t>07.03.2023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361" y="4721980"/>
            <a:ext cx="5446066" cy="4472696"/>
          </a:xfrm>
          <a:prstGeom prst="rect">
            <a:avLst/>
          </a:prstGeom>
        </p:spPr>
        <p:txBody>
          <a:bodyPr vert="horz" lIns="92236" tIns="46118" rIns="92236" bIns="4611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2363"/>
            <a:ext cx="2950421" cy="496965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 defTabSz="82339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63" y="9442363"/>
            <a:ext cx="2950421" cy="496965"/>
          </a:xfrm>
          <a:prstGeom prst="rect">
            <a:avLst/>
          </a:prstGeom>
        </p:spPr>
        <p:txBody>
          <a:bodyPr vert="horz" wrap="square" lIns="92236" tIns="46118" rIns="92236" bIns="461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7ADBB1-FE09-469B-A9B5-D3879E3F34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3691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988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975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963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1950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ADBB1-FE09-469B-A9B5-D3879E3F3471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8799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ADBB1-FE09-469B-A9B5-D3879E3F3471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273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ADBB1-FE09-469B-A9B5-D3879E3F3471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581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" y="1589"/>
            <a:ext cx="10158236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2803076"/>
            <a:ext cx="8636000" cy="1225021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54862"/>
            <a:ext cx="71120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60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B2044-EE63-44D6-8D51-8CB9252DB806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03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C9C67-DEB4-4E2A-9BCB-D6D47D71225B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4835" y="252678"/>
            <a:ext cx="2672292" cy="53763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431" y="252678"/>
            <a:ext cx="7851069" cy="53763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6F62E-187A-4A5E-868C-B232F9467CDF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4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299"/>
            <a:ext cx="10160000" cy="5714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62000" y="3105591"/>
            <a:ext cx="8636000" cy="1225021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57329"/>
            <a:ext cx="7112000" cy="1460500"/>
          </a:xfrm>
        </p:spPr>
        <p:txBody>
          <a:bodyPr>
            <a:normAutofit/>
          </a:bodyPr>
          <a:lstStyle>
            <a:lvl1pPr marL="0" indent="0" algn="ctr">
              <a:buNone/>
              <a:defRPr sz="2778" b="0">
                <a:solidFill>
                  <a:schemeClr val="bg1"/>
                </a:solidFill>
                <a:latin typeface="+mj-lt"/>
              </a:defRPr>
            </a:lvl1pPr>
            <a:lvl2pPr marL="451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3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6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7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9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0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1612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617"/>
            <a:ext cx="10160000" cy="5714328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53891" y="1039840"/>
            <a:ext cx="6780981" cy="3977900"/>
          </a:xfrm>
        </p:spPr>
        <p:txBody>
          <a:bodyPr anchor="t">
            <a:normAutofit/>
          </a:bodyPr>
          <a:lstStyle>
            <a:lvl1pPr algn="l">
              <a:lnSpc>
                <a:spcPts val="5990"/>
              </a:lnSpc>
              <a:defRPr sz="5222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807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9098" y="1672216"/>
            <a:ext cx="8480778" cy="3563054"/>
          </a:xfrm>
        </p:spPr>
        <p:txBody>
          <a:bodyPr>
            <a:noAutofit/>
          </a:bodyPr>
          <a:lstStyle>
            <a:lvl1pPr marL="314591" indent="0">
              <a:buFontTx/>
              <a:buNone/>
              <a:defRPr b="1">
                <a:latin typeface="+mj-lt"/>
              </a:defRPr>
            </a:lvl1pPr>
            <a:lvl2pPr marL="311851" indent="2761">
              <a:defRPr>
                <a:latin typeface="+mj-lt"/>
              </a:defRPr>
            </a:lvl2pPr>
            <a:lvl3pPr marL="544017" indent="-225303">
              <a:tabLst/>
              <a:defRPr>
                <a:latin typeface="+mj-lt"/>
              </a:defRPr>
            </a:lvl3pPr>
            <a:lvl4pPr marL="0" indent="311851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585156" y="4272564"/>
            <a:ext cx="1026242" cy="314044"/>
          </a:xfrm>
          <a:prstGeom prst="rect">
            <a:avLst/>
          </a:prstGeom>
          <a:noFill/>
        </p:spPr>
        <p:txBody>
          <a:bodyPr wrap="square" lIns="79126" tIns="39564" rIns="79126" bIns="39564" rtlCol="0">
            <a:noAutofit/>
          </a:bodyPr>
          <a:lstStyle/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endParaRPr lang="ru-RU" sz="1778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79099" y="620905"/>
            <a:ext cx="8387376" cy="1051279"/>
          </a:xfrm>
        </p:spPr>
        <p:txBody>
          <a:bodyPr/>
          <a:lstStyle>
            <a:lvl1pPr marL="0" marR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marL="0" marR="0" lvl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969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9098" y="1672216"/>
            <a:ext cx="8480778" cy="3563054"/>
          </a:xfrm>
        </p:spPr>
        <p:txBody>
          <a:bodyPr>
            <a:noAutofit/>
          </a:bodyPr>
          <a:lstStyle>
            <a:lvl1pPr marL="314591" indent="0">
              <a:buFontTx/>
              <a:buNone/>
              <a:defRPr b="1">
                <a:latin typeface="+mj-lt"/>
              </a:defRPr>
            </a:lvl1pPr>
            <a:lvl2pPr marL="311851" indent="2761">
              <a:defRPr>
                <a:latin typeface="+mj-lt"/>
              </a:defRPr>
            </a:lvl2pPr>
            <a:lvl3pPr marL="544017" indent="-225303">
              <a:tabLst/>
              <a:defRPr>
                <a:latin typeface="+mj-lt"/>
              </a:defRPr>
            </a:lvl3pPr>
            <a:lvl4pPr marL="0" indent="311851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585156" y="4272564"/>
            <a:ext cx="1026242" cy="314044"/>
          </a:xfrm>
          <a:prstGeom prst="rect">
            <a:avLst/>
          </a:prstGeom>
          <a:noFill/>
        </p:spPr>
        <p:txBody>
          <a:bodyPr wrap="square" lIns="79126" tIns="39564" rIns="79126" bIns="39564" rtlCol="0">
            <a:noAutofit/>
          </a:bodyPr>
          <a:lstStyle/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endParaRPr lang="ru-RU" sz="1778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79134" y="620890"/>
            <a:ext cx="8480777" cy="1051278"/>
          </a:xfrm>
        </p:spPr>
        <p:txBody>
          <a:bodyPr>
            <a:noAutofit/>
          </a:bodyPr>
          <a:lstStyle>
            <a:lvl1pPr marL="0" marR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marL="0" marR="0" lvl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34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299"/>
            <a:ext cx="10159998" cy="57143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9098" y="1672216"/>
            <a:ext cx="8480778" cy="3563054"/>
          </a:xfrm>
        </p:spPr>
        <p:txBody>
          <a:bodyPr>
            <a:noAutofit/>
          </a:bodyPr>
          <a:lstStyle>
            <a:lvl1pPr marL="314591" indent="0">
              <a:buFontTx/>
              <a:buNone/>
              <a:defRPr b="1">
                <a:latin typeface="+mj-lt"/>
              </a:defRPr>
            </a:lvl1pPr>
            <a:lvl2pPr marL="314591" indent="0">
              <a:defRPr>
                <a:latin typeface="+mj-lt"/>
              </a:defRPr>
            </a:lvl2pPr>
            <a:lvl3pPr marL="544017" indent="-225303">
              <a:defRPr>
                <a:latin typeface="+mj-lt"/>
              </a:defRPr>
            </a:lvl3pPr>
            <a:lvl4pPr marL="0" indent="311851">
              <a:defRPr>
                <a:latin typeface="+mj-lt"/>
              </a:defRPr>
            </a:lvl4pPr>
            <a:lvl5pPr marL="124189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79134" y="620890"/>
            <a:ext cx="8480777" cy="1051278"/>
          </a:xfrm>
        </p:spPr>
        <p:txBody>
          <a:bodyPr>
            <a:noAutofit/>
          </a:bodyPr>
          <a:lstStyle>
            <a:lvl1pPr marL="0" marR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marL="0" marR="0" lvl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94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299"/>
            <a:ext cx="10160000" cy="571432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9098" y="1672216"/>
            <a:ext cx="8480778" cy="3563054"/>
          </a:xfrm>
        </p:spPr>
        <p:txBody>
          <a:bodyPr>
            <a:noAutofit/>
          </a:bodyPr>
          <a:lstStyle>
            <a:lvl1pPr marL="314591" indent="0">
              <a:buFontTx/>
              <a:buNone/>
              <a:defRPr b="1">
                <a:latin typeface="+mj-lt"/>
              </a:defRPr>
            </a:lvl1pPr>
            <a:lvl2pPr marL="314591" indent="0">
              <a:defRPr>
                <a:latin typeface="+mj-lt"/>
              </a:defRPr>
            </a:lvl2pPr>
            <a:lvl3pPr marL="544017" indent="-225303">
              <a:defRPr>
                <a:latin typeface="+mj-lt"/>
              </a:defRPr>
            </a:lvl3pPr>
            <a:lvl4pPr marL="0" indent="311851">
              <a:defRPr>
                <a:latin typeface="+mj-lt"/>
              </a:defRPr>
            </a:lvl4pPr>
            <a:lvl5pPr marL="124189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79134" y="620890"/>
            <a:ext cx="8480777" cy="1051278"/>
          </a:xfrm>
        </p:spPr>
        <p:txBody>
          <a:bodyPr>
            <a:noAutofit/>
          </a:bodyPr>
          <a:lstStyle>
            <a:lvl1pPr marL="0" marR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667"/>
            </a:lvl1pPr>
          </a:lstStyle>
          <a:p>
            <a:pPr marL="0" marR="0" lvl="0" indent="0" defTabSz="9026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222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10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617"/>
            <a:ext cx="10160000" cy="5714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5607" y="1642431"/>
            <a:ext cx="6374269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85607" y="392274"/>
            <a:ext cx="6374269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321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2pPr>
            <a:lvl3pPr marL="902637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3pPr>
            <a:lvl4pPr marL="1353949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4pPr>
            <a:lvl5pPr marL="1805264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5pPr>
            <a:lvl6pPr marL="2256586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6pPr>
            <a:lvl7pPr marL="2707908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7pPr>
            <a:lvl8pPr marL="3159223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8pPr>
            <a:lvl9pPr marL="3610545" indent="0">
              <a:buNone/>
              <a:defRPr sz="14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861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" y="1588"/>
            <a:ext cx="10158236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584599" y="4271964"/>
            <a:ext cx="102658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041" y="1339059"/>
            <a:ext cx="8134099" cy="4024378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14039" y="417558"/>
            <a:ext cx="8152436" cy="92150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A33CF-D9D7-4F2E-AD83-2EC7DC59631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505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099" y="620903"/>
            <a:ext cx="8972902" cy="1051279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9100" y="1672168"/>
            <a:ext cx="4052862" cy="3563056"/>
          </a:xfrm>
        </p:spPr>
        <p:txBody>
          <a:bodyPr/>
          <a:lstStyle>
            <a:lvl1pPr>
              <a:defRPr sz="2778"/>
            </a:lvl1pPr>
            <a:lvl2pPr>
              <a:defRPr sz="2333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0000" y="1672168"/>
            <a:ext cx="4079876" cy="3563056"/>
          </a:xfrm>
        </p:spPr>
        <p:txBody>
          <a:bodyPr/>
          <a:lstStyle>
            <a:lvl1pPr>
              <a:defRPr sz="2778"/>
            </a:lvl1pPr>
            <a:lvl2pPr>
              <a:defRPr sz="2333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8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28867"/>
            <a:ext cx="91440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279306"/>
            <a:ext cx="4489098" cy="533134"/>
          </a:xfrm>
        </p:spPr>
        <p:txBody>
          <a:bodyPr anchor="b"/>
          <a:lstStyle>
            <a:lvl1pPr marL="0" indent="0">
              <a:buNone/>
              <a:defRPr sz="2333" b="1"/>
            </a:lvl1pPr>
            <a:lvl2pPr marL="451321" indent="0">
              <a:buNone/>
              <a:defRPr sz="2000" b="1"/>
            </a:lvl2pPr>
            <a:lvl3pPr marL="902637" indent="0">
              <a:buNone/>
              <a:defRPr sz="1778" b="1"/>
            </a:lvl3pPr>
            <a:lvl4pPr marL="1353949" indent="0">
              <a:buNone/>
              <a:defRPr sz="1556" b="1"/>
            </a:lvl4pPr>
            <a:lvl5pPr marL="1805264" indent="0">
              <a:buNone/>
              <a:defRPr sz="1556" b="1"/>
            </a:lvl5pPr>
            <a:lvl6pPr marL="2256586" indent="0">
              <a:buNone/>
              <a:defRPr sz="1556" b="1"/>
            </a:lvl6pPr>
            <a:lvl7pPr marL="2707908" indent="0">
              <a:buNone/>
              <a:defRPr sz="1556" b="1"/>
            </a:lvl7pPr>
            <a:lvl8pPr marL="3159223" indent="0">
              <a:buNone/>
              <a:defRPr sz="1556" b="1"/>
            </a:lvl8pPr>
            <a:lvl9pPr marL="3610545" indent="0">
              <a:buNone/>
              <a:defRPr sz="15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61203" y="1279306"/>
            <a:ext cx="4490861" cy="533134"/>
          </a:xfrm>
        </p:spPr>
        <p:txBody>
          <a:bodyPr anchor="b"/>
          <a:lstStyle>
            <a:lvl1pPr marL="0" indent="0">
              <a:buNone/>
              <a:defRPr sz="2333" b="1"/>
            </a:lvl1pPr>
            <a:lvl2pPr marL="451321" indent="0">
              <a:buNone/>
              <a:defRPr sz="2000" b="1"/>
            </a:lvl2pPr>
            <a:lvl3pPr marL="902637" indent="0">
              <a:buNone/>
              <a:defRPr sz="1778" b="1"/>
            </a:lvl3pPr>
            <a:lvl4pPr marL="1353949" indent="0">
              <a:buNone/>
              <a:defRPr sz="1556" b="1"/>
            </a:lvl4pPr>
            <a:lvl5pPr marL="1805264" indent="0">
              <a:buNone/>
              <a:defRPr sz="1556" b="1"/>
            </a:lvl5pPr>
            <a:lvl6pPr marL="2256586" indent="0">
              <a:buNone/>
              <a:defRPr sz="1556" b="1"/>
            </a:lvl6pPr>
            <a:lvl7pPr marL="2707908" indent="0">
              <a:buNone/>
              <a:defRPr sz="1556" b="1"/>
            </a:lvl7pPr>
            <a:lvl8pPr marL="3159223" indent="0">
              <a:buNone/>
              <a:defRPr sz="1556" b="1"/>
            </a:lvl8pPr>
            <a:lvl9pPr marL="3610545" indent="0">
              <a:buNone/>
              <a:defRPr sz="155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61203" y="1812396"/>
            <a:ext cx="4490861" cy="329274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48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8888" y="864884"/>
            <a:ext cx="8403117" cy="9525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504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30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37" y="227590"/>
            <a:ext cx="3342570" cy="9683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2278" y="227542"/>
            <a:ext cx="5679722" cy="4877593"/>
          </a:xfrm>
        </p:spPr>
        <p:txBody>
          <a:bodyPr/>
          <a:lstStyle>
            <a:lvl1pPr>
              <a:defRPr sz="3222"/>
            </a:lvl1pPr>
            <a:lvl2pPr>
              <a:defRPr sz="2778"/>
            </a:lvl2pPr>
            <a:lvl3pPr>
              <a:defRPr sz="2333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37" y="1195920"/>
            <a:ext cx="3342570" cy="3909219"/>
          </a:xfrm>
        </p:spPr>
        <p:txBody>
          <a:bodyPr/>
          <a:lstStyle>
            <a:lvl1pPr marL="0" indent="0">
              <a:buNone/>
              <a:defRPr sz="1444"/>
            </a:lvl1pPr>
            <a:lvl2pPr marL="451321" indent="0">
              <a:buNone/>
              <a:defRPr sz="1222"/>
            </a:lvl2pPr>
            <a:lvl3pPr marL="902637" indent="0">
              <a:buNone/>
              <a:defRPr sz="1000"/>
            </a:lvl3pPr>
            <a:lvl4pPr marL="1353949" indent="0">
              <a:buNone/>
              <a:defRPr sz="889"/>
            </a:lvl4pPr>
            <a:lvl5pPr marL="1805264" indent="0">
              <a:buNone/>
              <a:defRPr sz="889"/>
            </a:lvl5pPr>
            <a:lvl6pPr marL="2256586" indent="0">
              <a:buNone/>
              <a:defRPr sz="889"/>
            </a:lvl6pPr>
            <a:lvl7pPr marL="2707908" indent="0">
              <a:buNone/>
              <a:defRPr sz="889"/>
            </a:lvl7pPr>
            <a:lvl8pPr marL="3159223" indent="0">
              <a:buNone/>
              <a:defRPr sz="889"/>
            </a:lvl8pPr>
            <a:lvl9pPr marL="3610545" indent="0">
              <a:buNone/>
              <a:defRPr sz="8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76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431" y="4000501"/>
            <a:ext cx="60960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22"/>
            </a:lvl1pPr>
            <a:lvl2pPr marL="451321" indent="0">
              <a:buNone/>
              <a:defRPr sz="2778"/>
            </a:lvl2pPr>
            <a:lvl3pPr marL="902637" indent="0">
              <a:buNone/>
              <a:defRPr sz="2333"/>
            </a:lvl3pPr>
            <a:lvl4pPr marL="1353949" indent="0">
              <a:buNone/>
              <a:defRPr sz="2000"/>
            </a:lvl4pPr>
            <a:lvl5pPr marL="1805264" indent="0">
              <a:buNone/>
              <a:defRPr sz="2000"/>
            </a:lvl5pPr>
            <a:lvl6pPr marL="2256586" indent="0">
              <a:buNone/>
              <a:defRPr sz="2000"/>
            </a:lvl6pPr>
            <a:lvl7pPr marL="2707908" indent="0">
              <a:buNone/>
              <a:defRPr sz="2000"/>
            </a:lvl7pPr>
            <a:lvl8pPr marL="3159223" indent="0">
              <a:buNone/>
              <a:defRPr sz="2000"/>
            </a:lvl8pPr>
            <a:lvl9pPr marL="3610545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91431" y="4472796"/>
            <a:ext cx="6096000" cy="670719"/>
          </a:xfrm>
        </p:spPr>
        <p:txBody>
          <a:bodyPr/>
          <a:lstStyle>
            <a:lvl1pPr marL="0" indent="0">
              <a:buNone/>
              <a:defRPr sz="1444"/>
            </a:lvl1pPr>
            <a:lvl2pPr marL="451321" indent="0">
              <a:buNone/>
              <a:defRPr sz="1222"/>
            </a:lvl2pPr>
            <a:lvl3pPr marL="902637" indent="0">
              <a:buNone/>
              <a:defRPr sz="1000"/>
            </a:lvl3pPr>
            <a:lvl4pPr marL="1353949" indent="0">
              <a:buNone/>
              <a:defRPr sz="889"/>
            </a:lvl4pPr>
            <a:lvl5pPr marL="1805264" indent="0">
              <a:buNone/>
              <a:defRPr sz="889"/>
            </a:lvl5pPr>
            <a:lvl6pPr marL="2256586" indent="0">
              <a:buNone/>
              <a:defRPr sz="889"/>
            </a:lvl6pPr>
            <a:lvl7pPr marL="2707908" indent="0">
              <a:buNone/>
              <a:defRPr sz="889"/>
            </a:lvl7pPr>
            <a:lvl8pPr marL="3159223" indent="0">
              <a:buNone/>
              <a:defRPr sz="889"/>
            </a:lvl8pPr>
            <a:lvl9pPr marL="3610545" indent="0">
              <a:buNone/>
              <a:defRPr sz="88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0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87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4838" y="252677"/>
            <a:ext cx="2672292" cy="53763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431" y="252677"/>
            <a:ext cx="7851069" cy="53763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497" y="407959"/>
            <a:ext cx="8159977" cy="92510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06497" y="1333060"/>
            <a:ext cx="8159977" cy="4030377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9248979" y="5034671"/>
            <a:ext cx="689300" cy="526746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0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158237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041" y="1339059"/>
            <a:ext cx="8134099" cy="4024378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13253" y="417558"/>
            <a:ext cx="8153223" cy="92150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AEBCEB-D75C-40E5-A253-78A65996276A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7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158237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041" y="843757"/>
            <a:ext cx="8134099" cy="1687191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041" y="2858101"/>
            <a:ext cx="8134099" cy="25053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B97160-6F40-4BE7-9C8B-933A381BB4C5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9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" y="1588"/>
            <a:ext cx="10158236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039" y="417558"/>
            <a:ext cx="8152436" cy="92150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039" y="1339059"/>
            <a:ext cx="4023071" cy="39131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6589" y="1339059"/>
            <a:ext cx="4049886" cy="39131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AB7E7-26ED-4DFA-88ED-7B2D1F15E612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2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038" y="417557"/>
            <a:ext cx="8737962" cy="92150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038" y="1339060"/>
            <a:ext cx="4083059" cy="47333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14038" y="1812397"/>
            <a:ext cx="4083059" cy="355104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0003" y="1339060"/>
            <a:ext cx="3986472" cy="47333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80003" y="1823415"/>
            <a:ext cx="3986472" cy="35400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3D44E-3E06-4592-8895-DB33DFA9D36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7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" y="1588"/>
            <a:ext cx="10158236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039" y="417558"/>
            <a:ext cx="8737962" cy="92150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1372986-2FCF-4468-95C0-344CE5DA7F9A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5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1667" y="4894263"/>
            <a:ext cx="629709" cy="544512"/>
          </a:xfrm>
        </p:spPr>
        <p:txBody>
          <a:bodyPr/>
          <a:lstStyle>
            <a:lvl1pPr>
              <a:defRPr/>
            </a:lvl1pPr>
          </a:lstStyle>
          <a:p>
            <a:fld id="{5A7CCBB7-A070-4DE7-9380-EF039A908660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44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3" y="227543"/>
            <a:ext cx="3342570" cy="96837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3" y="1195918"/>
            <a:ext cx="3342570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72D7D-A989-47B1-9B52-C68366835C9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3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906639" y="407988"/>
            <a:ext cx="815975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906639" y="1333501"/>
            <a:ext cx="815975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0" y="5297488"/>
            <a:ext cx="2370667" cy="30321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4" y="5297488"/>
            <a:ext cx="3217333" cy="30321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49834" y="5033963"/>
            <a:ext cx="687917" cy="527050"/>
          </a:xfrm>
          <a:prstGeom prst="rect">
            <a:avLst/>
          </a:prstGeom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lnSpc>
                <a:spcPts val="1875"/>
              </a:lnSpc>
              <a:defRPr sz="2100">
                <a:solidFill>
                  <a:schemeClr val="bg1"/>
                </a:solidFill>
              </a:defRPr>
            </a:lvl1pPr>
          </a:lstStyle>
          <a:p>
            <a:fld id="{4013B3F9-4A5B-420F-BFD2-4FE8E87344A7}" type="slidenum">
              <a:rPr lang="ru-RU" altLang="ru-RU">
                <a:solidFill>
                  <a:prstClr val="white"/>
                </a:solidFill>
              </a:rPr>
              <a:pPr/>
              <a:t>‹#›</a:t>
            </a:fld>
            <a:endParaRPr lang="ru-RU" alt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8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ftr="0" dt="0"/>
  <p:txStyles>
    <p:titleStyle>
      <a:lvl1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lnSpc>
          <a:spcPts val="4075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28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413"/>
        </a:lnSpc>
        <a:spcBef>
          <a:spcPts val="313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1" y="1299"/>
            <a:ext cx="10159998" cy="57143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098" y="620889"/>
            <a:ext cx="8480778" cy="1028871"/>
          </a:xfrm>
          <a:prstGeom prst="rect">
            <a:avLst/>
          </a:prstGeom>
        </p:spPr>
        <p:txBody>
          <a:bodyPr vert="horz" lIns="81245" tIns="40623" rIns="81245" bIns="40623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9135" y="1657366"/>
            <a:ext cx="8480777" cy="3577856"/>
          </a:xfrm>
          <a:prstGeom prst="rect">
            <a:avLst/>
          </a:prstGeom>
        </p:spPr>
        <p:txBody>
          <a:bodyPr vert="horz" lIns="81245" tIns="40623" rIns="81245" bIns="40623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8001" y="5296960"/>
            <a:ext cx="2370667" cy="304271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l">
              <a:defRPr sz="12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71337" y="5296960"/>
            <a:ext cx="3217333" cy="304271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ctr">
              <a:defRPr sz="122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37208" y="4886854"/>
            <a:ext cx="559539" cy="570647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ctr">
              <a:lnSpc>
                <a:spcPts val="2086"/>
              </a:lnSpc>
              <a:defRPr sz="2333">
                <a:solidFill>
                  <a:schemeClr val="bg1"/>
                </a:solidFill>
                <a:latin typeface="+mn-lt"/>
              </a:defRPr>
            </a:lvl1pPr>
          </a:lstStyle>
          <a:p>
            <a:pPr defTabSz="902637" fontAlgn="auto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prstClr val="white"/>
                </a:solidFill>
                <a:cs typeface="+mn-cs"/>
              </a:rPr>
              <a:pPr defTabSz="9026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34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</p:sldLayoutIdLst>
  <p:hf hdr="0" dt="0"/>
  <p:txStyles>
    <p:titleStyle>
      <a:lvl1pPr algn="l" defTabSz="902637" rtl="0" eaLnBrk="1" latinLnBrk="0" hangingPunct="1">
        <a:spcBef>
          <a:spcPct val="0"/>
        </a:spcBef>
        <a:buNone/>
        <a:defRPr sz="4222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14591" indent="0" algn="l" defTabSz="902637" rtl="0" eaLnBrk="1" latinLnBrk="0" hangingPunct="1">
        <a:spcBef>
          <a:spcPct val="20000"/>
        </a:spcBef>
        <a:buFont typeface="+mj-lt"/>
        <a:buNone/>
        <a:defRPr sz="2667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14591" indent="0" algn="l" defTabSz="902637" rtl="0" eaLnBrk="1" latinLnBrk="0" hangingPunct="1">
        <a:spcBef>
          <a:spcPct val="20000"/>
        </a:spcBef>
        <a:buFont typeface="Arial" pitchFamily="34" charset="0"/>
        <a:buNone/>
        <a:defRPr sz="2222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616835" indent="-225303" algn="l" defTabSz="902637" rtl="0" eaLnBrk="1" latinLnBrk="0" hangingPunct="1">
        <a:spcBef>
          <a:spcPct val="20000"/>
        </a:spcBef>
        <a:buFont typeface="Arial" pitchFamily="34" charset="0"/>
        <a:buChar char="•"/>
        <a:defRPr sz="2222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11851" algn="just" defTabSz="902637" rtl="0" eaLnBrk="1" latinLnBrk="0" hangingPunct="1">
        <a:lnSpc>
          <a:spcPts val="2110"/>
        </a:lnSpc>
        <a:spcBef>
          <a:spcPts val="444"/>
        </a:spcBef>
        <a:buFont typeface="Arial" pitchFamily="34" charset="0"/>
        <a:buNone/>
        <a:tabLst/>
        <a:defRPr sz="1778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241895" indent="0" algn="l" defTabSz="902637" rtl="0" eaLnBrk="1" latinLnBrk="0" hangingPunct="1">
        <a:lnSpc>
          <a:spcPts val="2000"/>
        </a:lnSpc>
        <a:spcBef>
          <a:spcPts val="444"/>
        </a:spcBef>
        <a:buFont typeface="Arial" pitchFamily="34" charset="0"/>
        <a:buNone/>
        <a:defRPr sz="1556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482249" indent="-225661" algn="l" defTabSz="902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3565" indent="-225661" algn="l" defTabSz="902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4883" indent="-225661" algn="l" defTabSz="902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6199" indent="-225661" algn="l" defTabSz="9026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1pPr>
      <a:lvl2pPr marL="451321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2pPr>
      <a:lvl3pPr marL="902637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353949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05264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56586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707908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159223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610545" algn="l" defTabSz="902637" rtl="0" eaLnBrk="1" latinLnBrk="0" hangingPunct="1"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9956" y="5278416"/>
            <a:ext cx="805917" cy="304517"/>
          </a:xfrm>
          <a:prstGeom prst="rect">
            <a:avLst/>
          </a:prstGeom>
        </p:spPr>
        <p:txBody>
          <a:bodyPr wrap="square" lIns="115316" tIns="57663" rIns="115316" bIns="57663">
            <a:spAutoFit/>
          </a:bodyPr>
          <a:lstStyle/>
          <a:p>
            <a:pPr algn="ctr" defTabSz="11248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22" dirty="0" smtClean="0">
                <a:solidFill>
                  <a:prstClr val="white"/>
                </a:solidFill>
                <a:latin typeface="Calibri"/>
              </a:rPr>
              <a:t>2023 </a:t>
            </a:r>
            <a:r>
              <a:rPr lang="ru-RU" sz="1222" dirty="0">
                <a:solidFill>
                  <a:prstClr val="white"/>
                </a:solidFill>
                <a:latin typeface="Calibri"/>
              </a:rPr>
              <a:t>год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670423" y="2744912"/>
            <a:ext cx="8824981" cy="1160126"/>
          </a:xfrm>
        </p:spPr>
        <p:txBody>
          <a:bodyPr rtlCol="0">
            <a:noAutofit/>
          </a:bodyPr>
          <a:lstStyle/>
          <a:p>
            <a:pPr algn="ctr"/>
            <a:r>
              <a:rPr lang="ru-RU" sz="1800" dirty="0"/>
              <a:t>НДФЛ налоговых агентов и страховые </a:t>
            </a:r>
            <a:r>
              <a:rPr lang="ru-RU" sz="1800" dirty="0" smtClean="0"/>
              <a:t>взносы</a:t>
            </a:r>
            <a:r>
              <a:rPr lang="en-US" sz="1800" dirty="0" smtClean="0"/>
              <a:t>: </a:t>
            </a:r>
            <a:r>
              <a:rPr lang="ru-RU" sz="1800" dirty="0" smtClean="0"/>
              <a:t>изменения </a:t>
            </a:r>
            <a:r>
              <a:rPr lang="ru-RU" sz="1800" dirty="0"/>
              <a:t>в прядке исчисления, </a:t>
            </a:r>
            <a:r>
              <a:rPr lang="ru-RU" sz="1800" dirty="0" smtClean="0"/>
              <a:t>представления </a:t>
            </a:r>
            <a:r>
              <a:rPr lang="ru-RU" sz="1800" dirty="0"/>
              <a:t>налоговой отчетности и </a:t>
            </a:r>
            <a:r>
              <a:rPr lang="ru-RU" sz="1800" dirty="0" smtClean="0"/>
              <a:t>уплаты</a:t>
            </a:r>
            <a:r>
              <a:rPr lang="en-US" sz="1800" dirty="0" smtClean="0"/>
              <a:t> </a:t>
            </a:r>
            <a:r>
              <a:rPr lang="ru-RU" sz="1800" dirty="0" smtClean="0"/>
              <a:t>в условиях применения ЕНС.</a:t>
            </a:r>
            <a:endParaRPr 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39663" y="4457679"/>
            <a:ext cx="64007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90696">
              <a:defRPr/>
            </a:pPr>
            <a:r>
              <a:rPr lang="ru-RU" altLang="ru-RU" sz="1400" dirty="0">
                <a:solidFill>
                  <a:prstClr val="white"/>
                </a:solidFill>
                <a:latin typeface="Arial" charset="0"/>
                <a:cs typeface="+mn-cs"/>
              </a:rPr>
              <a:t>доклад </a:t>
            </a:r>
            <a:r>
              <a:rPr lang="ru-RU" altLang="ru-RU" sz="1400" dirty="0" smtClean="0">
                <a:solidFill>
                  <a:prstClr val="white"/>
                </a:solidFill>
                <a:latin typeface="Arial" charset="0"/>
                <a:cs typeface="+mn-cs"/>
              </a:rPr>
              <a:t>заместителя начальника отдела </a:t>
            </a:r>
            <a:r>
              <a:rPr lang="ru-RU" altLang="ru-RU" sz="1400" dirty="0">
                <a:solidFill>
                  <a:prstClr val="white"/>
                </a:solidFill>
                <a:latin typeface="Arial" charset="0"/>
                <a:cs typeface="+mn-cs"/>
              </a:rPr>
              <a:t>камерального контроля </a:t>
            </a:r>
            <a:endParaRPr lang="ru-RU" altLang="ru-RU" sz="1400" dirty="0" smtClean="0">
              <a:solidFill>
                <a:prstClr val="white"/>
              </a:solidFill>
              <a:latin typeface="Arial" charset="0"/>
              <a:cs typeface="+mn-cs"/>
            </a:endParaRPr>
          </a:p>
          <a:p>
            <a:pPr algn="ctr" defTabSz="890696">
              <a:defRPr/>
            </a:pPr>
            <a:r>
              <a:rPr lang="ru-RU" altLang="ru-RU" sz="1400" dirty="0" smtClean="0">
                <a:solidFill>
                  <a:prstClr val="white"/>
                </a:solidFill>
                <a:latin typeface="Arial" charset="0"/>
                <a:cs typeface="+mn-cs"/>
              </a:rPr>
              <a:t>НДФЛ </a:t>
            </a:r>
            <a:r>
              <a:rPr lang="ru-RU" altLang="ru-RU" sz="1400" dirty="0">
                <a:solidFill>
                  <a:prstClr val="white"/>
                </a:solidFill>
                <a:latin typeface="Arial" charset="0"/>
                <a:cs typeface="+mn-cs"/>
              </a:rPr>
              <a:t>и </a:t>
            </a:r>
            <a:r>
              <a:rPr lang="ru-RU" altLang="ru-RU" sz="1400" dirty="0" smtClean="0">
                <a:solidFill>
                  <a:prstClr val="white"/>
                </a:solidFill>
                <a:latin typeface="Arial" charset="0"/>
                <a:cs typeface="+mn-cs"/>
              </a:rPr>
              <a:t>СВ № 1</a:t>
            </a:r>
            <a:endParaRPr lang="ru-RU" altLang="ru-RU" sz="1400" dirty="0">
              <a:solidFill>
                <a:prstClr val="white"/>
              </a:solidFill>
              <a:latin typeface="Arial" charset="0"/>
              <a:cs typeface="+mn-cs"/>
            </a:endParaRPr>
          </a:p>
          <a:p>
            <a:pPr algn="ctr" defTabSz="890696">
              <a:defRPr/>
            </a:pPr>
            <a:r>
              <a:rPr lang="ru-RU" altLang="ru-RU" sz="1400" dirty="0" smtClean="0">
                <a:solidFill>
                  <a:prstClr val="white"/>
                </a:solidFill>
                <a:latin typeface="Arial" charset="0"/>
                <a:cs typeface="+mn-cs"/>
              </a:rPr>
              <a:t>Мацепуро Елены Викторовны</a:t>
            </a:r>
            <a:endParaRPr lang="ru-RU" altLang="ru-RU" sz="1400" dirty="0">
              <a:solidFill>
                <a:prstClr val="white"/>
              </a:solidFill>
              <a:latin typeface="Arial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9582" y="2137421"/>
            <a:ext cx="7120791" cy="640071"/>
          </a:xfrm>
          <a:prstGeom prst="rect">
            <a:avLst/>
          </a:prstGeom>
        </p:spPr>
        <p:txBody>
          <a:bodyPr lIns="115896" tIns="57948" rIns="115896" bIns="57948" anchor="ctr"/>
          <a:lstStyle/>
          <a:p>
            <a:pPr algn="ctr" defTabSz="1158940" fontAlgn="auto">
              <a:spcAft>
                <a:spcPts val="0"/>
              </a:spcAft>
              <a:defRPr/>
            </a:pPr>
            <a:r>
              <a:rPr lang="ru-RU" sz="1556" b="1" dirty="0">
                <a:solidFill>
                  <a:prstClr val="white"/>
                </a:solidFill>
                <a:latin typeface="Calibri"/>
                <a:cs typeface="+mn-cs"/>
              </a:rPr>
              <a:t>УПРАВЛЕНИЕ ФЕДЕРАЛЬНОЙ НАЛОГОВОЙ СЛУЖБЫ ПО Г. СЕВАСТОПОЛЮ</a:t>
            </a:r>
          </a:p>
        </p:txBody>
      </p:sp>
    </p:spTree>
    <p:extLst>
      <p:ext uri="{BB962C8B-B14F-4D97-AF65-F5344CB8AC3E}">
        <p14:creationId xmlns:p14="http://schemas.microsoft.com/office/powerpoint/2010/main" val="8213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8817" y="493360"/>
            <a:ext cx="8784975" cy="466743"/>
          </a:xfrm>
        </p:spPr>
        <p:txBody>
          <a:bodyPr anchor="b"/>
          <a:lstStyle/>
          <a:p>
            <a:pPr algn="ctr">
              <a:lnSpc>
                <a:spcPct val="8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 страховым взносам.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Изменения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2023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(Форма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КНД 11151111</a:t>
            </a:r>
            <a:r>
              <a:rPr lang="ru-RU" sz="2000" dirty="0" smtClean="0"/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10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7266" y="960103"/>
            <a:ext cx="5112568" cy="36004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ФНС России от 29.09.2022 № ЕД-7-11/878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/>
          </p:cNvPicPr>
          <p:nvPr>
            <p:ph idx="1"/>
          </p:nvPr>
        </p:nvPicPr>
        <p:blipFill rotWithShape="1">
          <a:blip r:embed="rId3"/>
          <a:srcRect l="33306" t="14055" r="34379" b="4101"/>
          <a:stretch/>
        </p:blipFill>
        <p:spPr bwMode="auto">
          <a:xfrm>
            <a:off x="615504" y="1421154"/>
            <a:ext cx="2460179" cy="3806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792" y="1421154"/>
            <a:ext cx="2664296" cy="38061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06141" y="1086046"/>
            <a:ext cx="3324275" cy="4310246"/>
          </a:xfrm>
          <a:prstGeom prst="rect">
            <a:avLst/>
          </a:prstGeom>
        </p:spPr>
        <p:txBody>
          <a:bodyPr vert="horz" wrap="none" lIns="104306" tIns="52153" rIns="104306" bIns="52153" rtlCol="0" anchor="t">
            <a:normAutofit/>
          </a:bodyPr>
          <a:lstStyle/>
          <a:p>
            <a:pPr marL="285750" marR="0" indent="-28575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85750" marR="0" indent="-28575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ru-RU" sz="1400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marL="285750" marR="0" indent="-28575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«Сводные данные об </a:t>
            </a:r>
          </a:p>
          <a:p>
            <a:pPr marR="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обязательствах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плательщика </a:t>
            </a:r>
          </a:p>
          <a:p>
            <a:pPr marL="0" marR="0" indent="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страховых взносов» - строки,</a:t>
            </a:r>
          </a:p>
          <a:p>
            <a:pPr marL="0" marR="0" indent="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оответствующие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суммам </a:t>
            </a:r>
          </a:p>
          <a:p>
            <a:pPr marL="0" marR="0" indent="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исчисленных СВ на ОПС, ОСС по</a:t>
            </a:r>
          </a:p>
          <a:p>
            <a:pPr marL="0" marR="0" indent="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 и ОМС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объединены;</a:t>
            </a:r>
          </a:p>
          <a:p>
            <a:pPr marL="285750" marR="0" indent="-28575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1.2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«Расчет сумм СВ</a:t>
            </a:r>
          </a:p>
          <a:p>
            <a:pPr marR="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ОМС» 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marR="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«Расчет сумм СВ на ОПС по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исключены;</a:t>
            </a:r>
          </a:p>
          <a:p>
            <a:pPr marL="285750" marR="0" indent="-28575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1.1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«Расчет сумм СВ</a:t>
            </a:r>
          </a:p>
          <a:p>
            <a:pPr marR="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ОПС»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трансформирован;</a:t>
            </a:r>
          </a:p>
          <a:p>
            <a:pPr marL="285750" marR="0" indent="-28575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Подразделы 1.3.1 и 1.3.2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«Расчет</a:t>
            </a:r>
          </a:p>
          <a:p>
            <a:pPr marR="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сумм СВ на ОПС по дополнительному</a:t>
            </a:r>
          </a:p>
          <a:p>
            <a:pPr marR="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тарифу СВ»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объединены.</a:t>
            </a:r>
          </a:p>
          <a:p>
            <a:pPr marR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791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9847" y="702162"/>
            <a:ext cx="8784975" cy="351710"/>
          </a:xfrm>
        </p:spPr>
        <p:txBody>
          <a:bodyPr anchor="b"/>
          <a:lstStyle/>
          <a:p>
            <a:pPr algn="ctr">
              <a:lnSpc>
                <a:spcPct val="80000"/>
              </a:lnSpc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Персонифицированные сведения о физических лицах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по КНД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1151162</a:t>
            </a:r>
            <a:r>
              <a:rPr lang="ru-RU" sz="2000" dirty="0" smtClean="0"/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11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952" y="1075603"/>
            <a:ext cx="5112568" cy="36004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ФНС России от 29.09.2022 № ЕД-7-11/878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9847" y="1538288"/>
            <a:ext cx="2523611" cy="349567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36239" t="12811" r="36479" b="20021"/>
          <a:stretch/>
        </p:blipFill>
        <p:spPr bwMode="auto">
          <a:xfrm>
            <a:off x="3571135" y="1524462"/>
            <a:ext cx="2524125" cy="3495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5757" y="1538287"/>
            <a:ext cx="3168351" cy="1440161"/>
          </a:xfrm>
          <a:prstGeom prst="rect">
            <a:avLst/>
          </a:prstGeom>
        </p:spPr>
        <p:txBody>
          <a:bodyPr vert="horz" wrap="none" lIns="104306" tIns="52153" rIns="104306" bIns="52153" rtlCol="0" anchor="t">
            <a:normAutofit/>
          </a:bodyPr>
          <a:lstStyle/>
          <a:p>
            <a:pPr marR="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Ежемесячное представление</a:t>
            </a:r>
          </a:p>
          <a:p>
            <a:pPr marR="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орган персональных </a:t>
            </a:r>
          </a:p>
          <a:p>
            <a:pPr marR="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данных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 и сведений</a:t>
            </a:r>
          </a:p>
          <a:p>
            <a:pPr marR="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суммах выплат и иных </a:t>
            </a:r>
          </a:p>
          <a:p>
            <a:pPr marR="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вознаграждений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(раздел 3 РСВ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R="0" eaLnBrk="1" latinLnBrk="0" hangingPunct="1">
              <a:lnSpc>
                <a:spcPct val="100000"/>
              </a:lnSpc>
              <a:buClrTx/>
              <a:buSzTx/>
              <a:tabLst/>
            </a:pP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ЕЖЕМЕСЯЧНО 25 ЧИСЛА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2128" y="2828925"/>
            <a:ext cx="3015611" cy="914400"/>
          </a:xfrm>
          <a:prstGeom prst="rect">
            <a:avLst/>
          </a:prstGeom>
        </p:spPr>
        <p:txBody>
          <a:bodyPr vert="horz" wrap="none" lIns="104306" tIns="52153" rIns="104306" bIns="52153" rtlCol="0" anchor="t">
            <a:noAutofit/>
          </a:bodyPr>
          <a:lstStyle/>
          <a:p>
            <a:pPr marL="0" indent="0">
              <a:buFontTx/>
              <a:buNone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ru-RU" sz="14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оперативное использование</a:t>
            </a:r>
          </a:p>
          <a:p>
            <a:pPr marL="0" indent="0">
              <a:buFontTx/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 </a:t>
            </a: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представлении мер </a:t>
            </a:r>
          </a:p>
          <a:p>
            <a:pPr marL="0" indent="0">
              <a:buFontTx/>
              <a:buNone/>
            </a:pPr>
            <a:r>
              <a:rPr lang="ru-RU" sz="14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поддержки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нуждающимся</a:t>
            </a:r>
          </a:p>
          <a:p>
            <a:pPr marL="0" indent="0">
              <a:buFontTx/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лицам, для отнесения граждан категории</a:t>
            </a:r>
          </a:p>
          <a:p>
            <a:pPr marL="0" indent="0">
              <a:buFontTx/>
              <a:buNone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работающих/неработающих</a:t>
            </a:r>
          </a:p>
        </p:txBody>
      </p:sp>
    </p:spTree>
    <p:extLst>
      <p:ext uri="{BB962C8B-B14F-4D97-AF65-F5344CB8AC3E}">
        <p14:creationId xmlns:p14="http://schemas.microsoft.com/office/powerpoint/2010/main" val="624625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1224" y="339390"/>
            <a:ext cx="8490314" cy="711750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сроки представления расчета по страховым взносам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об исчисленных суммах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взносов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12</a:t>
            </a:fld>
            <a:endParaRPr lang="ru-RU" alt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7512" y="4951408"/>
            <a:ext cx="856895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 </a:t>
            </a:r>
            <a:r>
              <a:rPr lang="ru-RU" sz="1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200" b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представляется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месяце, в котором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расчёта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совпадает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233279"/>
              </p:ext>
            </p:extLst>
          </p:nvPr>
        </p:nvGraphicFramePr>
        <p:xfrm>
          <a:off x="687512" y="1112291"/>
          <a:ext cx="8568952" cy="3848209"/>
        </p:xfrm>
        <a:graphic>
          <a:graphicData uri="http://schemas.openxmlformats.org/drawingml/2006/table">
            <a:tbl>
              <a:tblPr/>
              <a:tblGrid>
                <a:gridCol w="1148119"/>
                <a:gridCol w="1518839"/>
                <a:gridCol w="914168"/>
                <a:gridCol w="2067003"/>
                <a:gridCol w="1107323"/>
                <a:gridCol w="1813500"/>
              </a:tblGrid>
              <a:tr h="3665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Срок представления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РСВ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Срок представления 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уведомления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Срок уплаты страховых взносов </a:t>
                      </a:r>
                    </a:p>
                  </a:txBody>
                  <a:tcPr marL="4748" marR="4748" marT="4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3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отчетный период</a:t>
                      </a:r>
                    </a:p>
                  </a:txBody>
                  <a:tcPr marL="4748" marR="4748" marT="4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срок представления</a:t>
                      </a:r>
                    </a:p>
                  </a:txBody>
                  <a:tcPr marL="4748" marR="4748" marT="4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отчетный период</a:t>
                      </a:r>
                    </a:p>
                  </a:txBody>
                  <a:tcPr marL="4748" marR="4748" marT="4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срок представления</a:t>
                      </a:r>
                    </a:p>
                  </a:txBody>
                  <a:tcPr marL="4748" marR="4748" marT="4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отчетный период</a:t>
                      </a:r>
                    </a:p>
                  </a:txBody>
                  <a:tcPr marL="4748" marR="4748" marT="4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срок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уплаты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2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квартал</a:t>
                      </a: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25.04.</a:t>
                      </a: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январь                        февраль                           март</a:t>
                      </a: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25.02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25.03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25.04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(не предоставляется)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январь                февраль               март     </a:t>
                      </a: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28.02                                         28.03                                           28.04</a:t>
                      </a: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93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полугодие</a:t>
                      </a: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25.07.</a:t>
                      </a: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апрель                              май                                   июнь</a:t>
                      </a: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25.05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25.06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25.07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(не предоставляется)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апрель           май 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июнь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28.05                                          28.06                                           28.07</a:t>
                      </a: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3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месяцев</a:t>
                      </a: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25.10.</a:t>
                      </a: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июль                          август                              сентябрь</a:t>
                      </a: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25.08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не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позднее 25.09         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25.10 (не предоставляется)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июль           август                сентябрь                </a:t>
                      </a: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28.08                                              28.09                                           28.10</a:t>
                      </a: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18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25.01. года следующего за истекшим налоговым  периодом</a:t>
                      </a: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октябрь                            ноябрь                              декабрь</a:t>
                      </a: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25.11 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 позднее 25.12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25.01 (не предоставляется)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октябрь      ноябрь               декабрь   </a:t>
                      </a: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28.11                                                    28.12                                                  28.01</a:t>
                      </a: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1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28.01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года следующего за истекшим налоговым  периодом</a:t>
                      </a:r>
                    </a:p>
                  </a:txBody>
                  <a:tcPr marL="4748" marR="4748" marT="4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322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56995" y="7615040"/>
            <a:ext cx="1697018" cy="321989"/>
          </a:xfrm>
          <a:prstGeom prst="rect">
            <a:avLst/>
          </a:prstGeom>
        </p:spPr>
        <p:txBody>
          <a:bodyPr wrap="none" lIns="115736" tIns="57869" rIns="115736" bIns="57869">
            <a:spAutoFit/>
          </a:bodyPr>
          <a:lstStyle/>
          <a:p>
            <a:pPr algn="ctr" defTabSz="11288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33" dirty="0">
                <a:solidFill>
                  <a:prstClr val="white"/>
                </a:solidFill>
                <a:latin typeface="Calibri"/>
              </a:rPr>
              <a:t>30 января 2015 года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78675" y="2937518"/>
            <a:ext cx="8749808" cy="960106"/>
          </a:xfrm>
        </p:spPr>
        <p:txBody>
          <a:bodyPr rtlCol="0">
            <a:noAutofit/>
          </a:bodyPr>
          <a:lstStyle/>
          <a:p>
            <a:pPr lvl="0" algn="ctr"/>
            <a:r>
              <a:rPr lang="ru-RU" sz="2222" dirty="0">
                <a:latin typeface="Times New Roman" pitchFamily="18" charset="0"/>
                <a:cs typeface="Times New Roman" pitchFamily="18" charset="0"/>
              </a:rPr>
              <a:t>БЛАГОДАРЮ  ЗА  ВНИМАНИЕ</a:t>
            </a:r>
            <a:br>
              <a:rPr lang="ru-RU" sz="2222" dirty="0">
                <a:latin typeface="Times New Roman" pitchFamily="18" charset="0"/>
                <a:cs typeface="Times New Roman" pitchFamily="18" charset="0"/>
              </a:rPr>
            </a:br>
            <a:endParaRPr lang="ru-RU" sz="2222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3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039" y="417558"/>
            <a:ext cx="8152436" cy="711750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порядок удержания НДФЛ в 2023 году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2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676238"/>
              </p:ext>
            </p:extLst>
          </p:nvPr>
        </p:nvGraphicFramePr>
        <p:xfrm>
          <a:off x="939517" y="1635271"/>
          <a:ext cx="813435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450">
                  <a:extLst>
                    <a:ext uri="{9D8B030D-6E8A-4147-A177-3AD203B41FA5}">
                      <a16:colId xmlns:a16="http://schemas.microsoft.com/office/drawing/2014/main" xmlns="" val="520987967"/>
                    </a:ext>
                  </a:extLst>
                </a:gridCol>
                <a:gridCol w="3445257">
                  <a:extLst>
                    <a:ext uri="{9D8B030D-6E8A-4147-A177-3AD203B41FA5}">
                      <a16:colId xmlns:a16="http://schemas.microsoft.com/office/drawing/2014/main" xmlns="" val="585538658"/>
                    </a:ext>
                  </a:extLst>
                </a:gridCol>
                <a:gridCol w="1977643">
                  <a:extLst>
                    <a:ext uri="{9D8B030D-6E8A-4147-A177-3AD203B41FA5}">
                      <a16:colId xmlns:a16="http://schemas.microsoft.com/office/drawing/2014/main" xmlns="" val="3003402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получения дохода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какой момент            удержать налог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7723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выплаты дохода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каждой выплате денег сотруднику –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 аванса и со второй части ЗП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пп.1 ч.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ст. 223 НК РФ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460122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719960" y="1141016"/>
            <a:ext cx="46588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14.07.2022 №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263-ФЗ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5584" y="3323476"/>
            <a:ext cx="7683152" cy="174456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defTabSz="1043056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Дата </a:t>
            </a:r>
            <a:r>
              <a:rPr lang="ru-RU" sz="19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фактического получения дохода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виде оплаты труда </a:t>
            </a:r>
          </a:p>
          <a:p>
            <a:pPr marL="0" marR="0" indent="0" defTabSz="1043056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устанавливается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общем порядке – </a:t>
            </a:r>
            <a:r>
              <a:rPr lang="ru-RU" sz="1900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день выплаты дохода</a:t>
            </a:r>
          </a:p>
          <a:p>
            <a:pPr marL="0" marR="0" indent="0" defTabSz="1043056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т. ч. с ЗП, больничных, отпускных)</a:t>
            </a:r>
          </a:p>
          <a:p>
            <a:pPr marL="0" marR="0" indent="0" defTabSz="1043056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9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indent="0" defTabSz="1043056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НДФЛ исчисляется и удерживается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каждой выплаты дохода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8490" y="3505572"/>
            <a:ext cx="369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7440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039" y="417558"/>
            <a:ext cx="8152436" cy="711750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сроки уплаты НДФЛ и подачи уведомлений в 2023 году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249834" y="5033963"/>
            <a:ext cx="687917" cy="527050"/>
          </a:xfrm>
          <a:prstGeom prst="rect">
            <a:avLst/>
          </a:prstGeom>
        </p:spPr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3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525956"/>
              </p:ext>
            </p:extLst>
          </p:nvPr>
        </p:nvGraphicFramePr>
        <p:xfrm>
          <a:off x="366548" y="1925811"/>
          <a:ext cx="8883286" cy="2187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631">
                  <a:extLst>
                    <a:ext uri="{9D8B030D-6E8A-4147-A177-3AD203B41FA5}">
                      <a16:colId xmlns="" xmlns:a16="http://schemas.microsoft.com/office/drawing/2014/main" val="3628266500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520987967"/>
                    </a:ext>
                  </a:extLst>
                </a:gridCol>
                <a:gridCol w="3024335">
                  <a:extLst>
                    <a:ext uri="{9D8B030D-6E8A-4147-A177-3AD203B41FA5}">
                      <a16:colId xmlns="" xmlns:a16="http://schemas.microsoft.com/office/drawing/2014/main" val="585538658"/>
                    </a:ext>
                  </a:extLst>
                </a:gridCol>
              </a:tblGrid>
              <a:tr h="65394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удержания НДФЛ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перечисления НДФЛ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(п. 6 ст. 226 НК РФ в ред. 263-ФЗ)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подачи уведомления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(п. 9 ст. 58 НК РФ в ред. 263-ФЗ)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32697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 по 22 января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позже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 января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позже 25 января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  <a:tr h="48120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23 числа предшествующего месяца по 22 число текущего месяца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позже 28-го числа текущего месяца</a:t>
                      </a:r>
                      <a:endParaRPr lang="ru-RU" sz="14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позже 25-го числа текущего месяца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98400979"/>
                  </a:ext>
                </a:extLst>
              </a:tr>
              <a:tr h="688272">
                <a:tc>
                  <a:txBody>
                    <a:bodyPr/>
                    <a:lstStyle/>
                    <a:p>
                      <a:pPr marL="0" algn="ctr" defTabSz="902637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23 по 31 декабря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 defTabSz="902637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позже последнего рабочего дня календарного года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901084" y="1001459"/>
            <a:ext cx="46588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lang="ru-RU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14.07.2022 № 263-ФЗ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9640" y="480171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5113" y="4016886"/>
            <a:ext cx="73481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3000" b="1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>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Расчетный период для НДФЛ считается период с 23-го числа текущего месяца   по 22-е число следующего месяца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1621" y="1324628"/>
            <a:ext cx="9217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новым правилам НДФЛ уплачивается одним платежом, на один КБК в единый срок.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1620" y="4821487"/>
            <a:ext cx="86351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2023 года отменен п.9  ст. 226 НК РФ, запрещающий налоговым агентам уплачивать НДФЛ из </a:t>
            </a:r>
          </a:p>
          <a:p>
            <a:pPr algn="ctr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собственных средств. Перечислять НДФЛ на ЕНС можно до удержания налога.  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334756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039" y="417559"/>
            <a:ext cx="8152436" cy="423718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сроки представления расчета 6-НДФЛ в 2023 году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4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956076"/>
              </p:ext>
            </p:extLst>
          </p:nvPr>
        </p:nvGraphicFramePr>
        <p:xfrm>
          <a:off x="741051" y="1110085"/>
          <a:ext cx="8508783" cy="1814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3104">
                  <a:extLst>
                    <a:ext uri="{9D8B030D-6E8A-4147-A177-3AD203B41FA5}">
                      <a16:colId xmlns="" xmlns:a16="http://schemas.microsoft.com/office/drawing/2014/main" val="3628266500"/>
                    </a:ext>
                  </a:extLst>
                </a:gridCol>
                <a:gridCol w="3167427">
                  <a:extLst>
                    <a:ext uri="{9D8B030D-6E8A-4147-A177-3AD203B41FA5}">
                      <a16:colId xmlns="" xmlns:a16="http://schemas.microsoft.com/office/drawing/2014/main" val="520987967"/>
                    </a:ext>
                  </a:extLst>
                </a:gridCol>
                <a:gridCol w="3068252">
                  <a:extLst>
                    <a:ext uri="{9D8B030D-6E8A-4147-A177-3AD203B41FA5}">
                      <a16:colId xmlns="" xmlns:a16="http://schemas.microsoft.com/office/drawing/2014/main" val="585538658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 до 2023 года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 с 2023 года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7723348"/>
                  </a:ext>
                </a:extLst>
              </a:tr>
              <a:tr h="39294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1 квартал, полугодие,</a:t>
                      </a:r>
                      <a:b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 месяцев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последнего дня месяца, следующего за отчетным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периодом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позже 25-го числа месяца, следующего за отчетным периодом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14601227"/>
                  </a:ext>
                </a:extLst>
              </a:tr>
              <a:tr h="86448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Годовой 6-НДФЛ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1 марта года,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следующего за истекшим периодом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25-го февраля года, следующего за истекшим периодом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9840097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407659" y="843720"/>
            <a:ext cx="46588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Федеральный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14.07.2022 № 263-ФЗ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39640" y="480171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17284"/>
              </p:ext>
            </p:extLst>
          </p:nvPr>
        </p:nvGraphicFramePr>
        <p:xfrm>
          <a:off x="756043" y="3256345"/>
          <a:ext cx="8493791" cy="1779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9099"/>
                <a:gridCol w="3161846"/>
                <a:gridCol w="3062846"/>
              </a:tblGrid>
              <a:tr h="51273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период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удержанный за какой период , отражается в разделе 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772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 2023 года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апреля 2023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января – 22 марта 2023 года</a:t>
                      </a:r>
                    </a:p>
                  </a:txBody>
                  <a:tcPr anchor="ctr"/>
                </a:tc>
              </a:tr>
              <a:tr h="30772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 2023 года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июля 2023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марта – 22 июня 2023 года</a:t>
                      </a:r>
                    </a:p>
                  </a:txBody>
                  <a:tcPr anchor="ctr"/>
                </a:tc>
              </a:tr>
              <a:tr h="30772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 2023 года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октября 2023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июня – 22 сентября 2023 года</a:t>
                      </a:r>
                    </a:p>
                  </a:txBody>
                  <a:tcPr anchor="ctr"/>
                </a:tc>
              </a:tr>
              <a:tr h="30772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февраля 2024 года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сентября – 29 декабря 2023 года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1050" y="2975117"/>
            <a:ext cx="8586686" cy="281228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>
                <a:solidFill>
                  <a:srgbClr val="005AA9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Когда в 2023 году представить расчет 6-НДФЛ и что в него необходимо включать</a:t>
            </a:r>
          </a:p>
        </p:txBody>
      </p:sp>
    </p:spTree>
    <p:extLst>
      <p:ext uri="{BB962C8B-B14F-4D97-AF65-F5344CB8AC3E}">
        <p14:creationId xmlns:p14="http://schemas.microsoft.com/office/powerpoint/2010/main" val="175640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" y="1345332"/>
            <a:ext cx="5241979" cy="24429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5544" y="40922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5A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 2023 года Расчета по форме 6-НДФЛ (КНД 1151100)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 от 29.09.2022 №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ЕД-7-11/881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с переходом на ЕНС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28072" y="1921396"/>
            <a:ext cx="3529108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НДФЛ, подлежащий перечислению 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последние 3 месяца отчетного периода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Исключены поля для отражения 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еречисления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Дата - фиксированная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480" y="4153644"/>
            <a:ext cx="280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по четвертому сроку 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годовом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Расчете 6-НДФЛ за период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23-го по 31-е декабря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615504" y="3675722"/>
            <a:ext cx="144016" cy="360040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2948461" y="3675722"/>
            <a:ext cx="144016" cy="360040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48461" y="4150960"/>
            <a:ext cx="2765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исчисленного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удержанного НДФЛ, 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подлежащая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перечислению 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сроку</a:t>
            </a:r>
          </a:p>
        </p:txBody>
      </p:sp>
    </p:spTree>
    <p:extLst>
      <p:ext uri="{BB962C8B-B14F-4D97-AF65-F5344CB8AC3E}">
        <p14:creationId xmlns:p14="http://schemas.microsoft.com/office/powerpoint/2010/main" val="40981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039" y="417558"/>
            <a:ext cx="8152436" cy="351710"/>
          </a:xfrm>
        </p:spPr>
        <p:txBody>
          <a:bodyPr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2023 году по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страховым взносам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6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769781"/>
              </p:ext>
            </p:extLst>
          </p:nvPr>
        </p:nvGraphicFramePr>
        <p:xfrm>
          <a:off x="708107" y="939506"/>
          <a:ext cx="8541727" cy="437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274">
                  <a:extLst>
                    <a:ext uri="{9D8B030D-6E8A-4147-A177-3AD203B41FA5}">
                      <a16:colId xmlns:a16="http://schemas.microsoft.com/office/drawing/2014/main" xmlns="" val="227986683"/>
                    </a:ext>
                  </a:extLst>
                </a:gridCol>
                <a:gridCol w="5796776">
                  <a:extLst>
                    <a:ext uri="{9D8B030D-6E8A-4147-A177-3AD203B41FA5}">
                      <a16:colId xmlns:a16="http://schemas.microsoft.com/office/drawing/2014/main" xmlns="" val="3628266500"/>
                    </a:ext>
                  </a:extLst>
                </a:gridCol>
                <a:gridCol w="2107677">
                  <a:extLst>
                    <a:ext uri="{9D8B030D-6E8A-4147-A177-3AD203B41FA5}">
                      <a16:colId xmlns:a16="http://schemas.microsoft.com/office/drawing/2014/main" xmlns="" val="3003402993"/>
                    </a:ext>
                  </a:extLst>
                </a:gridCol>
              </a:tblGrid>
              <a:tr h="6147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пп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в законодательстве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87723348"/>
                  </a:ext>
                </a:extLst>
              </a:tr>
              <a:tr h="55623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 круг лиц, застрахованных в сфере ОПС, ОМС и социального страхования. С 01.01.2023 за исполнителей ГПД и временно пребывающих иностранцев надо платить взносы по тому же тарифу, что и за граждан РФ (ст. 425 НК РФ)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           от 14.07.2022 № 237-ФЗ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4601227"/>
                  </a:ext>
                </a:extLst>
              </a:tr>
              <a:tr h="58540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Вводится единая предельная величина базы для расчета взносов на пенсионное, медицинское и социальное страхование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          от 14.07.2022 № 239-ФЗ</a:t>
                      </a:r>
                    </a:p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8400979"/>
                  </a:ext>
                </a:extLst>
              </a:tr>
              <a:tr h="64597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 порядок применения общих тарифов для исчисления и уплаты взносов, а также изменены сами тарифы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            от 14.07.2022 № 239-ФЗ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58699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 новый порядок применения пониженных тарифов страховых взносов.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Федеральные законы          от 14.07.2022 № 239-ФЗ,   № 323-ФЗ, № 321-ФЗ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9830613"/>
                  </a:ext>
                </a:extLst>
              </a:tr>
              <a:tr h="70616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Изменился порядок уплаты страховых взносов для ИП (глав КФХ).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           от 14.07.2022 № 239-ФЗ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7814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93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2890" y="409228"/>
            <a:ext cx="8791606" cy="720080"/>
          </a:xfrm>
        </p:spPr>
        <p:txBody>
          <a:bodyPr/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предельная величина базы для расчета взносов на пенсионное, медицинское и социальное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с 01.01.2023 года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7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077377"/>
              </p:ext>
            </p:extLst>
          </p:nvPr>
        </p:nvGraphicFramePr>
        <p:xfrm>
          <a:off x="549087" y="2281436"/>
          <a:ext cx="8496944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649">
                  <a:extLst>
                    <a:ext uri="{9D8B030D-6E8A-4147-A177-3AD203B41FA5}">
                      <a16:colId xmlns:a16="http://schemas.microsoft.com/office/drawing/2014/main" xmlns="" val="3628266500"/>
                    </a:ext>
                  </a:extLst>
                </a:gridCol>
                <a:gridCol w="1956437">
                  <a:extLst>
                    <a:ext uri="{9D8B030D-6E8A-4147-A177-3AD203B41FA5}">
                      <a16:colId xmlns:a16="http://schemas.microsoft.com/office/drawing/2014/main" xmlns="" val="520987967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585538658"/>
                    </a:ext>
                  </a:extLst>
                </a:gridCol>
                <a:gridCol w="2009594">
                  <a:extLst>
                    <a:ext uri="{9D8B030D-6E8A-4147-A177-3AD203B41FA5}">
                      <a16:colId xmlns:a16="http://schemas.microsoft.com/office/drawing/2014/main" xmlns="" val="3003402993"/>
                    </a:ext>
                  </a:extLst>
                </a:gridCol>
              </a:tblGrid>
              <a:tr h="1228855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пределах единой предельной величины базы 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Свыше единой предельной величины базы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</a:t>
                      </a:r>
                      <a:endParaRPr lang="ru-RU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7723348"/>
                  </a:ext>
                </a:extLst>
              </a:tr>
              <a:tr h="499337">
                <a:tc>
                  <a:txBody>
                    <a:bodyPr/>
                    <a:lstStyle/>
                    <a:p>
                      <a:pPr algn="ctr"/>
                      <a:r>
                        <a:rPr lang="ru-RU" sz="1800" b="1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тариф СВ</a:t>
                      </a:r>
                      <a:endParaRPr lang="ru-RU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4 ст. 425 НК РФ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460122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52890" y="4119563"/>
            <a:ext cx="8496944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Предельная величина базы с 01.01.2023 года составляет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1 917 000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рублей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indent="0" algn="ctr" defTabSz="1043056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(Постановление Правительства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Российской Федерации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25.11.2022 № 2143).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504" y="111103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2023 года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тарифы страховых взносов на ОПС, на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ОМС и на ОСС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 временной нетрудоспособности и в связи с материнством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единых размерах (единый тариф страховых взносов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06868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039" y="417558"/>
            <a:ext cx="8152436" cy="351710"/>
          </a:xfrm>
        </p:spPr>
        <p:txBody>
          <a:bodyPr/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пониженных тарифов с 01.01.2023 года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8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654635"/>
              </p:ext>
            </p:extLst>
          </p:nvPr>
        </p:nvGraphicFramePr>
        <p:xfrm>
          <a:off x="608875" y="1417340"/>
          <a:ext cx="8640959" cy="3413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725">
                  <a:extLst>
                    <a:ext uri="{9D8B030D-6E8A-4147-A177-3AD203B41FA5}">
                      <a16:colId xmlns:a16="http://schemas.microsoft.com/office/drawing/2014/main" xmlns="" val="36282665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xmlns="" val="520987967"/>
                    </a:ext>
                  </a:extLst>
                </a:gridCol>
                <a:gridCol w="1505538">
                  <a:extLst>
                    <a:ext uri="{9D8B030D-6E8A-4147-A177-3AD203B41FA5}">
                      <a16:colId xmlns:a16="http://schemas.microsoft.com/office/drawing/2014/main" xmlns="" val="585538658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плательщиков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Пониженные тарифы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7723348"/>
                  </a:ext>
                </a:extLst>
              </a:tr>
              <a:tr h="53848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Плательщики, указанные в подпунктах 3, 7, 8, 3, 11 - 15, 18 - 20 пункта 1 ст. 427 НК РФ - для IT-организаций, участников СЭЗ, резидентов территорий опережающего развития, некоммерческих и благотворительных организаций;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4601227"/>
                  </a:ext>
                </a:extLst>
              </a:tr>
              <a:tr h="538482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Плательщики, указанные в подпунктах 4 и 16 пункта 1 ст. 427 НК РФ - для международных компаний, получивших статус участников специальных административных районов, организаций, выплачивающих вознаграждения членам экипажей судов, зарегистрированных в международном реестре судов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8400979"/>
                  </a:ext>
                </a:extLst>
              </a:tr>
              <a:tr h="56682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Плательщики, указанные в подпунктах 10 и 17 пункта 1 и пункте 13.1 ст. 427 НК РФ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выплат выше МРОТ 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для субъектов малого и среднего предпринимательства, участников проекта «</a:t>
                      </a:r>
                      <a:r>
                        <a:rPr lang="ru-RU" sz="14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Сколково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и научно-технологических центров.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7621376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14039" y="593413"/>
            <a:ext cx="8414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плательщиков по пониженным тарифам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объединены в три группы: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504" y="4958934"/>
            <a:ext cx="8450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Увеличен размер МРОТ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16 242 рублей (Федеральный закон от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19.12.2022 № 522-ФЗ).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554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7514" y="417558"/>
            <a:ext cx="8784974" cy="567734"/>
          </a:xfrm>
        </p:spPr>
        <p:txBody>
          <a:bodyPr/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взносы в фиксированном размере для ИП и КФХ за 2023 год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A33CF-D9D7-4F2E-AD83-2EC7DC596315}" type="slidenum">
              <a:rPr lang="ru-RU" altLang="ru-RU" smtClean="0">
                <a:solidFill>
                  <a:prstClr val="white"/>
                </a:solidFill>
              </a:rPr>
              <a:pPr/>
              <a:t>9</a:t>
            </a:fld>
            <a:endParaRPr lang="ru-RU" altLang="ru-RU">
              <a:solidFill>
                <a:prstClr val="whit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459107"/>
              </p:ext>
            </p:extLst>
          </p:nvPr>
        </p:nvGraphicFramePr>
        <p:xfrm>
          <a:off x="615503" y="1993404"/>
          <a:ext cx="8352929" cy="1911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8903">
                  <a:extLst>
                    <a:ext uri="{9D8B030D-6E8A-4147-A177-3AD203B41FA5}">
                      <a16:colId xmlns:a16="http://schemas.microsoft.com/office/drawing/2014/main" xmlns="" val="3628266500"/>
                    </a:ext>
                  </a:extLst>
                </a:gridCol>
                <a:gridCol w="2275234">
                  <a:extLst>
                    <a:ext uri="{9D8B030D-6E8A-4147-A177-3AD203B41FA5}">
                      <a16:colId xmlns:a16="http://schemas.microsoft.com/office/drawing/2014/main" xmlns="" val="520987967"/>
                    </a:ext>
                  </a:extLst>
                </a:gridCol>
                <a:gridCol w="1988792">
                  <a:extLst>
                    <a:ext uri="{9D8B030D-6E8A-4147-A177-3AD203B41FA5}">
                      <a16:colId xmlns:a16="http://schemas.microsoft.com/office/drawing/2014/main" xmlns="" val="585538658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платежа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уплате за 2023 год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уплаты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7723348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Единый фиксированный тариф </a:t>
                      </a:r>
                    </a:p>
                    <a:p>
                      <a:pPr algn="ctr"/>
                      <a:r>
                        <a:rPr lang="ru-RU" sz="15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СВ </a:t>
                      </a:r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дохода не более 300 000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kern="1200" dirty="0" smtClean="0">
                          <a:solidFill>
                            <a:srgbClr val="005AA9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45 842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15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позднее 31.12.2023</a:t>
                      </a:r>
                      <a:endParaRPr lang="ru-RU" sz="15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14601227"/>
                  </a:ext>
                </a:extLst>
              </a:tr>
              <a:tr h="615677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 на ОПС за 2023 год</a:t>
                      </a:r>
                      <a:b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дохода более 300 000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1 % с суммы превышения</a:t>
                      </a:r>
                      <a:r>
                        <a:rPr lang="ru-RU" sz="15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</a:t>
                      </a:r>
                      <a:b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9840097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4859" y="4729058"/>
            <a:ext cx="8784975" cy="85201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!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Главы К(Ф)Х не платят отдельно взносы на ОПС с дохода свыше 300 000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8579" y="982648"/>
            <a:ext cx="8928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 единый фиксированный тариф по СВ на ОПС и ОМС для плательщиков,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производящих выплаты и иные вознаграждения физическим лицам: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 он определен в размере 45 842 рублей</a:t>
            </a:r>
            <a:r>
              <a:rPr lang="ru-RU" sz="1400" dirty="0">
                <a:solidFill>
                  <a:srgbClr val="405965"/>
                </a:solidFill>
                <a:latin typeface="Open Sans"/>
              </a:rPr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7862" y="4297660"/>
            <a:ext cx="8496944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размер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 на ОПС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дохода плательщика, превышающего 300 000 рублей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расчетный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2023 год, </a:t>
            </a:r>
            <a:r>
              <a:rPr lang="ru-RU" b="1" u="sng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 более 257 061 рубля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3014" y="3929648"/>
            <a:ext cx="6551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исчисленных суммах не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предоставляются!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4709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36500</TotalTime>
  <Words>1340</Words>
  <Application>Microsoft Office PowerPoint</Application>
  <PresentationFormat>Произвольный</PresentationFormat>
  <Paragraphs>239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Open Sans</vt:lpstr>
      <vt:lpstr>Times New Roman</vt:lpstr>
      <vt:lpstr>Present_FNS2012_A4</vt:lpstr>
      <vt:lpstr>Present_FNS2012_16-9</vt:lpstr>
      <vt:lpstr>НДФЛ налоговых агентов и страховые взносы: изменения в прядке исчисления, представления налоговой отчетности и уплаты в условиях применения ЕНС.</vt:lpstr>
      <vt:lpstr> Новый порядок удержания НДФЛ в 2023 году  </vt:lpstr>
      <vt:lpstr> Новые сроки уплаты НДФЛ и подачи уведомлений в 2023 году  </vt:lpstr>
      <vt:lpstr> Новые сроки представления расчета 6-НДФЛ в 2023 году  </vt:lpstr>
      <vt:lpstr>Презентация PowerPoint</vt:lpstr>
      <vt:lpstr> Изменения в 2023 году по страховым взносам  </vt:lpstr>
      <vt:lpstr> Единая предельная величина базы для расчета взносов на пенсионное, медицинское и социальное страхование с 01.01.2023 года  </vt:lpstr>
      <vt:lpstr>  Применение пониженных тарифов с 01.01.2023 года  </vt:lpstr>
      <vt:lpstr> Страховые взносы в фиксированном размере для ИП и КФХ за 2023 год </vt:lpstr>
      <vt:lpstr> Расчет по страховым взносам.                                                                               Изменения с 2023 года (Форма по КНД 11151111)                                               </vt:lpstr>
      <vt:lpstr>  Персонифицированные сведения о физических лицах  (Форма по КНД 1151162)                                                </vt:lpstr>
      <vt:lpstr> Новые сроки представления расчета по страховым взносам и  уведомления об исчисленных суммах страховых взносов в 2023 году </vt:lpstr>
      <vt:lpstr>БЛАГОДАРЮ  ЗА  ВНИМАНИЕ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Коробейникова Евгения Сергеевна</dc:creator>
  <cp:lastModifiedBy>Мацепуро Елена Викторовна</cp:lastModifiedBy>
  <cp:revision>2296</cp:revision>
  <cp:lastPrinted>2023-02-01T22:32:07Z</cp:lastPrinted>
  <dcterms:created xsi:type="dcterms:W3CDTF">2013-11-13T08:36:35Z</dcterms:created>
  <dcterms:modified xsi:type="dcterms:W3CDTF">2023-03-07T09:17:53Z</dcterms:modified>
</cp:coreProperties>
</file>