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7" r:id="rId2"/>
  </p:sldMasterIdLst>
  <p:notesMasterIdLst>
    <p:notesMasterId r:id="rId16"/>
  </p:notesMasterIdLst>
  <p:handoutMasterIdLst>
    <p:handoutMasterId r:id="rId17"/>
  </p:handoutMasterIdLst>
  <p:sldIdLst>
    <p:sldId id="413" r:id="rId3"/>
    <p:sldId id="409" r:id="rId4"/>
    <p:sldId id="425" r:id="rId5"/>
    <p:sldId id="430" r:id="rId6"/>
    <p:sldId id="429" r:id="rId7"/>
    <p:sldId id="418" r:id="rId8"/>
    <p:sldId id="419" r:id="rId9"/>
    <p:sldId id="420" r:id="rId10"/>
    <p:sldId id="421" r:id="rId11"/>
    <p:sldId id="427" r:id="rId12"/>
    <p:sldId id="426" r:id="rId13"/>
    <p:sldId id="417" r:id="rId14"/>
    <p:sldId id="415" r:id="rId15"/>
  </p:sldIdLst>
  <p:sldSz cx="10160000" cy="5715000"/>
  <p:notesSz cx="6808788" cy="9940925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orient="horz" pos="843" userDrawn="1">
          <p15:clr>
            <a:srgbClr val="A4A3A4"/>
          </p15:clr>
        </p15:guide>
        <p15:guide id="3" orient="horz" pos="263" userDrawn="1">
          <p15:clr>
            <a:srgbClr val="A4A3A4"/>
          </p15:clr>
        </p15:guide>
        <p15:guide id="4" orient="horz" pos="3379" userDrawn="1">
          <p15:clr>
            <a:srgbClr val="A4A3A4"/>
          </p15:clr>
        </p15:guide>
        <p15:guide id="5" pos="3200" userDrawn="1">
          <p15:clr>
            <a:srgbClr val="A4A3A4"/>
          </p15:clr>
        </p15:guide>
        <p15:guide id="6" pos="787" userDrawn="1">
          <p15:clr>
            <a:srgbClr val="A4A3A4"/>
          </p15:clr>
        </p15:guide>
        <p15:guide id="7" pos="1733" userDrawn="1">
          <p15:clr>
            <a:srgbClr val="A4A3A4"/>
          </p15:clr>
        </p15:guide>
        <p15:guide id="8" pos="5711" userDrawn="1">
          <p15:clr>
            <a:srgbClr val="A4A3A4"/>
          </p15:clr>
        </p15:guide>
        <p15:guide id="9" pos="6148" userDrawn="1">
          <p15:clr>
            <a:srgbClr val="A4A3A4"/>
          </p15:clr>
        </p15:guide>
        <p15:guide id="10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D3D"/>
    <a:srgbClr val="CCECFF"/>
    <a:srgbClr val="F8AB6C"/>
    <a:srgbClr val="005AA9"/>
    <a:srgbClr val="504F53"/>
    <a:srgbClr val="DDDDDD"/>
    <a:srgbClr val="F8F8F8"/>
    <a:srgbClr val="EEEEEE"/>
    <a:srgbClr val="EAEAEA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194" autoAdjust="0"/>
  </p:normalViewPr>
  <p:slideViewPr>
    <p:cSldViewPr>
      <p:cViewPr varScale="1">
        <p:scale>
          <a:sx n="131" d="100"/>
          <a:sy n="131" d="100"/>
        </p:scale>
        <p:origin x="630" y="114"/>
      </p:cViewPr>
      <p:guideLst>
        <p:guide orient="horz" pos="1755"/>
        <p:guide orient="horz" pos="843"/>
        <p:guide orient="horz" pos="263"/>
        <p:guide orient="horz" pos="3379"/>
        <p:guide pos="3200"/>
        <p:guide pos="787"/>
        <p:guide pos="1733"/>
        <p:guide pos="5711"/>
        <p:guide pos="614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88BF-25D9-4192-8344-224A35267FD9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266CA-12F1-4909-B3E0-3889BDC64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21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defTabSz="82339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63" y="3"/>
            <a:ext cx="2950421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defTabSz="82339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F74836-DAEA-4708-86BD-336085492559}" type="datetimeFigureOut">
              <a:rPr lang="ru-RU"/>
              <a:pPr>
                <a:defRPr/>
              </a:pPr>
              <a:t>03.02.2023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61" y="4721980"/>
            <a:ext cx="5446066" cy="4472696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363"/>
            <a:ext cx="2950421" cy="496965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defTabSz="82339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63" y="9442363"/>
            <a:ext cx="2950421" cy="496965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7ADBB1-FE09-469B-A9B5-D3879E3F34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691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DBB1-FE09-469B-A9B5-D3879E3F347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79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DBB1-FE09-469B-A9B5-D3879E3F347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73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DBB1-FE09-469B-A9B5-D3879E3F347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81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9"/>
            <a:ext cx="10158236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03076"/>
            <a:ext cx="8636000" cy="1225021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54862"/>
            <a:ext cx="71120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4835" y="252678"/>
            <a:ext cx="2672292" cy="5376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431" y="252678"/>
            <a:ext cx="7851069" cy="53763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4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299"/>
            <a:ext cx="10160000" cy="571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62000" y="3105591"/>
            <a:ext cx="8636000" cy="1225021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57329"/>
            <a:ext cx="71120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778" b="0">
                <a:solidFill>
                  <a:schemeClr val="bg1"/>
                </a:solidFill>
                <a:latin typeface="+mj-lt"/>
              </a:defRPr>
            </a:lvl1pPr>
            <a:lvl2pPr marL="45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1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17"/>
            <a:ext cx="10160000" cy="571432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53891" y="1039840"/>
            <a:ext cx="6780981" cy="3977900"/>
          </a:xfrm>
        </p:spPr>
        <p:txBody>
          <a:bodyPr anchor="t">
            <a:normAutofit/>
          </a:bodyPr>
          <a:lstStyle>
            <a:lvl1pPr algn="l">
              <a:lnSpc>
                <a:spcPts val="5990"/>
              </a:lnSpc>
              <a:defRPr sz="5222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0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85156" y="4272564"/>
            <a:ext cx="1026242" cy="314044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79099" y="620905"/>
            <a:ext cx="8387376" cy="1051279"/>
          </a:xfrm>
        </p:spPr>
        <p:txBody>
          <a:bodyPr/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6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85156" y="4272564"/>
            <a:ext cx="1026242" cy="314044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79134" y="620890"/>
            <a:ext cx="8480777" cy="1051278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299"/>
            <a:ext cx="10159998" cy="5714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79134" y="620890"/>
            <a:ext cx="8480777" cy="1051278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299"/>
            <a:ext cx="10160000" cy="5714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79134" y="620890"/>
            <a:ext cx="8480777" cy="1051278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1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17"/>
            <a:ext cx="10160000" cy="571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607" y="1642431"/>
            <a:ext cx="6374269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5607" y="392274"/>
            <a:ext cx="6374269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32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263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353949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4pPr>
            <a:lvl5pPr marL="180526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5pPr>
            <a:lvl6pPr marL="2256586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6pPr>
            <a:lvl7pPr marL="270790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7pPr>
            <a:lvl8pPr marL="3159223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8pPr>
            <a:lvl9pPr marL="3610545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861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8"/>
            <a:ext cx="10158236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584599" y="4271964"/>
            <a:ext cx="10265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041" y="1339059"/>
            <a:ext cx="8134099" cy="4024378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9215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5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99" y="620903"/>
            <a:ext cx="8972902" cy="105127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9100" y="1672168"/>
            <a:ext cx="4052862" cy="3563056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0" y="1672168"/>
            <a:ext cx="4079876" cy="3563056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7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306"/>
            <a:ext cx="4489098" cy="533134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203" y="1279306"/>
            <a:ext cx="4490861" cy="533134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203" y="1812396"/>
            <a:ext cx="4490861" cy="329274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4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888" y="864884"/>
            <a:ext cx="8403117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04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37" y="227590"/>
            <a:ext cx="3342570" cy="9683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3"/>
          </a:xfrm>
        </p:spPr>
        <p:txBody>
          <a:bodyPr/>
          <a:lstStyle>
            <a:lvl1pPr>
              <a:defRPr sz="3222"/>
            </a:lvl1pPr>
            <a:lvl2pPr>
              <a:defRPr sz="2778"/>
            </a:lvl2pPr>
            <a:lvl3pPr>
              <a:defRPr sz="23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37" y="1195920"/>
            <a:ext cx="3342570" cy="3909219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6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22"/>
            </a:lvl1pPr>
            <a:lvl2pPr marL="451321" indent="0">
              <a:buNone/>
              <a:defRPr sz="2778"/>
            </a:lvl2pPr>
            <a:lvl3pPr marL="902637" indent="0">
              <a:buNone/>
              <a:defRPr sz="2333"/>
            </a:lvl3pPr>
            <a:lvl4pPr marL="1353949" indent="0">
              <a:buNone/>
              <a:defRPr sz="2000"/>
            </a:lvl4pPr>
            <a:lvl5pPr marL="1805264" indent="0">
              <a:buNone/>
              <a:defRPr sz="2000"/>
            </a:lvl5pPr>
            <a:lvl6pPr marL="2256586" indent="0">
              <a:buNone/>
              <a:defRPr sz="2000"/>
            </a:lvl6pPr>
            <a:lvl7pPr marL="2707908" indent="0">
              <a:buNone/>
              <a:defRPr sz="2000"/>
            </a:lvl7pPr>
            <a:lvl8pPr marL="3159223" indent="0">
              <a:buNone/>
              <a:defRPr sz="2000"/>
            </a:lvl8pPr>
            <a:lvl9pPr marL="3610545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96"/>
            <a:ext cx="6096000" cy="670719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0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7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4838" y="252677"/>
            <a:ext cx="2672292" cy="5376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431" y="252677"/>
            <a:ext cx="7851069" cy="53763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97" y="407959"/>
            <a:ext cx="8159977" cy="9251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06497" y="1333060"/>
            <a:ext cx="8159977" cy="403037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48979" y="5034671"/>
            <a:ext cx="689300" cy="52674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0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58237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041" y="1339059"/>
            <a:ext cx="8134099" cy="4024378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3253" y="417558"/>
            <a:ext cx="8153223" cy="9215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58237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41" y="843757"/>
            <a:ext cx="8134099" cy="168719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041" y="2858101"/>
            <a:ext cx="8134099" cy="250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9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8"/>
            <a:ext cx="10158236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039" y="1339059"/>
            <a:ext cx="4023071" cy="39131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6589" y="1339059"/>
            <a:ext cx="4049886" cy="39131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2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8" y="417557"/>
            <a:ext cx="8737962" cy="9215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038" y="1339060"/>
            <a:ext cx="4083059" cy="4733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038" y="1812397"/>
            <a:ext cx="4083059" cy="3551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0003" y="1339060"/>
            <a:ext cx="3986472" cy="4733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0003" y="1823415"/>
            <a:ext cx="3986472" cy="35400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8"/>
            <a:ext cx="10158236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9" y="417558"/>
            <a:ext cx="8737962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5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1667" y="4894263"/>
            <a:ext cx="629709" cy="544512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4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3" y="227543"/>
            <a:ext cx="3342570" cy="9683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3" y="1195918"/>
            <a:ext cx="3342570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06639" y="407988"/>
            <a:ext cx="81597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06639" y="1333501"/>
            <a:ext cx="81597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667" cy="30321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4" y="5297488"/>
            <a:ext cx="3217333" cy="30321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9834" y="5033963"/>
            <a:ext cx="687917" cy="52705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4013B3F9-4A5B-420F-BFD2-4FE8E87344A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299"/>
            <a:ext cx="10159998" cy="5714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98" y="620889"/>
            <a:ext cx="8480778" cy="1028871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135" y="1657366"/>
            <a:ext cx="8480777" cy="3577856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5296960"/>
            <a:ext cx="2370667" cy="304271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7" y="5296960"/>
            <a:ext cx="3217333" cy="304271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37208" y="4886854"/>
            <a:ext cx="559539" cy="570647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086"/>
              </a:lnSpc>
              <a:defRPr sz="2333">
                <a:solidFill>
                  <a:schemeClr val="bg1"/>
                </a:solidFill>
                <a:latin typeface="+mn-lt"/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cs typeface="+mn-cs"/>
              </a:rPr>
              <a:pPr defTabSz="9026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34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hf hdr="0" dt="0"/>
  <p:txStyles>
    <p:titleStyle>
      <a:lvl1pPr algn="l" defTabSz="902637" rtl="0" eaLnBrk="1" latinLnBrk="0" hangingPunct="1">
        <a:spcBef>
          <a:spcPct val="0"/>
        </a:spcBef>
        <a:buNone/>
        <a:defRPr sz="4222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4591" indent="0" algn="l" defTabSz="902637" rtl="0" eaLnBrk="1" latinLnBrk="0" hangingPunct="1">
        <a:spcBef>
          <a:spcPct val="20000"/>
        </a:spcBef>
        <a:buFont typeface="+mj-lt"/>
        <a:buNone/>
        <a:defRPr sz="2667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4591" indent="0" algn="l" defTabSz="902637" rtl="0" eaLnBrk="1" latinLnBrk="0" hangingPunct="1">
        <a:spcBef>
          <a:spcPct val="20000"/>
        </a:spcBef>
        <a:buFont typeface="Arial" pitchFamily="34" charset="0"/>
        <a:buNone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16835" indent="-225303" algn="l" defTabSz="902637" rtl="0" eaLnBrk="1" latinLnBrk="0" hangingPunct="1">
        <a:spcBef>
          <a:spcPct val="20000"/>
        </a:spcBef>
        <a:buFont typeface="Arial" pitchFamily="34" charset="0"/>
        <a:buChar char="•"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1851" algn="just" defTabSz="902637" rtl="0" eaLnBrk="1" latinLnBrk="0" hangingPunct="1">
        <a:lnSpc>
          <a:spcPts val="2110"/>
        </a:lnSpc>
        <a:spcBef>
          <a:spcPts val="444"/>
        </a:spcBef>
        <a:buFont typeface="Arial" pitchFamily="34" charset="0"/>
        <a:buNone/>
        <a:tabLst/>
        <a:defRPr sz="177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41895" indent="0" algn="l" defTabSz="902637" rtl="0" eaLnBrk="1" latinLnBrk="0" hangingPunct="1">
        <a:lnSpc>
          <a:spcPts val="2000"/>
        </a:lnSpc>
        <a:spcBef>
          <a:spcPts val="444"/>
        </a:spcBef>
        <a:buFont typeface="Arial" pitchFamily="34" charset="0"/>
        <a:buNone/>
        <a:defRPr sz="1556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8224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65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83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19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321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2637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3949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5264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6586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7908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23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0545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9956" y="5278416"/>
            <a:ext cx="805917" cy="304517"/>
          </a:xfrm>
          <a:prstGeom prst="rect">
            <a:avLst/>
          </a:prstGeom>
        </p:spPr>
        <p:txBody>
          <a:bodyPr wrap="square" lIns="115316" tIns="57663" rIns="115316" bIns="57663">
            <a:spAutoFit/>
          </a:bodyPr>
          <a:lstStyle/>
          <a:p>
            <a:pPr algn="ctr" defTabSz="1124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2" dirty="0" smtClean="0">
                <a:solidFill>
                  <a:prstClr val="white"/>
                </a:solidFill>
                <a:latin typeface="Calibri"/>
              </a:rPr>
              <a:t>2023 </a:t>
            </a:r>
            <a:r>
              <a:rPr lang="ru-RU" sz="1222" dirty="0">
                <a:solidFill>
                  <a:prstClr val="white"/>
                </a:solidFill>
                <a:latin typeface="Calibri"/>
              </a:rPr>
              <a:t>год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70423" y="2744912"/>
            <a:ext cx="8824981" cy="1160126"/>
          </a:xfrm>
        </p:spPr>
        <p:txBody>
          <a:bodyPr rtlCol="0">
            <a:noAutofit/>
          </a:bodyPr>
          <a:lstStyle/>
          <a:p>
            <a:pPr algn="ctr"/>
            <a:r>
              <a:rPr lang="ru-RU" sz="1800" dirty="0"/>
              <a:t>НДФЛ налоговых агентов и страховые взносы - изменения в </a:t>
            </a:r>
            <a:r>
              <a:rPr lang="ru-RU" sz="1800" dirty="0" smtClean="0"/>
              <a:t>порядке </a:t>
            </a:r>
            <a:r>
              <a:rPr lang="ru-RU" sz="1800" dirty="0"/>
              <a:t>исчисления, предоставления налоговой отчетности и </a:t>
            </a:r>
            <a:r>
              <a:rPr lang="ru-RU" sz="1800" dirty="0" smtClean="0"/>
              <a:t>уплаты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39663" y="4457679"/>
            <a:ext cx="6400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0696">
              <a:defRPr/>
            </a:pPr>
            <a:r>
              <a:rPr lang="ru-RU" altLang="ru-RU" sz="1400" dirty="0">
                <a:solidFill>
                  <a:prstClr val="white"/>
                </a:solidFill>
                <a:latin typeface="Arial" charset="0"/>
                <a:cs typeface="+mn-cs"/>
              </a:rPr>
              <a:t>доклад </a:t>
            </a:r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+mn-cs"/>
              </a:rPr>
              <a:t>начальника отдела </a:t>
            </a:r>
            <a:r>
              <a:rPr lang="ru-RU" altLang="ru-RU" sz="1400" dirty="0">
                <a:solidFill>
                  <a:prstClr val="white"/>
                </a:solidFill>
                <a:latin typeface="Arial" charset="0"/>
                <a:cs typeface="+mn-cs"/>
              </a:rPr>
              <a:t>камерального контроля НДФЛ и </a:t>
            </a:r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+mn-cs"/>
              </a:rPr>
              <a:t>СВ № 1</a:t>
            </a:r>
            <a:endParaRPr lang="ru-RU" altLang="ru-RU" sz="1400" dirty="0">
              <a:solidFill>
                <a:prstClr val="white"/>
              </a:solidFill>
              <a:latin typeface="Arial" charset="0"/>
              <a:cs typeface="+mn-cs"/>
            </a:endParaRPr>
          </a:p>
          <a:p>
            <a:pPr algn="ctr" defTabSz="890696">
              <a:defRPr/>
            </a:pPr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+mn-cs"/>
              </a:rPr>
              <a:t>Зориной Виктории Александровны</a:t>
            </a:r>
            <a:endParaRPr lang="ru-RU" altLang="ru-RU" sz="1400" dirty="0">
              <a:solidFill>
                <a:prstClr val="white"/>
              </a:solidFill>
              <a:latin typeface="Arial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582" y="2137421"/>
            <a:ext cx="7120791" cy="640071"/>
          </a:xfrm>
          <a:prstGeom prst="rect">
            <a:avLst/>
          </a:prstGeom>
        </p:spPr>
        <p:txBody>
          <a:bodyPr lIns="115896" tIns="57948" rIns="115896" bIns="57948" anchor="ctr"/>
          <a:lstStyle/>
          <a:p>
            <a:pPr algn="ctr" defTabSz="1158940" fontAlgn="auto">
              <a:spcAft>
                <a:spcPts val="0"/>
              </a:spcAft>
              <a:defRPr/>
            </a:pPr>
            <a:r>
              <a:rPr lang="ru-RU" sz="1556" b="1" dirty="0">
                <a:solidFill>
                  <a:prstClr val="white"/>
                </a:solidFill>
                <a:latin typeface="Calibri"/>
                <a:cs typeface="+mn-cs"/>
              </a:rPr>
              <a:t>УПРАВЛЕНИЕ ФЕДЕРАЛЬНОЙ НАЛОГОВОЙ СЛУЖБЫ ПО Г. СЕВАСТОПОЛЮ</a:t>
            </a:r>
          </a:p>
        </p:txBody>
      </p:sp>
    </p:spTree>
    <p:extLst>
      <p:ext uri="{BB962C8B-B14F-4D97-AF65-F5344CB8AC3E}">
        <p14:creationId xmlns:p14="http://schemas.microsoft.com/office/powerpoint/2010/main" val="8213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8817" y="493360"/>
            <a:ext cx="8784975" cy="466743"/>
          </a:xfrm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страховым взносам.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КНД 11151111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10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1224" y="1010608"/>
            <a:ext cx="5112568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29.09.2022 № ЕД-7-11/878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3"/>
          <a:srcRect l="33306" t="14055" r="34379" b="4101"/>
          <a:stretch/>
        </p:blipFill>
        <p:spPr bwMode="auto">
          <a:xfrm>
            <a:off x="615504" y="1421154"/>
            <a:ext cx="2460179" cy="3806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792" y="1421154"/>
            <a:ext cx="2664296" cy="3806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6141" y="1086046"/>
            <a:ext cx="3324275" cy="4310246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rmAutofit/>
          </a:bodyPr>
          <a:lstStyle/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sz="1400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«Сводные данные об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 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взносов» - строки,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оответствующие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суммам 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исчисленных СВ на ОПС, ОСС по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 и ОМС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объединены;</a:t>
            </a: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1.2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 сумм СВ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ОМС» 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 сумм СВ на ОПС по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исключены;</a:t>
            </a: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1.1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 сумм СВ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ОПС»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трансформирован;</a:t>
            </a: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Подразделы 1.3.1 и 1.3.2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 СВ на ОПС по дополнительному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тарифу СВ»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объединены.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91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9847" y="702162"/>
            <a:ext cx="8784975" cy="351710"/>
          </a:xfrm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Персонифицированные сведения о физических лицах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 КНД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1151162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952" y="1075603"/>
            <a:ext cx="5112568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29.09.2022 № ЕД-7-11/878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847" y="1538288"/>
            <a:ext cx="2523611" cy="34956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6239" t="12811" r="36479" b="20021"/>
          <a:stretch/>
        </p:blipFill>
        <p:spPr bwMode="auto">
          <a:xfrm>
            <a:off x="3571135" y="1524462"/>
            <a:ext cx="2524125" cy="3495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5757" y="1538287"/>
            <a:ext cx="3168351" cy="1440161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rmAutofit/>
          </a:bodyPr>
          <a:lstStyle/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Ежемесячное представление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орган персональных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данных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и сведений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суммах выплат и иных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вознаграждений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3 РСВ)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2128" y="2828925"/>
            <a:ext cx="3015611" cy="914400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Autofit/>
          </a:bodyPr>
          <a:lstStyle/>
          <a:p>
            <a:pPr marL="0" indent="0">
              <a:buFontTx/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оперативное использование</a:t>
            </a:r>
          </a:p>
          <a:p>
            <a:pPr marL="0" indent="0"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представлении мер </a:t>
            </a:r>
          </a:p>
          <a:p>
            <a:pPr marL="0" indent="0">
              <a:buFontTx/>
              <a:buNone/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нуждающимся</a:t>
            </a:r>
          </a:p>
          <a:p>
            <a:pPr marL="0" indent="0"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лицам, для отнесения граждан категории</a:t>
            </a:r>
          </a:p>
          <a:p>
            <a:pPr marL="0" indent="0"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работающих/неработающих</a:t>
            </a:r>
          </a:p>
        </p:txBody>
      </p:sp>
    </p:spTree>
    <p:extLst>
      <p:ext uri="{BB962C8B-B14F-4D97-AF65-F5344CB8AC3E}">
        <p14:creationId xmlns:p14="http://schemas.microsoft.com/office/powerpoint/2010/main" val="62462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71175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сдачи отчетности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12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45749"/>
              </p:ext>
            </p:extLst>
          </p:nvPr>
        </p:nvGraphicFramePr>
        <p:xfrm>
          <a:off x="543561" y="1273324"/>
          <a:ext cx="8739999" cy="3908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524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1375701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161219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1720555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645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отчетности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2023 году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16012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по страховым вносам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25.01.2023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 числа месяца, следующего за кварталом, полугодием, 9 месяцами и годом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ФНС России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29.09.2022</a:t>
                      </a:r>
                      <a:b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ЕД-7-11/878@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8646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Персонифицированные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сведения о физических лицах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Ежемесячно, не позднее 25 числа следующего месяца.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ФНС России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29.09.2022</a:t>
                      </a:r>
                      <a:b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ЕД-7-11/878@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92620011"/>
                  </a:ext>
                </a:extLst>
              </a:tr>
              <a:tr h="8646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6-НДФЛ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год – не позднее</a:t>
                      </a:r>
                      <a:b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 числа месяца, следующего за кварталом,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полугодием, 9 месяцами.   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Расчет 6-НДФЛ за год - не позднее     25 февраля следующего года.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ФНС России </a:t>
                      </a:r>
                      <a:b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29.09.2022</a:t>
                      </a:r>
                      <a:b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ЕД-7-11/881@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07659" y="996001"/>
            <a:ext cx="46588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14.07.2022 №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4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6995" y="7615040"/>
            <a:ext cx="1697018" cy="321989"/>
          </a:xfrm>
          <a:prstGeom prst="rect">
            <a:avLst/>
          </a:prstGeom>
        </p:spPr>
        <p:txBody>
          <a:bodyPr wrap="none" lIns="115736" tIns="57869" rIns="115736" bIns="57869">
            <a:spAutoFit/>
          </a:bodyPr>
          <a:lstStyle/>
          <a:p>
            <a:pPr algn="ctr" defTabSz="1128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solidFill>
                  <a:prstClr val="white"/>
                </a:solidFill>
                <a:latin typeface="Calibri"/>
              </a:rPr>
              <a:t>30 января 2015 года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78675" y="2937518"/>
            <a:ext cx="8749808" cy="960106"/>
          </a:xfrm>
        </p:spPr>
        <p:txBody>
          <a:bodyPr rtlCol="0">
            <a:noAutofit/>
          </a:bodyPr>
          <a:lstStyle/>
          <a:p>
            <a:pPr lvl="0" algn="ctr"/>
            <a:r>
              <a:rPr lang="ru-RU" sz="2222" dirty="0">
                <a:latin typeface="Times New Roman" pitchFamily="18" charset="0"/>
                <a:cs typeface="Times New Roman" pitchFamily="18" charset="0"/>
              </a:rPr>
              <a:t>БЛАГОДАРЮ  ЗА  ВНИМАНИЕ</a:t>
            </a:r>
            <a:br>
              <a:rPr lang="ru-RU" sz="2222" dirty="0">
                <a:latin typeface="Times New Roman" pitchFamily="18" charset="0"/>
                <a:cs typeface="Times New Roman" pitchFamily="18" charset="0"/>
              </a:rPr>
            </a:br>
            <a:endParaRPr lang="ru-RU" sz="2222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71175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удержания НДФЛ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76238"/>
              </p:ext>
            </p:extLst>
          </p:nvPr>
        </p:nvGraphicFramePr>
        <p:xfrm>
          <a:off x="939517" y="1635271"/>
          <a:ext cx="81343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450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445257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1977643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дохода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какой момент            удержать налог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выплаты дохода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каждой выплате денег сотруднику –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 аванса и со второй части ЗП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пп.1 ч.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ст. 223 НК РФ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80000" y="1129308"/>
            <a:ext cx="46588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№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5584" y="3323476"/>
            <a:ext cx="7683152" cy="17445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Дата </a:t>
            </a: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фактического получения дохода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виде оплаты труда </a:t>
            </a: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устанавливается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общем порядке – </a:t>
            </a: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день выплаты дохода</a:t>
            </a: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т. ч. с ЗП, больничных, отпускных)</a:t>
            </a: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9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НДФЛ исчисляется и удерживается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каждой выплаты дохода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8490" y="3505572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7440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71175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уплаты НДФЛ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249834" y="5033963"/>
            <a:ext cx="687917" cy="52705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25956"/>
              </p:ext>
            </p:extLst>
          </p:nvPr>
        </p:nvGraphicFramePr>
        <p:xfrm>
          <a:off x="366548" y="1925811"/>
          <a:ext cx="8883286" cy="218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631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6539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удержания НДФЛ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перечисления НДФЛ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6 ст. 226 НК РФ в ред. 263-ФЗ)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подачи уведомления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9 ст. 58 НК РФ в ред. 263-ФЗ)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32697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по 22 января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января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25 января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4812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числа предшествующего месяца по 22 число текущего месяца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28-го числа текущего месяца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25-го числа текущего месяца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  <a:tr h="688272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23 по 31 декабря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позже последнего рабочего дня календарного года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59920" y="1201316"/>
            <a:ext cx="46588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14.07.2022 №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640" y="480171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113" y="4016886"/>
            <a:ext cx="7348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период для НДФЛ считается период с 23-го числа текущего месяца   по 22-е число следующего месяца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621" y="1324628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новым правилам НДФЛ уплачивается одним платежом, на один КБК в единый срок.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 НДФЛ в фиксированном размере с доходов иностранцев (трудовые патенты - ст. 227.1 НК РФ). 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1620" y="4821487"/>
            <a:ext cx="8635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отменен п.9  ст. 226 НК РФ, запрещающий налоговым агентам уплачивать НДФЛ из </a:t>
            </a:r>
          </a:p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средств. Перечислять НДФЛ на ЕНС можно до удержания налога. 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34756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9"/>
            <a:ext cx="8152436" cy="423718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представления расчета 6-НДФЛ в 2023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4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56076"/>
              </p:ext>
            </p:extLst>
          </p:nvPr>
        </p:nvGraphicFramePr>
        <p:xfrm>
          <a:off x="741051" y="1110085"/>
          <a:ext cx="8508783" cy="181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104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3167427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3068252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до 2023 года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с 2023 года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39294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1 квартал, полугодие,</a:t>
                      </a:r>
                      <a:b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дня месяца, следующего за отчетным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периодом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25-го числа месяца, следующего за отчетным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8644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6-НДФЛ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марта года,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следующего за истекшим периодом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февраля года, следующего за истекшим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07659" y="843720"/>
            <a:ext cx="46588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Федеральный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№ 263-ФЗ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9640" y="480171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6043" y="3256345"/>
          <a:ext cx="8493791" cy="208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99"/>
                <a:gridCol w="3161846"/>
                <a:gridCol w="3062846"/>
              </a:tblGrid>
              <a:tr h="5127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удержанный за какой период , отражается в разделе 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485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февраля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октября – 31 декабря 2022 года</a:t>
                      </a:r>
                    </a:p>
                  </a:txBody>
                  <a:tcPr anchor="ctr"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апреля 2023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– 22 марта 2023 года</a:t>
                      </a:r>
                    </a:p>
                  </a:txBody>
                  <a:tcPr anchor="ctr"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июля 2023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– 22 июня 2023 года</a:t>
                      </a:r>
                    </a:p>
                  </a:txBody>
                  <a:tcPr anchor="ctr"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октября 2023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 – 22 сентября 2023 года</a:t>
                      </a:r>
                    </a:p>
                  </a:txBody>
                  <a:tcPr anchor="ctr"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февраля 2024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– 29 декабря 2023 года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1050" y="2975117"/>
            <a:ext cx="8586686" cy="28122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в 2023 году представить расчет 6-НДФЛ и что в него необходимо включать</a:t>
            </a:r>
          </a:p>
        </p:txBody>
      </p:sp>
    </p:spTree>
    <p:extLst>
      <p:ext uri="{BB962C8B-B14F-4D97-AF65-F5344CB8AC3E}">
        <p14:creationId xmlns:p14="http://schemas.microsoft.com/office/powerpoint/2010/main" val="175640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345332"/>
            <a:ext cx="5241979" cy="2442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5544" y="40922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 2023 года Расчета по форме 6-НДФЛ (КНД 1151100)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29.09.2022 №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ЕД-7-11/881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переходом на ЕНС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8072" y="1921396"/>
            <a:ext cx="352910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НДФЛ, подлежащий перечислению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3 месяца отчетного периода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 поля для отражения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еречисления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Дата - фиксированная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480" y="4153644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по четвертому сроку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6-НДФЛ за период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23-го по 31-е декабря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15504" y="3675722"/>
            <a:ext cx="144016" cy="36004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2948461" y="3675722"/>
            <a:ext cx="144016" cy="36004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48461" y="4150960"/>
            <a:ext cx="2765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исчисленного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удержанного НДФЛ,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перечислению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сроку</a:t>
            </a:r>
          </a:p>
        </p:txBody>
      </p:sp>
    </p:spTree>
    <p:extLst>
      <p:ext uri="{BB962C8B-B14F-4D97-AF65-F5344CB8AC3E}">
        <p14:creationId xmlns:p14="http://schemas.microsoft.com/office/powerpoint/2010/main" val="40981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35171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2023 году по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взносам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6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769781"/>
              </p:ext>
            </p:extLst>
          </p:nvPr>
        </p:nvGraphicFramePr>
        <p:xfrm>
          <a:off x="708107" y="939506"/>
          <a:ext cx="8541727" cy="437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74">
                  <a:extLst>
                    <a:ext uri="{9D8B030D-6E8A-4147-A177-3AD203B41FA5}">
                      <a16:colId xmlns="" xmlns:a16="http://schemas.microsoft.com/office/drawing/2014/main" val="227986683"/>
                    </a:ext>
                  </a:extLst>
                </a:gridCol>
                <a:gridCol w="5796776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107677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6147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законодательстве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5562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 круг лиц, застрахованных в сфере ОПС, ОМС и социального страхования. С 01.01.2023 за исполнителей ГПД и временно пребывающих иностранцев надо платить взносы по тому же тарифу, что и за граждан РФ (ст. 425 НК РФ)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 от 14.07.2022 № 237-ФЗ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58540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Вводится единая предельная величина базы для расчета взносов на пенсионное, медицинское и социальное страхование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от 14.07.2022 № 239-ФЗ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64597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 порядок применения общих тарифов для исчисления и уплаты взносов, а также изменены сами тарифы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  от 14.07.2022 № 239-ФЗ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5869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 новый порядок применения пониженных тарифов страховых взносов.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законы          от 14.07.2022 № 239-ФЗ,   № 323-ФЗ, № 321-ФЗ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9830613"/>
                  </a:ext>
                </a:extLst>
              </a:tr>
              <a:tr h="70616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Изменился порядок уплаты страховых взносов для ИП (глав КФХ).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 от 14.07.2022 № 239-ФЗ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781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3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2890" y="409228"/>
            <a:ext cx="8791606" cy="720080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величина базы для расчета взносов на пенсионное, медицинское и социальное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с 01.01.2023 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7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077377"/>
              </p:ext>
            </p:extLst>
          </p:nvPr>
        </p:nvGraphicFramePr>
        <p:xfrm>
          <a:off x="549087" y="2281436"/>
          <a:ext cx="8496944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649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1956437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2009594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122885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единой предельной величины базы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единой предельной величины базы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499337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тариф СВ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4 ст. 425 НК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890" y="4119563"/>
            <a:ext cx="8496944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Предельная величина базы с 01.01.2023 года составляет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1 917 000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рублей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(Постановление Правительства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Федерации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25.11.2022 № 2143).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504" y="11110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2023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страховых взносов на ОПС,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 и на ОСС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временной нетрудоспособности и в связи с материнством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размерах (единый тариф страховых взносов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06868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351710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пониженных тарифов с 01.01.2023 года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8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67146"/>
              </p:ext>
            </p:extLst>
          </p:nvPr>
        </p:nvGraphicFramePr>
        <p:xfrm>
          <a:off x="608875" y="1417340"/>
          <a:ext cx="8640959" cy="341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725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6264696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505538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плательщиков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Пониженные тарифы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53848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3, 7, 8, 3, 11 - 15, 18 - 20 пункта 1 ст. 427 НК РФ - для IT-организаций, участников СЭЗ, резидентов территорий опережающего развития, некоммерческих и благотворительных организаций;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53848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4 и 16 пункта 1 ст. 427 НК РФ - для международных компаний, получивших статус участников специальных административных районов, организаций, выплачивающих вознаграждения членам экипажей судов, зарегистрированных в международном реестре судов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5668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10 и 17 пункта 1 и пункте 13.1 ст. 427 НК РФ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выплат выше МРОТ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субъектов малого и среднего предпринимательства, участников проекта «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Сколково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научно-технологических центров.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762137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14039" y="593413"/>
            <a:ext cx="8414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плательщиков по пониженным тарифам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объединены в три группы: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504" y="4958934"/>
            <a:ext cx="8450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Увеличен размер МРОТ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16 242 рублей (Федеральный закон от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19.12.2022 № 522-ФЗ).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5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7514" y="417558"/>
            <a:ext cx="8784974" cy="567734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в фиксированном размере для ИП и КФХ за 2023 год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9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459107"/>
              </p:ext>
            </p:extLst>
          </p:nvPr>
        </p:nvGraphicFramePr>
        <p:xfrm>
          <a:off x="615503" y="1993404"/>
          <a:ext cx="8352929" cy="191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903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275234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988792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платежа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уплате за 2023 год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Единый фиксированный тариф </a:t>
                      </a:r>
                    </a:p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СВ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не более 300 000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позднее 31.12.2023</a:t>
                      </a:r>
                      <a:endParaRPr lang="ru-RU" sz="15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615677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 на ОПС за 2023 год</a:t>
                      </a:r>
                      <a:b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более 300 000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1 % с суммы превышения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b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859" y="4729058"/>
            <a:ext cx="8784975" cy="85201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К(Ф)Х не платят отдельно взносы на ОПС с дохода свыше 300 000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579" y="982648"/>
            <a:ext cx="8928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единый фиксированный тариф по СВ на ОПС и ОМС для плательщиков,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производящих выплаты и иные вознаграждения физическим лицам: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он определен в размере 45 842 рублей</a:t>
            </a:r>
            <a:r>
              <a:rPr lang="ru-RU" sz="1400" dirty="0">
                <a:solidFill>
                  <a:srgbClr val="405965"/>
                </a:solidFill>
                <a:latin typeface="Open Sans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862" y="4297660"/>
            <a:ext cx="849694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размер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 на ОПС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дохода плательщика, превышающего 300 000 рублей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2023 год,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более 257 061 рубля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3014" y="3929648"/>
            <a:ext cx="6551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исчисленных суммах не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4709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36378</TotalTime>
  <Words>1318</Words>
  <Application>Microsoft Office PowerPoint</Application>
  <PresentationFormat>Произвольный</PresentationFormat>
  <Paragraphs>226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Present_FNS2012_A4</vt:lpstr>
      <vt:lpstr>Present_FNS2012_16-9</vt:lpstr>
      <vt:lpstr>НДФЛ налоговых агентов и страховые взносы - изменения в порядке исчисления, предоставления налоговой отчетности и уплаты</vt:lpstr>
      <vt:lpstr> Новый порядок удержания НДФЛ в 2023 году  </vt:lpstr>
      <vt:lpstr> Новые сроки уплаты НДФЛ в 2023 году  </vt:lpstr>
      <vt:lpstr> Новые сроки представления расчета 6-НДФЛ в 2023 году  </vt:lpstr>
      <vt:lpstr>Презентация PowerPoint</vt:lpstr>
      <vt:lpstr> Изменения в 2023 году по страховым взносам  </vt:lpstr>
      <vt:lpstr> Единая предельная величина базы для расчета взносов на пенсионное, медицинское и социальное страхование с 01.01.2023 года  </vt:lpstr>
      <vt:lpstr>  Применение пониженных тарифов с 01.01.2023 года  </vt:lpstr>
      <vt:lpstr> Страховые взносы в фиксированном размере для ИП и КФХ за 2023 год </vt:lpstr>
      <vt:lpstr> Расчет по страховым взносам.                                                                               Изменения с 2023 года (Форма по КНД 11151111)                                               </vt:lpstr>
      <vt:lpstr>  Персонифицированные сведения о физических лицах  (Форма по КНД 1151162)                                                </vt:lpstr>
      <vt:lpstr> Новые сроки сдачи отчетности в 2023 году  </vt:lpstr>
      <vt:lpstr>БЛАГОДАРЮ  ЗА 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Коробейникова Евгения Сергеевна</dc:creator>
  <cp:lastModifiedBy>Internet</cp:lastModifiedBy>
  <cp:revision>2262</cp:revision>
  <cp:lastPrinted>2023-02-01T22:32:07Z</cp:lastPrinted>
  <dcterms:created xsi:type="dcterms:W3CDTF">2013-11-13T08:36:35Z</dcterms:created>
  <dcterms:modified xsi:type="dcterms:W3CDTF">2023-02-03T08:27:47Z</dcterms:modified>
</cp:coreProperties>
</file>