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7" r:id="rId1"/>
  </p:sldMasterIdLst>
  <p:notesMasterIdLst>
    <p:notesMasterId r:id="rId15"/>
  </p:notesMasterIdLst>
  <p:sldIdLst>
    <p:sldId id="283" r:id="rId2"/>
    <p:sldId id="382" r:id="rId3"/>
    <p:sldId id="378" r:id="rId4"/>
    <p:sldId id="376" r:id="rId5"/>
    <p:sldId id="383" r:id="rId6"/>
    <p:sldId id="360" r:id="rId7"/>
    <p:sldId id="361" r:id="rId8"/>
    <p:sldId id="366" r:id="rId9"/>
    <p:sldId id="362" r:id="rId10"/>
    <p:sldId id="365" r:id="rId11"/>
    <p:sldId id="379" r:id="rId12"/>
    <p:sldId id="287" r:id="rId13"/>
    <p:sldId id="384" r:id="rId14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сянюк Алексей Александрович" initials="КАА" lastIdx="2" clrIdx="0">
    <p:extLst/>
  </p:cmAuthor>
  <p:cmAuthor id="2" name="Воробьев Алексей Максимович" initials="ВАМ" lastIdx="3" clrIdx="1">
    <p:extLst/>
  </p:cmAuthor>
  <p:cmAuthor id="3" name="Шмелев Алексей Константинович" initials="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EEF"/>
    <a:srgbClr val="FFF6C1"/>
    <a:srgbClr val="FDE6D3"/>
    <a:srgbClr val="FCD9BC"/>
    <a:srgbClr val="FAB882"/>
    <a:srgbClr val="2B6CA7"/>
    <a:srgbClr val="6C81B4"/>
    <a:srgbClr val="4F81BD"/>
    <a:srgbClr val="F79646"/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0" autoAdjust="0"/>
    <p:restoredTop sz="71875" autoAdjust="0"/>
  </p:normalViewPr>
  <p:slideViewPr>
    <p:cSldViewPr>
      <p:cViewPr varScale="1">
        <p:scale>
          <a:sx n="66" d="100"/>
          <a:sy n="66" d="100"/>
        </p:scale>
        <p:origin x="139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2945659" cy="496411"/>
          </a:xfrm>
          <a:prstGeom prst="rect">
            <a:avLst/>
          </a:prstGeom>
        </p:spPr>
        <p:txBody>
          <a:bodyPr vert="horz" lIns="92433" tIns="46216" rIns="92433" bIns="462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9" y="4"/>
            <a:ext cx="2945659" cy="496411"/>
          </a:xfrm>
          <a:prstGeom prst="rect">
            <a:avLst/>
          </a:prstGeom>
        </p:spPr>
        <p:txBody>
          <a:bodyPr vert="horz" lIns="92433" tIns="46216" rIns="92433" bIns="46216" rtlCol="0"/>
          <a:lstStyle>
            <a:lvl1pPr algn="r">
              <a:defRPr sz="1200"/>
            </a:lvl1pPr>
          </a:lstStyle>
          <a:p>
            <a:fld id="{851BFEE2-8C22-486B-B394-4F571AC208F5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33" tIns="46216" rIns="92433" bIns="4621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11"/>
            <a:ext cx="5438140" cy="4467702"/>
          </a:xfrm>
          <a:prstGeom prst="rect">
            <a:avLst/>
          </a:prstGeom>
        </p:spPr>
        <p:txBody>
          <a:bodyPr vert="horz" lIns="92433" tIns="46216" rIns="92433" bIns="4621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9430094"/>
            <a:ext cx="2945659" cy="496411"/>
          </a:xfrm>
          <a:prstGeom prst="rect">
            <a:avLst/>
          </a:prstGeom>
        </p:spPr>
        <p:txBody>
          <a:bodyPr vert="horz" lIns="92433" tIns="46216" rIns="92433" bIns="4621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9" y="9430094"/>
            <a:ext cx="2945659" cy="496411"/>
          </a:xfrm>
          <a:prstGeom prst="rect">
            <a:avLst/>
          </a:prstGeom>
        </p:spPr>
        <p:txBody>
          <a:bodyPr vert="horz" lIns="92433" tIns="46216" rIns="92433" bIns="46216" rtlCol="0" anchor="b"/>
          <a:lstStyle>
            <a:lvl1pPr algn="r">
              <a:defRPr sz="1200"/>
            </a:lvl1pPr>
          </a:lstStyle>
          <a:p>
            <a:fld id="{3DCD607D-6DB4-4588-82CA-05EC035AD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12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D607D-6DB4-4588-82CA-05EC035ADA5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6054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998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D607D-6DB4-4588-82CA-05EC035ADA5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3978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Учесть предыдущее замечание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154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D607D-6DB4-4588-82CA-05EC035ADA5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3210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Операции</a:t>
            </a:r>
            <a:r>
              <a:rPr lang="ru-RU" baseline="0" dirty="0" smtClean="0"/>
              <a:t> необлагаемые НДС для ОСН включаются в отчет, таким образом ОСН = НД + Отчет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762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5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360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067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4E5C1-AED2-4979-A23C-820A6BC0752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573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91"/>
            <a:ext cx="12189883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3363691"/>
            <a:ext cx="10363200" cy="1470025"/>
          </a:xfrm>
        </p:spPr>
        <p:txBody>
          <a:bodyPr>
            <a:normAutofit/>
          </a:bodyPr>
          <a:lstStyle>
            <a:lvl1pPr>
              <a:defRPr sz="5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4865834"/>
            <a:ext cx="85344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bg1"/>
                </a:solidFill>
                <a:latin typeface="+mj-lt"/>
              </a:defRPr>
            </a:lvl1pPr>
            <a:lvl2pPr marL="457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8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Образец подзаголовка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532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07" indent="0">
              <a:buNone/>
              <a:defRPr sz="2800"/>
            </a:lvl2pPr>
            <a:lvl3pPr marL="914216" indent="0">
              <a:buNone/>
              <a:defRPr sz="2400"/>
            </a:lvl3pPr>
            <a:lvl4pPr marL="1371324" indent="0">
              <a:buNone/>
              <a:defRPr sz="2000"/>
            </a:lvl4pPr>
            <a:lvl5pPr marL="1828432" indent="0">
              <a:buNone/>
              <a:defRPr sz="2000"/>
            </a:lvl5pPr>
            <a:lvl6pPr marL="2285539" indent="0">
              <a:buNone/>
              <a:defRPr sz="2000"/>
            </a:lvl6pPr>
            <a:lvl7pPr marL="2742647" indent="0">
              <a:buNone/>
              <a:defRPr sz="2000"/>
            </a:lvl7pPr>
            <a:lvl8pPr marL="3199755" indent="0">
              <a:buNone/>
              <a:defRPr sz="2000"/>
            </a:lvl8pPr>
            <a:lvl9pPr marL="3656863" indent="0">
              <a:buNone/>
              <a:defRPr sz="2000"/>
            </a:lvl9pPr>
          </a:lstStyle>
          <a:p>
            <a:pPr lvl="0"/>
            <a:r>
              <a:rPr lang="ru-RU" noProof="0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07" indent="0">
              <a:buNone/>
              <a:defRPr sz="1200"/>
            </a:lvl2pPr>
            <a:lvl3pPr marL="914216" indent="0">
              <a:buNone/>
              <a:defRPr sz="1000"/>
            </a:lvl3pPr>
            <a:lvl4pPr marL="1371324" indent="0">
              <a:buNone/>
              <a:defRPr sz="900"/>
            </a:lvl4pPr>
            <a:lvl5pPr marL="1828432" indent="0">
              <a:buNone/>
              <a:defRPr sz="900"/>
            </a:lvl5pPr>
            <a:lvl6pPr marL="2285539" indent="0">
              <a:buNone/>
              <a:defRPr sz="900"/>
            </a:lvl6pPr>
            <a:lvl7pPr marL="2742647" indent="0">
              <a:buNone/>
              <a:defRPr sz="900"/>
            </a:lvl7pPr>
            <a:lvl8pPr marL="3199755" indent="0">
              <a:buNone/>
              <a:defRPr sz="900"/>
            </a:lvl8pPr>
            <a:lvl9pPr marL="3656863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333E6-6B9D-45C5-80AC-9FEA02D3D99A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344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BC9E-C8DB-4E98-B502-6E40796A294F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426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0337931" y="303213"/>
            <a:ext cx="3206751" cy="6451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3317" y="303213"/>
            <a:ext cx="9421283" cy="64516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0E4C7-E392-431E-BAA7-5DECF0DD72B2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65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/>
          <p:nvPr/>
        </p:nvSpPr>
        <p:spPr>
          <a:xfrm>
            <a:off x="7901519" y="5127625"/>
            <a:ext cx="1231900" cy="376238"/>
          </a:xfrm>
          <a:prstGeom prst="rect">
            <a:avLst/>
          </a:prstGeom>
          <a:noFill/>
        </p:spPr>
        <p:txBody>
          <a:bodyPr lIns="80147" tIns="40075" rIns="80147" bIns="40075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1800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62" y="1606877"/>
            <a:ext cx="9760919" cy="4829253"/>
          </a:xfrm>
        </p:spPr>
        <p:txBody>
          <a:bodyPr/>
          <a:lstStyle>
            <a:lvl1pPr marL="318633" indent="0">
              <a:buFontTx/>
              <a:buNone/>
              <a:defRPr b="1">
                <a:latin typeface="+mj-lt"/>
              </a:defRPr>
            </a:lvl1pPr>
            <a:lvl2pPr marL="315851" indent="2783">
              <a:defRPr>
                <a:latin typeface="+mj-lt"/>
              </a:defRPr>
            </a:lvl2pPr>
            <a:lvl3pPr marL="550998" indent="-228192">
              <a:tabLst/>
              <a:defRPr>
                <a:latin typeface="+mj-lt"/>
              </a:defRPr>
            </a:lvl3pPr>
            <a:lvl4pPr marL="0" indent="315851">
              <a:lnSpc>
                <a:spcPts val="1579"/>
              </a:lnSpc>
              <a:spcBef>
                <a:spcPts val="351"/>
              </a:spcBef>
              <a:defRPr>
                <a:latin typeface="+mj-lt"/>
              </a:defRPr>
            </a:lvl4pPr>
            <a:lvl5pPr>
              <a:lnSpc>
                <a:spcPts val="1579"/>
              </a:lnSpc>
              <a:spcBef>
                <a:spcPts val="351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1096849" y="501091"/>
            <a:ext cx="9782923" cy="1105803"/>
          </a:xfrm>
        </p:spPr>
        <p:txBody>
          <a:bodyPr/>
          <a:lstStyle>
            <a:lvl1pPr marL="0" marR="0" indent="0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en-US" noProof="0" dirty="0"/>
              <a:t>Образец заголовка</a:t>
            </a:r>
            <a:endParaRPr lang="ru-RU" noProof="0" dirty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3AAC7B-5B8F-42B3-88A7-3F729EE16277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887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21"/>
            <a:ext cx="12189884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62" y="1606877"/>
            <a:ext cx="9760919" cy="4829253"/>
          </a:xfrm>
        </p:spPr>
        <p:txBody>
          <a:bodyPr/>
          <a:lstStyle>
            <a:lvl1pPr marL="318633" indent="0">
              <a:buFontTx/>
              <a:buNone/>
              <a:defRPr b="1">
                <a:latin typeface="+mj-lt"/>
              </a:defRPr>
            </a:lvl1pPr>
            <a:lvl2pPr marL="318633" indent="0">
              <a:defRPr>
                <a:latin typeface="+mj-lt"/>
              </a:defRPr>
            </a:lvl2pPr>
            <a:lvl3pPr marL="550998" indent="-228192">
              <a:defRPr>
                <a:latin typeface="+mj-lt"/>
              </a:defRPr>
            </a:lvl3pPr>
            <a:lvl4pPr marL="0" indent="315851">
              <a:defRPr>
                <a:latin typeface="+mj-lt"/>
              </a:defRPr>
            </a:lvl4pPr>
            <a:lvl5pPr marL="1257834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3" y="501091"/>
            <a:ext cx="9783868" cy="1105803"/>
          </a:xfrm>
        </p:spPr>
        <p:txBody>
          <a:bodyPr/>
          <a:lstStyle>
            <a:lvl1pPr marL="0" marR="0" indent="0" defTabSz="91421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4700"/>
            </a:lvl1pPr>
          </a:lstStyle>
          <a:p>
            <a:pPr lvl="0"/>
            <a:r>
              <a:rPr lang="en-US" noProof="0" dirty="0"/>
              <a:t>Образец заголовка</a:t>
            </a:r>
            <a:endParaRPr lang="ru-RU" noProof="0" dirty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35318-44FE-42B3-B076-75DF83B42F6A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624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" y="20"/>
            <a:ext cx="12189884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62" y="1012506"/>
            <a:ext cx="9760919" cy="202463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62" y="3429720"/>
            <a:ext cx="9760919" cy="3006404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0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8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ADFE3-7A53-4F7F-A028-F1C18AD9DB69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15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9" y="501068"/>
            <a:ext cx="9782923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96848" y="1606874"/>
            <a:ext cx="4827685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19933" y="1606874"/>
            <a:ext cx="4859863" cy="469579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C476B-D5B1-4B47-946C-59DED4F891C3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478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5" y="501067"/>
            <a:ext cx="10485555" cy="1105804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96870" y="1606872"/>
            <a:ext cx="4899671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7" indent="0">
              <a:buNone/>
              <a:defRPr sz="2000" b="1"/>
            </a:lvl2pPr>
            <a:lvl3pPr marL="914216" indent="0">
              <a:buNone/>
              <a:defRPr sz="1800" b="1"/>
            </a:lvl3pPr>
            <a:lvl4pPr marL="1371324" indent="0">
              <a:buNone/>
              <a:defRPr sz="1600" b="1"/>
            </a:lvl4pPr>
            <a:lvl5pPr marL="1828432" indent="0">
              <a:buNone/>
              <a:defRPr sz="1600" b="1"/>
            </a:lvl5pPr>
            <a:lvl6pPr marL="2285539" indent="0">
              <a:buNone/>
              <a:defRPr sz="1600" b="1"/>
            </a:lvl6pPr>
            <a:lvl7pPr marL="2742647" indent="0">
              <a:buNone/>
              <a:defRPr sz="1600" b="1"/>
            </a:lvl7pPr>
            <a:lvl8pPr marL="3199755" indent="0">
              <a:buNone/>
              <a:defRPr sz="1600" b="1"/>
            </a:lvl8pPr>
            <a:lvl9pPr marL="365686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96870" y="2174876"/>
            <a:ext cx="4899671" cy="42612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096133" y="1606872"/>
            <a:ext cx="4783767" cy="56800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07" indent="0">
              <a:buNone/>
              <a:defRPr sz="2000" b="1"/>
            </a:lvl2pPr>
            <a:lvl3pPr marL="914216" indent="0">
              <a:buNone/>
              <a:defRPr sz="1800" b="1"/>
            </a:lvl3pPr>
            <a:lvl4pPr marL="1371324" indent="0">
              <a:buNone/>
              <a:defRPr sz="1600" b="1"/>
            </a:lvl4pPr>
            <a:lvl5pPr marL="1828432" indent="0">
              <a:buNone/>
              <a:defRPr sz="1600" b="1"/>
            </a:lvl5pPr>
            <a:lvl6pPr marL="2285539" indent="0">
              <a:buNone/>
              <a:defRPr sz="1600" b="1"/>
            </a:lvl6pPr>
            <a:lvl7pPr marL="2742647" indent="0">
              <a:buNone/>
              <a:defRPr sz="1600" b="1"/>
            </a:lvl7pPr>
            <a:lvl8pPr marL="3199755" indent="0">
              <a:buNone/>
              <a:defRPr sz="1600" b="1"/>
            </a:lvl8pPr>
            <a:lvl9pPr marL="3656863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096133" y="2188098"/>
            <a:ext cx="4783767" cy="424802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CCA25-9ADD-4817-A661-78CBB166EE20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37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17" y="1588"/>
            <a:ext cx="12189883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6846" y="501068"/>
            <a:ext cx="10485555" cy="1105804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CC72F-CCD3-496E-9960-2ACE0AAD8025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077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922001" y="5872163"/>
            <a:ext cx="755651" cy="654050"/>
          </a:xfrm>
        </p:spPr>
        <p:txBody>
          <a:bodyPr/>
          <a:lstStyle>
            <a:lvl1pPr algn="ctr">
              <a:defRPr sz="2400" i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6BEFDE15-84C4-4FBA-8A92-D44ADA243BAA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21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7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07" indent="0">
              <a:buNone/>
              <a:defRPr sz="1200"/>
            </a:lvl2pPr>
            <a:lvl3pPr marL="914216" indent="0">
              <a:buNone/>
              <a:defRPr sz="1000"/>
            </a:lvl3pPr>
            <a:lvl4pPr marL="1371324" indent="0">
              <a:buNone/>
              <a:defRPr sz="900"/>
            </a:lvl4pPr>
            <a:lvl5pPr marL="1828432" indent="0">
              <a:buNone/>
              <a:defRPr sz="900"/>
            </a:lvl5pPr>
            <a:lvl6pPr marL="2285539" indent="0">
              <a:buNone/>
              <a:defRPr sz="900"/>
            </a:lvl6pPr>
            <a:lvl7pPr marL="2742647" indent="0">
              <a:buNone/>
              <a:defRPr sz="900"/>
            </a:lvl7pPr>
            <a:lvl8pPr marL="3199755" indent="0">
              <a:buNone/>
              <a:defRPr sz="900"/>
            </a:lvl8pPr>
            <a:lvl9pPr marL="3656863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3D4F-9A63-4A1B-A268-07038B2D0C14}" type="slidenum">
              <a:rPr lang="ru-RU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20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 bwMode="auto">
          <a:xfrm>
            <a:off x="1087967" y="490538"/>
            <a:ext cx="9791700" cy="1109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37891" name="Текст 2"/>
          <p:cNvSpPr>
            <a:spLocks noGrp="1"/>
          </p:cNvSpPr>
          <p:nvPr>
            <p:ph type="body" idx="1"/>
          </p:nvPr>
        </p:nvSpPr>
        <p:spPr bwMode="auto">
          <a:xfrm>
            <a:off x="1087967" y="1600200"/>
            <a:ext cx="9791700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547"/>
            <a:ext cx="2844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547"/>
            <a:ext cx="38608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1099803" y="6042222"/>
            <a:ext cx="825500" cy="631825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>
            <a:lvl1pPr algn="ctr">
              <a:lnSpc>
                <a:spcPts val="2104"/>
              </a:lnSpc>
              <a:defRPr sz="2400" smtClean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9765679-BEBA-4483-A580-85B94F47C386}" type="slidenum">
              <a:rPr lang="ru-RU">
                <a:solidFill>
                  <a:prstClr val="white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6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hf hdr="0" ftr="0" dt="0"/>
  <p:txStyles>
    <p:titleStyle>
      <a:lvl1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2pPr>
      <a:lvl3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3pPr>
      <a:lvl4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4pPr>
      <a:lvl5pPr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5pPr>
      <a:lvl6pPr marL="457189"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6pPr>
      <a:lvl7pPr marL="914377"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7pPr>
      <a:lvl8pPr marL="1371566"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8pPr>
      <a:lvl9pPr marL="1828754" algn="l" defTabSz="912791" rtl="0" fontAlgn="base">
        <a:lnSpc>
          <a:spcPts val="4563"/>
        </a:lnSpc>
        <a:spcBef>
          <a:spcPct val="0"/>
        </a:spcBef>
        <a:spcAft>
          <a:spcPct val="0"/>
        </a:spcAft>
        <a:defRPr sz="3700" b="1">
          <a:solidFill>
            <a:srgbClr val="005AA9"/>
          </a:solidFill>
          <a:latin typeface="Calibri" pitchFamily="34" charset="0"/>
        </a:defRPr>
      </a:lvl9pPr>
    </p:titleStyle>
    <p:bodyStyle>
      <a:lvl1pPr marL="317492" algn="l" defTabSz="912791" rtl="0" fontAlgn="base">
        <a:spcBef>
          <a:spcPct val="20000"/>
        </a:spcBef>
        <a:spcAft>
          <a:spcPct val="0"/>
        </a:spcAft>
        <a:buFont typeface="+mj-lt"/>
        <a:defRPr sz="3200" kern="1200">
          <a:solidFill>
            <a:srgbClr val="005AA9"/>
          </a:solidFill>
          <a:latin typeface="+mj-lt"/>
          <a:ea typeface="+mn-ea"/>
          <a:cs typeface="+mn-cs"/>
        </a:defRPr>
      </a:lvl1pPr>
      <a:lvl2pPr marL="317492" algn="l" defTabSz="912791" rtl="0" fontAlgn="base">
        <a:spcBef>
          <a:spcPct val="20000"/>
        </a:spcBef>
        <a:spcAft>
          <a:spcPct val="0"/>
        </a:spcAft>
        <a:buFont typeface="Arial" charset="0"/>
        <a:defRPr sz="2100" kern="1200">
          <a:solidFill>
            <a:srgbClr val="504F53"/>
          </a:solidFill>
          <a:latin typeface="+mj-lt"/>
          <a:ea typeface="+mn-ea"/>
          <a:cs typeface="+mn-cs"/>
        </a:defRPr>
      </a:lvl2pPr>
      <a:lvl3pPr marL="623872" indent="-227008" algn="l" defTabSz="912791" rtl="0" fontAlgn="base">
        <a:spcBef>
          <a:spcPct val="20000"/>
        </a:spcBef>
        <a:spcAft>
          <a:spcPct val="0"/>
        </a:spcAft>
        <a:buFont typeface="Arial" charset="0"/>
        <a:buChar char="•"/>
        <a:defRPr sz="2100" kern="1200">
          <a:solidFill>
            <a:srgbClr val="504F53"/>
          </a:solidFill>
          <a:latin typeface="+mj-lt"/>
          <a:ea typeface="+mn-ea"/>
          <a:cs typeface="+mn-cs"/>
        </a:defRPr>
      </a:lvl3pPr>
      <a:lvl4pPr indent="314317" algn="just" defTabSz="912791" rtl="0" fontAlgn="base">
        <a:lnSpc>
          <a:spcPts val="1575"/>
        </a:lnSpc>
        <a:spcBef>
          <a:spcPts val="351"/>
        </a:spcBef>
        <a:spcAft>
          <a:spcPct val="0"/>
        </a:spcAft>
        <a:buFont typeface="Arial" charset="0"/>
        <a:defRPr sz="1400" kern="1200">
          <a:solidFill>
            <a:srgbClr val="504F53"/>
          </a:solidFill>
          <a:latin typeface="+mj-lt"/>
          <a:ea typeface="+mn-ea"/>
          <a:cs typeface="+mn-cs"/>
        </a:defRPr>
      </a:lvl4pPr>
      <a:lvl5pPr marL="1257269" algn="l" defTabSz="912791" rtl="0" fontAlgn="base">
        <a:lnSpc>
          <a:spcPts val="1575"/>
        </a:lnSpc>
        <a:spcBef>
          <a:spcPts val="351"/>
        </a:spcBef>
        <a:spcAft>
          <a:spcPct val="0"/>
        </a:spcAft>
        <a:buFont typeface="Arial" charset="0"/>
        <a:defRPr sz="1200" kern="1200">
          <a:solidFill>
            <a:srgbClr val="8D8C90"/>
          </a:solidFill>
          <a:latin typeface="+mj-lt"/>
          <a:ea typeface="+mn-ea"/>
          <a:cs typeface="+mn-cs"/>
        </a:defRPr>
      </a:lvl5pPr>
      <a:lvl6pPr marL="2514093" indent="-228554" algn="l" defTabSz="914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00" indent="-228554" algn="l" defTabSz="914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09" indent="-228554" algn="l" defTabSz="914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18" indent="-228554" algn="l" defTabSz="91421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07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16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24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32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39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47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55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863" algn="l" defTabSz="91421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2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3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2.svg"/><Relationship Id="rId5" Type="http://schemas.openxmlformats.org/officeDocument/2006/relationships/image" Target="../media/image5.png"/><Relationship Id="rId4" Type="http://schemas.openxmlformats.org/officeDocument/2006/relationships/image" Target="../media/image1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26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ctrTitle"/>
          </p:nvPr>
        </p:nvSpPr>
        <p:spPr>
          <a:xfrm>
            <a:off x="914400" y="4061985"/>
            <a:ext cx="10363200" cy="1073421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 </a:t>
            </a:r>
            <a:br>
              <a:rPr lang="ru-RU" sz="2800" dirty="0"/>
            </a:br>
            <a:r>
              <a:rPr lang="ru-RU" sz="2800" dirty="0"/>
              <a:t>Проблемные вопросы возникающие при формировании отчетности в отношении операций с прослеживаемым товаром.</a:t>
            </a:r>
            <a:br>
              <a:rPr lang="ru-RU" sz="2800" dirty="0"/>
            </a:br>
            <a:endParaRPr lang="ru-RU" sz="2800" i="1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94816" y="5630470"/>
            <a:ext cx="3168352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defTabSz="1043056">
              <a:spcBef>
                <a:spcPct val="0"/>
              </a:spcBef>
            </a:pP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231904" y="836712"/>
            <a:ext cx="1800200" cy="1584176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Изображение 10" descr="FNS_vizitka_for_rukovodstv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31904" y="692696"/>
            <a:ext cx="1872208" cy="194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914400" y="5877272"/>
            <a:ext cx="10363200" cy="761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4" tIns="45712" rIns="91424" bIns="45712" numCol="1" anchor="ctr" anchorCtr="0" compatLnSpc="1">
            <a:prstTxWarp prst="textNoShape">
              <a:avLst/>
            </a:prstTxWarp>
            <a:noAutofit/>
          </a:bodyPr>
          <a:lstStyle>
            <a:lvl1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5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2pPr>
            <a:lvl3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3pPr>
            <a:lvl4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4pPr>
            <a:lvl5pPr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5pPr>
            <a:lvl6pPr marL="457189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6pPr>
            <a:lvl7pPr marL="914377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7pPr>
            <a:lvl8pPr marL="1371566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8pPr>
            <a:lvl9pPr marL="1828754" algn="l" defTabSz="912791" rtl="0" fontAlgn="base">
              <a:lnSpc>
                <a:spcPts val="4563"/>
              </a:lnSpc>
              <a:spcBef>
                <a:spcPct val="0"/>
              </a:spcBef>
              <a:spcAft>
                <a:spcPct val="0"/>
              </a:spcAft>
              <a:defRPr sz="3700" b="1">
                <a:solidFill>
                  <a:srgbClr val="005AA9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2800" dirty="0">
                <a:latin typeface="Arial Narrow" panose="020B0606020202030204" pitchFamily="34" charset="0"/>
                <a:cs typeface="Arial" charset="0"/>
              </a:rPr>
              <a:t>Заместитель начальника отдела камерального </a:t>
            </a:r>
            <a:r>
              <a:rPr lang="ru-RU" altLang="ru-RU" sz="2800" dirty="0" smtClean="0">
                <a:latin typeface="Arial Narrow" panose="020B0606020202030204" pitchFamily="34" charset="0"/>
                <a:cs typeface="Arial" charset="0"/>
              </a:rPr>
              <a:t>контроля</a:t>
            </a:r>
            <a:r>
              <a:rPr lang="en-US" altLang="ru-RU" sz="2800" dirty="0" smtClean="0">
                <a:latin typeface="Arial Narrow" panose="020B0606020202030204" pitchFamily="34" charset="0"/>
                <a:cs typeface="Arial" charset="0"/>
              </a:rPr>
              <a:t> </a:t>
            </a:r>
            <a:r>
              <a:rPr lang="ru-RU" altLang="ru-RU" sz="2800" dirty="0" smtClean="0">
                <a:latin typeface="Arial Narrow" panose="020B0606020202030204" pitchFamily="34" charset="0"/>
                <a:cs typeface="Arial" charset="0"/>
              </a:rPr>
              <a:t>НДС</a:t>
            </a:r>
          </a:p>
          <a:p>
            <a:pPr algn="ctr"/>
            <a:r>
              <a:rPr lang="ru-RU" altLang="ru-RU" sz="2800" dirty="0" smtClean="0">
                <a:latin typeface="Arial Narrow" panose="020B0606020202030204" pitchFamily="34" charset="0"/>
                <a:cs typeface="Arial" charset="0"/>
              </a:rPr>
              <a:t>  </a:t>
            </a:r>
            <a:r>
              <a:rPr lang="ru-RU" altLang="ru-RU" sz="2800" dirty="0">
                <a:latin typeface="Arial Narrow" panose="020B0606020202030204" pitchFamily="34" charset="0"/>
                <a:cs typeface="Arial" charset="0"/>
              </a:rPr>
              <a:t>Д.С. Жуков</a:t>
            </a: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3035870" y="3267416"/>
            <a:ext cx="6264275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8054" tIns="39029" rIns="78054" bIns="39029" anchor="ctr"/>
          <a:lstStyle>
            <a:lvl1pPr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1pPr>
            <a:lvl2pPr marL="742950" indent="-28575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2pPr>
            <a:lvl3pPr marL="1143000" indent="-22860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3pPr>
            <a:lvl4pPr marL="1600200" indent="-22860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4pPr>
            <a:lvl5pPr marL="2057400" indent="-228600" defTabSz="787400">
              <a:defRPr sz="2000">
                <a:solidFill>
                  <a:srgbClr val="000000"/>
                </a:solidFill>
                <a:latin typeface="Calibri" pitchFamily="34" charset="0"/>
              </a:defRPr>
            </a:lvl5pPr>
            <a:lvl6pPr marL="25146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6pPr>
            <a:lvl7pPr marL="29718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7pPr>
            <a:lvl8pPr marL="34290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8pPr>
            <a:lvl9pPr marL="3886200" indent="-228600" defTabSz="787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УФНС  РОССИИ  </a:t>
            </a:r>
            <a:r>
              <a:rPr lang="ru-RU" altLang="ru-RU" sz="28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 </a:t>
            </a:r>
            <a:r>
              <a:rPr lang="ru-RU" altLang="ru-RU" sz="28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г. СЕВАСТОПОЛЮ</a:t>
            </a:r>
          </a:p>
        </p:txBody>
      </p:sp>
    </p:spTree>
    <p:extLst>
      <p:ext uri="{BB962C8B-B14F-4D97-AF65-F5344CB8AC3E}">
        <p14:creationId xmlns:p14="http://schemas.microsoft.com/office/powerpoint/2010/main" val="220420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620688"/>
            <a:ext cx="10729192" cy="4320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cap="all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ВНешний</a:t>
            </a:r>
            <a:r>
              <a:rPr lang="ru-RU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ОБОРОТ – ЭКСПОРТ В 3-И СТРАНЫ</a:t>
            </a:r>
            <a:r>
              <a:rPr lang="en-US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10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="" xmlns:a16="http://schemas.microsoft.com/office/drawing/2014/main" id="{A48BC9E7-46C9-4A97-99D6-074CA9389D35}"/>
              </a:ext>
            </a:extLst>
          </p:cNvPr>
          <p:cNvSpPr/>
          <p:nvPr/>
        </p:nvSpPr>
        <p:spPr>
          <a:xfrm>
            <a:off x="2111032" y="1612909"/>
            <a:ext cx="2987874" cy="17440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Реализация товаров, подлежащих </a:t>
            </a:r>
            <a:r>
              <a:rPr lang="ru-RU" b="1" dirty="0">
                <a:latin typeface="Arial Narrow" panose="020B0606020202030204" pitchFamily="34" charset="0"/>
              </a:rPr>
              <a:t>прослеживаемости налогоплательщиками, не отражающих операции в декларации по НДС 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A48BC9E7-46C9-4A97-99D6-074CA9389D35}"/>
              </a:ext>
            </a:extLst>
          </p:cNvPr>
          <p:cNvSpPr/>
          <p:nvPr/>
        </p:nvSpPr>
        <p:spPr>
          <a:xfrm>
            <a:off x="7104113" y="1642940"/>
            <a:ext cx="2952328" cy="17140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Реализация товаров, подлежащих </a:t>
            </a:r>
            <a:r>
              <a:rPr lang="ru-RU" b="1" dirty="0">
                <a:latin typeface="Arial Narrow" panose="020B0606020202030204" pitchFamily="34" charset="0"/>
              </a:rPr>
              <a:t>прослеживаемости </a:t>
            </a:r>
            <a:r>
              <a:rPr lang="ru-RU" b="1" dirty="0" smtClean="0">
                <a:latin typeface="Arial Narrow" panose="020B0606020202030204" pitchFamily="34" charset="0"/>
              </a:rPr>
              <a:t>налогоплательщиком </a:t>
            </a:r>
            <a:r>
              <a:rPr lang="ru-RU" b="1" dirty="0">
                <a:latin typeface="Arial Narrow" panose="020B0606020202030204" pitchFamily="34" charset="0"/>
              </a:rPr>
              <a:t>на основном режиме налогообложения 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="" xmlns:a16="http://schemas.microsoft.com/office/drawing/2014/main" id="{DBE104F9-AB79-4A33-9842-14E52281D6A9}"/>
              </a:ext>
            </a:extLst>
          </p:cNvPr>
          <p:cNvSpPr/>
          <p:nvPr/>
        </p:nvSpPr>
        <p:spPr>
          <a:xfrm>
            <a:off x="2111032" y="4182254"/>
            <a:ext cx="2952328" cy="935881"/>
          </a:xfrm>
          <a:prstGeom prst="rect">
            <a:avLst/>
          </a:prstGeom>
          <a:solidFill>
            <a:srgbClr val="FFF6C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54" name="Прямоугольник 53">
            <a:extLst>
              <a:ext uri="{FF2B5EF4-FFF2-40B4-BE49-F238E27FC236}">
                <a16:creationId xmlns="" xmlns:a16="http://schemas.microsoft.com/office/drawing/2014/main" id="{629EA854-8B21-467D-B2A8-1BA9F704FA31}"/>
              </a:ext>
            </a:extLst>
          </p:cNvPr>
          <p:cNvSpPr/>
          <p:nvPr/>
        </p:nvSpPr>
        <p:spPr>
          <a:xfrm>
            <a:off x="2111032" y="5061935"/>
            <a:ext cx="2952328" cy="12473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в срок не позднее 25-го числа месяца, следующего за истекшим периодом </a:t>
            </a:r>
          </a:p>
        </p:txBody>
      </p:sp>
      <p:sp>
        <p:nvSpPr>
          <p:cNvPr id="52" name="Прямоугольник 51">
            <a:extLst>
              <a:ext uri="{FF2B5EF4-FFF2-40B4-BE49-F238E27FC236}">
                <a16:creationId xmlns="" xmlns:a16="http://schemas.microsoft.com/office/drawing/2014/main" id="{5352A771-E614-4EA3-B475-38BC665FEBD6}"/>
              </a:ext>
            </a:extLst>
          </p:cNvPr>
          <p:cNvSpPr/>
          <p:nvPr/>
        </p:nvSpPr>
        <p:spPr>
          <a:xfrm>
            <a:off x="2555795" y="4349496"/>
            <a:ext cx="2543111" cy="49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Отчет об операциях с </a:t>
            </a:r>
            <a:r>
              <a:rPr lang="ru-RU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товарами</a:t>
            </a:r>
            <a:endParaRPr lang="ru-RU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Рисунок 54" descr="Документ">
            <a:extLst>
              <a:ext uri="{FF2B5EF4-FFF2-40B4-BE49-F238E27FC236}">
                <a16:creationId xmlns="" xmlns:a16="http://schemas.microsoft.com/office/drawing/2014/main" id="{B2CECAA5-3615-4587-AE2B-208948BC18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05602" y="4366403"/>
            <a:ext cx="500385" cy="452860"/>
          </a:xfrm>
          <a:prstGeom prst="rect">
            <a:avLst/>
          </a:prstGeom>
        </p:spPr>
      </p:pic>
      <p:sp>
        <p:nvSpPr>
          <p:cNvPr id="71" name="Прямоугольник 70">
            <a:extLst>
              <a:ext uri="{FF2B5EF4-FFF2-40B4-BE49-F238E27FC236}">
                <a16:creationId xmlns="" xmlns:a16="http://schemas.microsoft.com/office/drawing/2014/main" id="{DBE104F9-AB79-4A33-9842-14E52281D6A9}"/>
              </a:ext>
            </a:extLst>
          </p:cNvPr>
          <p:cNvSpPr/>
          <p:nvPr/>
        </p:nvSpPr>
        <p:spPr>
          <a:xfrm>
            <a:off x="7104112" y="4126054"/>
            <a:ext cx="2952328" cy="935881"/>
          </a:xfrm>
          <a:prstGeom prst="rect">
            <a:avLst/>
          </a:prstGeom>
          <a:solidFill>
            <a:srgbClr val="FFF6C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73" name="Прямоугольник 72">
            <a:extLst>
              <a:ext uri="{FF2B5EF4-FFF2-40B4-BE49-F238E27FC236}">
                <a16:creationId xmlns="" xmlns:a16="http://schemas.microsoft.com/office/drawing/2014/main" id="{629EA854-8B21-467D-B2A8-1BA9F704FA31}"/>
              </a:ext>
            </a:extLst>
          </p:cNvPr>
          <p:cNvSpPr/>
          <p:nvPr/>
        </p:nvSpPr>
        <p:spPr>
          <a:xfrm>
            <a:off x="7104112" y="5048408"/>
            <a:ext cx="2952328" cy="1249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в срок не позднее 25-го числа месяца, следующего за истекшим периодом </a:t>
            </a:r>
          </a:p>
        </p:txBody>
      </p:sp>
      <p:sp>
        <p:nvSpPr>
          <p:cNvPr id="74" name="Прямоугольник 73">
            <a:extLst>
              <a:ext uri="{FF2B5EF4-FFF2-40B4-BE49-F238E27FC236}">
                <a16:creationId xmlns="" xmlns:a16="http://schemas.microsoft.com/office/drawing/2014/main" id="{5352A771-E614-4EA3-B475-38BC665FEBD6}"/>
              </a:ext>
            </a:extLst>
          </p:cNvPr>
          <p:cNvSpPr/>
          <p:nvPr/>
        </p:nvSpPr>
        <p:spPr>
          <a:xfrm>
            <a:off x="7548875" y="4335969"/>
            <a:ext cx="2543111" cy="49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Декларация НДС</a:t>
            </a:r>
          </a:p>
        </p:txBody>
      </p:sp>
      <p:pic>
        <p:nvPicPr>
          <p:cNvPr id="75" name="Рисунок 74" descr="Документ">
            <a:extLst>
              <a:ext uri="{FF2B5EF4-FFF2-40B4-BE49-F238E27FC236}">
                <a16:creationId xmlns="" xmlns:a16="http://schemas.microsoft.com/office/drawing/2014/main" id="{B2CECAA5-3615-4587-AE2B-208948BC18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298682" y="4352876"/>
            <a:ext cx="500385" cy="4528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95800" y="3108695"/>
            <a:ext cx="286606" cy="198115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4800" b="1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Стрелка вниз 27"/>
          <p:cNvSpPr/>
          <p:nvPr/>
        </p:nvSpPr>
        <p:spPr>
          <a:xfrm>
            <a:off x="2710911" y="3450990"/>
            <a:ext cx="1728192" cy="6408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7716180" y="3444722"/>
            <a:ext cx="1728192" cy="6408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77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643306"/>
            <a:ext cx="10729192" cy="7694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/>
              <a:t>Необоснованное включение сведений об операциях с товарами, подлежащими прослеживаемости, в </a:t>
            </a:r>
            <a:r>
              <a:rPr lang="ru-RU" sz="2800" dirty="0" smtClean="0"/>
              <a:t>Отчете </a:t>
            </a:r>
            <a:r>
              <a:rPr lang="ru-RU" sz="2800" dirty="0"/>
              <a:t>об операциях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11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68491F5D-77A7-4FC9-B787-E7A544027A81}"/>
              </a:ext>
            </a:extLst>
          </p:cNvPr>
          <p:cNvSpPr/>
          <p:nvPr/>
        </p:nvSpPr>
        <p:spPr>
          <a:xfrm>
            <a:off x="2280466" y="2126644"/>
            <a:ext cx="9344732" cy="3939540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defTabSz="1824145">
              <a:defRPr/>
            </a:pPr>
            <a:r>
              <a:rPr lang="ru-RU" sz="2800" b="1" dirty="0">
                <a:latin typeface="Arial Narrow" panose="020B0606020202030204" pitchFamily="34" charset="0"/>
              </a:rPr>
              <a:t>Плательщики НДС отражают сведения об операциях с прослеживаемым товаром в декларации по НДС, кроме операций по утилизации, захоронению, передачи в переработку, а также иных операций по реализации (передаче), приобретению (получению</a:t>
            </a:r>
            <a:r>
              <a:rPr lang="ru-RU" sz="2800" b="1" dirty="0" smtClean="0">
                <a:latin typeface="Arial Narrow" panose="020B0606020202030204" pitchFamily="34" charset="0"/>
              </a:rPr>
              <a:t>) товара</a:t>
            </a:r>
            <a:r>
              <a:rPr lang="ru-RU" sz="2800" b="1" dirty="0">
                <a:latin typeface="Arial Narrow" panose="020B0606020202030204" pitchFamily="34" charset="0"/>
              </a:rPr>
              <a:t>, подлежащего прослеживаемости, сведения о которых не подлежат отражению в книге покупок и книге продаж декларации по НДС. Для таких операций представляется </a:t>
            </a:r>
            <a:r>
              <a:rPr lang="ru-RU" sz="2800" b="1" dirty="0" smtClean="0">
                <a:latin typeface="Arial Narrow" panose="020B0606020202030204" pitchFamily="34" charset="0"/>
              </a:rPr>
              <a:t>Отчет</a:t>
            </a:r>
            <a:r>
              <a:rPr lang="ru-RU" sz="2800" b="1" dirty="0">
                <a:latin typeface="Arial Narrow" panose="020B0606020202030204" pitchFamily="34" charset="0"/>
              </a:rPr>
              <a:t>.</a:t>
            </a:r>
          </a:p>
          <a:p>
            <a:pPr defTabSz="1824145">
              <a:spcAft>
                <a:spcPts val="0"/>
              </a:spcAft>
              <a:defRPr/>
            </a:pPr>
            <a:endParaRPr lang="ru-RU" sz="2400" b="1" dirty="0">
              <a:solidFill>
                <a:prstClr val="black"/>
              </a:solidFill>
              <a:latin typeface="Arial Narrow" panose="020B0606020202030204" pitchFamily="34" charset="0"/>
              <a:ea typeface="Roboto Condensed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000124" y="2289548"/>
            <a:ext cx="1032203" cy="993918"/>
          </a:xfrm>
          <a:prstGeom prst="ellipse">
            <a:avLst/>
          </a:prstGeom>
          <a:ln>
            <a:solidFill>
              <a:srgbClr val="C0000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 eaLnBrk="1" hangingPunct="1">
              <a:spcBef>
                <a:spcPts val="0"/>
              </a:spcBef>
            </a:pPr>
            <a:endParaRPr lang="ru-RU" b="1" dirty="0" smtClean="0">
              <a:solidFill>
                <a:srgbClr val="009900"/>
              </a:solidFill>
              <a:latin typeface="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53800" y="2056804"/>
            <a:ext cx="647872" cy="784249"/>
          </a:xfrm>
          <a:prstGeom prst="rect">
            <a:avLst/>
          </a:prstGeom>
        </p:spPr>
        <p:txBody>
          <a:bodyPr wrap="none" lIns="70953" tIns="35477" rIns="70953" bIns="35477" anchor="ctr"/>
          <a:lstStyle/>
          <a:p>
            <a:pPr defTabSz="709487">
              <a:defRPr/>
            </a:pPr>
            <a:endParaRPr lang="ru-RU" sz="4081" b="1" dirty="0">
              <a:solidFill>
                <a:srgbClr val="1F497D">
                  <a:lumMod val="60000"/>
                  <a:lumOff val="40000"/>
                </a:srgbClr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08463" y="2280176"/>
            <a:ext cx="814458" cy="784249"/>
          </a:xfrm>
          <a:prstGeom prst="rect">
            <a:avLst/>
          </a:prstGeom>
        </p:spPr>
        <p:txBody>
          <a:bodyPr vert="horz" wrap="none" lIns="70953" tIns="35477" rIns="70953" bIns="35477" rtlCol="0" anchor="ctr">
            <a:normAutofit/>
          </a:bodyPr>
          <a:lstStyle/>
          <a:p>
            <a:pPr defTabSz="709487"/>
            <a:endParaRPr lang="ru-RU" sz="3265" b="1" dirty="0">
              <a:solidFill>
                <a:srgbClr val="005AA9"/>
              </a:solidFill>
              <a:latin typeface="Calibri"/>
            </a:endParaRPr>
          </a:p>
        </p:txBody>
      </p:sp>
      <p:sp>
        <p:nvSpPr>
          <p:cNvPr id="17" name="Freeform 21">
            <a:extLst>
              <a:ext uri="{FF2B5EF4-FFF2-40B4-BE49-F238E27FC236}">
                <a16:creationId xmlns:a16="http://schemas.microsoft.com/office/drawing/2014/main" xmlns="" id="{9D0BABEF-004A-4DB9-82DD-EFF27D645D3A}"/>
              </a:ext>
            </a:extLst>
          </p:cNvPr>
          <p:cNvSpPr>
            <a:spLocks noEditPoints="1"/>
          </p:cNvSpPr>
          <p:nvPr/>
        </p:nvSpPr>
        <p:spPr bwMode="auto">
          <a:xfrm>
            <a:off x="1139624" y="2499206"/>
            <a:ext cx="753204" cy="601102"/>
          </a:xfrm>
          <a:custGeom>
            <a:avLst/>
            <a:gdLst>
              <a:gd name="T0" fmla="*/ 537 w 587"/>
              <a:gd name="T1" fmla="*/ 74 h 569"/>
              <a:gd name="T2" fmla="*/ 530 w 587"/>
              <a:gd name="T3" fmla="*/ 0 h 569"/>
              <a:gd name="T4" fmla="*/ 293 w 587"/>
              <a:gd name="T5" fmla="*/ 71 h 569"/>
              <a:gd name="T6" fmla="*/ 56 w 587"/>
              <a:gd name="T7" fmla="*/ 0 h 569"/>
              <a:gd name="T8" fmla="*/ 49 w 587"/>
              <a:gd name="T9" fmla="*/ 74 h 569"/>
              <a:gd name="T10" fmla="*/ 0 w 587"/>
              <a:gd name="T11" fmla="*/ 102 h 569"/>
              <a:gd name="T12" fmla="*/ 28 w 587"/>
              <a:gd name="T13" fmla="*/ 537 h 569"/>
              <a:gd name="T14" fmla="*/ 293 w 587"/>
              <a:gd name="T15" fmla="*/ 569 h 569"/>
              <a:gd name="T16" fmla="*/ 558 w 587"/>
              <a:gd name="T17" fmla="*/ 537 h 569"/>
              <a:gd name="T18" fmla="*/ 587 w 587"/>
              <a:gd name="T19" fmla="*/ 102 h 569"/>
              <a:gd name="T20" fmla="*/ 523 w 587"/>
              <a:gd name="T21" fmla="*/ 14 h 569"/>
              <a:gd name="T22" fmla="*/ 516 w 587"/>
              <a:gd name="T23" fmla="*/ 439 h 569"/>
              <a:gd name="T24" fmla="*/ 300 w 587"/>
              <a:gd name="T25" fmla="*/ 83 h 569"/>
              <a:gd name="T26" fmla="*/ 523 w 587"/>
              <a:gd name="T27" fmla="*/ 14 h 569"/>
              <a:gd name="T28" fmla="*/ 71 w 587"/>
              <a:gd name="T29" fmla="*/ 14 h 569"/>
              <a:gd name="T30" fmla="*/ 286 w 587"/>
              <a:gd name="T31" fmla="*/ 479 h 569"/>
              <a:gd name="T32" fmla="*/ 63 w 587"/>
              <a:gd name="T33" fmla="*/ 439 h 569"/>
              <a:gd name="T34" fmla="*/ 573 w 587"/>
              <a:gd name="T35" fmla="*/ 508 h 569"/>
              <a:gd name="T36" fmla="*/ 353 w 587"/>
              <a:gd name="T37" fmla="*/ 523 h 569"/>
              <a:gd name="T38" fmla="*/ 293 w 587"/>
              <a:gd name="T39" fmla="*/ 555 h 569"/>
              <a:gd name="T40" fmla="*/ 234 w 587"/>
              <a:gd name="T41" fmla="*/ 523 h 569"/>
              <a:gd name="T42" fmla="*/ 14 w 587"/>
              <a:gd name="T43" fmla="*/ 508 h 569"/>
              <a:gd name="T44" fmla="*/ 28 w 587"/>
              <a:gd name="T45" fmla="*/ 88 h 569"/>
              <a:gd name="T46" fmla="*/ 49 w 587"/>
              <a:gd name="T47" fmla="*/ 446 h 569"/>
              <a:gd name="T48" fmla="*/ 71 w 587"/>
              <a:gd name="T49" fmla="*/ 453 h 569"/>
              <a:gd name="T50" fmla="*/ 289 w 587"/>
              <a:gd name="T51" fmla="*/ 498 h 569"/>
              <a:gd name="T52" fmla="*/ 291 w 587"/>
              <a:gd name="T53" fmla="*/ 498 h 569"/>
              <a:gd name="T54" fmla="*/ 293 w 587"/>
              <a:gd name="T55" fmla="*/ 499 h 569"/>
              <a:gd name="T56" fmla="*/ 296 w 587"/>
              <a:gd name="T57" fmla="*/ 498 h 569"/>
              <a:gd name="T58" fmla="*/ 297 w 587"/>
              <a:gd name="T59" fmla="*/ 498 h 569"/>
              <a:gd name="T60" fmla="*/ 516 w 587"/>
              <a:gd name="T61" fmla="*/ 453 h 569"/>
              <a:gd name="T62" fmla="*/ 537 w 587"/>
              <a:gd name="T63" fmla="*/ 446 h 569"/>
              <a:gd name="T64" fmla="*/ 558 w 587"/>
              <a:gd name="T65" fmla="*/ 88 h 569"/>
              <a:gd name="T66" fmla="*/ 573 w 587"/>
              <a:gd name="T67" fmla="*/ 508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587" h="569">
                <a:moveTo>
                  <a:pt x="558" y="74"/>
                </a:moveTo>
                <a:cubicBezTo>
                  <a:pt x="537" y="74"/>
                  <a:pt x="537" y="74"/>
                  <a:pt x="537" y="74"/>
                </a:cubicBezTo>
                <a:cubicBezTo>
                  <a:pt x="537" y="7"/>
                  <a:pt x="537" y="7"/>
                  <a:pt x="537" y="7"/>
                </a:cubicBezTo>
                <a:cubicBezTo>
                  <a:pt x="537" y="3"/>
                  <a:pt x="534" y="0"/>
                  <a:pt x="530" y="0"/>
                </a:cubicBezTo>
                <a:cubicBezTo>
                  <a:pt x="516" y="0"/>
                  <a:pt x="516" y="0"/>
                  <a:pt x="516" y="0"/>
                </a:cubicBezTo>
                <a:cubicBezTo>
                  <a:pt x="462" y="0"/>
                  <a:pt x="364" y="0"/>
                  <a:pt x="293" y="71"/>
                </a:cubicBezTo>
                <a:cubicBezTo>
                  <a:pt x="222" y="0"/>
                  <a:pt x="124" y="0"/>
                  <a:pt x="71" y="0"/>
                </a:cubicBezTo>
                <a:cubicBezTo>
                  <a:pt x="56" y="0"/>
                  <a:pt x="56" y="0"/>
                  <a:pt x="56" y="0"/>
                </a:cubicBezTo>
                <a:cubicBezTo>
                  <a:pt x="52" y="0"/>
                  <a:pt x="49" y="3"/>
                  <a:pt x="49" y="7"/>
                </a:cubicBezTo>
                <a:cubicBezTo>
                  <a:pt x="49" y="74"/>
                  <a:pt x="49" y="74"/>
                  <a:pt x="49" y="74"/>
                </a:cubicBezTo>
                <a:cubicBezTo>
                  <a:pt x="28" y="74"/>
                  <a:pt x="28" y="74"/>
                  <a:pt x="28" y="74"/>
                </a:cubicBezTo>
                <a:cubicBezTo>
                  <a:pt x="12" y="74"/>
                  <a:pt x="0" y="86"/>
                  <a:pt x="0" y="102"/>
                </a:cubicBezTo>
                <a:cubicBezTo>
                  <a:pt x="0" y="508"/>
                  <a:pt x="0" y="508"/>
                  <a:pt x="0" y="508"/>
                </a:cubicBezTo>
                <a:cubicBezTo>
                  <a:pt x="0" y="524"/>
                  <a:pt x="12" y="537"/>
                  <a:pt x="28" y="537"/>
                </a:cubicBezTo>
                <a:cubicBezTo>
                  <a:pt x="230" y="537"/>
                  <a:pt x="230" y="537"/>
                  <a:pt x="230" y="537"/>
                </a:cubicBezTo>
                <a:cubicBezTo>
                  <a:pt x="242" y="556"/>
                  <a:pt x="267" y="569"/>
                  <a:pt x="293" y="569"/>
                </a:cubicBezTo>
                <a:cubicBezTo>
                  <a:pt x="320" y="569"/>
                  <a:pt x="344" y="556"/>
                  <a:pt x="357" y="537"/>
                </a:cubicBezTo>
                <a:cubicBezTo>
                  <a:pt x="558" y="537"/>
                  <a:pt x="558" y="537"/>
                  <a:pt x="558" y="537"/>
                </a:cubicBezTo>
                <a:cubicBezTo>
                  <a:pt x="574" y="537"/>
                  <a:pt x="587" y="524"/>
                  <a:pt x="587" y="508"/>
                </a:cubicBezTo>
                <a:cubicBezTo>
                  <a:pt x="587" y="102"/>
                  <a:pt x="587" y="102"/>
                  <a:pt x="587" y="102"/>
                </a:cubicBezTo>
                <a:cubicBezTo>
                  <a:pt x="587" y="86"/>
                  <a:pt x="574" y="74"/>
                  <a:pt x="558" y="74"/>
                </a:cubicBezTo>
                <a:close/>
                <a:moveTo>
                  <a:pt x="523" y="14"/>
                </a:moveTo>
                <a:cubicBezTo>
                  <a:pt x="523" y="439"/>
                  <a:pt x="523" y="439"/>
                  <a:pt x="523" y="439"/>
                </a:cubicBezTo>
                <a:cubicBezTo>
                  <a:pt x="516" y="439"/>
                  <a:pt x="516" y="439"/>
                  <a:pt x="516" y="439"/>
                </a:cubicBezTo>
                <a:cubicBezTo>
                  <a:pt x="464" y="439"/>
                  <a:pt x="370" y="439"/>
                  <a:pt x="300" y="479"/>
                </a:cubicBezTo>
                <a:cubicBezTo>
                  <a:pt x="300" y="83"/>
                  <a:pt x="300" y="83"/>
                  <a:pt x="300" y="83"/>
                </a:cubicBezTo>
                <a:cubicBezTo>
                  <a:pt x="367" y="14"/>
                  <a:pt x="463" y="14"/>
                  <a:pt x="516" y="14"/>
                </a:cubicBezTo>
                <a:lnTo>
                  <a:pt x="523" y="14"/>
                </a:lnTo>
                <a:close/>
                <a:moveTo>
                  <a:pt x="63" y="14"/>
                </a:moveTo>
                <a:cubicBezTo>
                  <a:pt x="71" y="14"/>
                  <a:pt x="71" y="14"/>
                  <a:pt x="71" y="14"/>
                </a:cubicBezTo>
                <a:cubicBezTo>
                  <a:pt x="123" y="14"/>
                  <a:pt x="219" y="14"/>
                  <a:pt x="286" y="83"/>
                </a:cubicBezTo>
                <a:cubicBezTo>
                  <a:pt x="286" y="479"/>
                  <a:pt x="286" y="479"/>
                  <a:pt x="286" y="479"/>
                </a:cubicBezTo>
                <a:cubicBezTo>
                  <a:pt x="216" y="439"/>
                  <a:pt x="122" y="439"/>
                  <a:pt x="71" y="439"/>
                </a:cubicBezTo>
                <a:cubicBezTo>
                  <a:pt x="63" y="439"/>
                  <a:pt x="63" y="439"/>
                  <a:pt x="63" y="439"/>
                </a:cubicBezTo>
                <a:lnTo>
                  <a:pt x="63" y="14"/>
                </a:lnTo>
                <a:close/>
                <a:moveTo>
                  <a:pt x="573" y="508"/>
                </a:moveTo>
                <a:cubicBezTo>
                  <a:pt x="573" y="516"/>
                  <a:pt x="566" y="523"/>
                  <a:pt x="558" y="523"/>
                </a:cubicBezTo>
                <a:cubicBezTo>
                  <a:pt x="353" y="523"/>
                  <a:pt x="353" y="523"/>
                  <a:pt x="353" y="523"/>
                </a:cubicBezTo>
                <a:cubicBezTo>
                  <a:pt x="350" y="523"/>
                  <a:pt x="348" y="524"/>
                  <a:pt x="346" y="526"/>
                </a:cubicBezTo>
                <a:cubicBezTo>
                  <a:pt x="337" y="544"/>
                  <a:pt x="316" y="555"/>
                  <a:pt x="293" y="555"/>
                </a:cubicBezTo>
                <a:cubicBezTo>
                  <a:pt x="270" y="555"/>
                  <a:pt x="249" y="544"/>
                  <a:pt x="240" y="526"/>
                </a:cubicBezTo>
                <a:cubicBezTo>
                  <a:pt x="239" y="524"/>
                  <a:pt x="236" y="523"/>
                  <a:pt x="234" y="523"/>
                </a:cubicBezTo>
                <a:cubicBezTo>
                  <a:pt x="28" y="523"/>
                  <a:pt x="28" y="523"/>
                  <a:pt x="28" y="523"/>
                </a:cubicBezTo>
                <a:cubicBezTo>
                  <a:pt x="20" y="523"/>
                  <a:pt x="14" y="516"/>
                  <a:pt x="14" y="508"/>
                </a:cubicBezTo>
                <a:cubicBezTo>
                  <a:pt x="14" y="102"/>
                  <a:pt x="14" y="102"/>
                  <a:pt x="14" y="102"/>
                </a:cubicBezTo>
                <a:cubicBezTo>
                  <a:pt x="14" y="94"/>
                  <a:pt x="20" y="88"/>
                  <a:pt x="28" y="88"/>
                </a:cubicBezTo>
                <a:cubicBezTo>
                  <a:pt x="49" y="88"/>
                  <a:pt x="49" y="88"/>
                  <a:pt x="49" y="88"/>
                </a:cubicBezTo>
                <a:cubicBezTo>
                  <a:pt x="49" y="446"/>
                  <a:pt x="49" y="446"/>
                  <a:pt x="49" y="446"/>
                </a:cubicBezTo>
                <a:cubicBezTo>
                  <a:pt x="49" y="450"/>
                  <a:pt x="52" y="453"/>
                  <a:pt x="56" y="453"/>
                </a:cubicBezTo>
                <a:cubicBezTo>
                  <a:pt x="71" y="453"/>
                  <a:pt x="71" y="453"/>
                  <a:pt x="71" y="453"/>
                </a:cubicBezTo>
                <a:cubicBezTo>
                  <a:pt x="123" y="453"/>
                  <a:pt x="222" y="453"/>
                  <a:pt x="289" y="498"/>
                </a:cubicBezTo>
                <a:cubicBezTo>
                  <a:pt x="289" y="498"/>
                  <a:pt x="289" y="498"/>
                  <a:pt x="289" y="498"/>
                </a:cubicBezTo>
                <a:cubicBezTo>
                  <a:pt x="290" y="498"/>
                  <a:pt x="290" y="498"/>
                  <a:pt x="290" y="498"/>
                </a:cubicBezTo>
                <a:cubicBezTo>
                  <a:pt x="290" y="498"/>
                  <a:pt x="290" y="498"/>
                  <a:pt x="291" y="498"/>
                </a:cubicBezTo>
                <a:cubicBezTo>
                  <a:pt x="291" y="498"/>
                  <a:pt x="291" y="499"/>
                  <a:pt x="291" y="499"/>
                </a:cubicBezTo>
                <a:cubicBezTo>
                  <a:pt x="292" y="499"/>
                  <a:pt x="292" y="499"/>
                  <a:pt x="293" y="499"/>
                </a:cubicBezTo>
                <a:cubicBezTo>
                  <a:pt x="294" y="499"/>
                  <a:pt x="294" y="499"/>
                  <a:pt x="295" y="499"/>
                </a:cubicBezTo>
                <a:cubicBezTo>
                  <a:pt x="295" y="499"/>
                  <a:pt x="295" y="498"/>
                  <a:pt x="296" y="498"/>
                </a:cubicBezTo>
                <a:cubicBezTo>
                  <a:pt x="296" y="498"/>
                  <a:pt x="296" y="498"/>
                  <a:pt x="296" y="498"/>
                </a:cubicBezTo>
                <a:cubicBezTo>
                  <a:pt x="297" y="498"/>
                  <a:pt x="297" y="498"/>
                  <a:pt x="297" y="498"/>
                </a:cubicBezTo>
                <a:cubicBezTo>
                  <a:pt x="297" y="498"/>
                  <a:pt x="297" y="498"/>
                  <a:pt x="297" y="498"/>
                </a:cubicBezTo>
                <a:cubicBezTo>
                  <a:pt x="364" y="453"/>
                  <a:pt x="463" y="453"/>
                  <a:pt x="516" y="453"/>
                </a:cubicBezTo>
                <a:cubicBezTo>
                  <a:pt x="530" y="453"/>
                  <a:pt x="530" y="453"/>
                  <a:pt x="530" y="453"/>
                </a:cubicBezTo>
                <a:cubicBezTo>
                  <a:pt x="534" y="453"/>
                  <a:pt x="537" y="450"/>
                  <a:pt x="537" y="446"/>
                </a:cubicBezTo>
                <a:cubicBezTo>
                  <a:pt x="537" y="88"/>
                  <a:pt x="537" y="88"/>
                  <a:pt x="537" y="88"/>
                </a:cubicBezTo>
                <a:cubicBezTo>
                  <a:pt x="558" y="88"/>
                  <a:pt x="558" y="88"/>
                  <a:pt x="558" y="88"/>
                </a:cubicBezTo>
                <a:cubicBezTo>
                  <a:pt x="566" y="88"/>
                  <a:pt x="573" y="94"/>
                  <a:pt x="573" y="102"/>
                </a:cubicBezTo>
                <a:lnTo>
                  <a:pt x="573" y="508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073753" y="2773552"/>
            <a:ext cx="1255837" cy="574958"/>
          </a:xfrm>
          <a:prstGeom prst="rect">
            <a:avLst/>
          </a:prstGeom>
        </p:spPr>
        <p:txBody>
          <a:bodyPr vert="horz" wrap="none" lIns="104306" tIns="52153" rIns="104306" bIns="52153" rtlCol="0" anchor="ctr">
            <a:noAutofit/>
          </a:bodyPr>
          <a:lstStyle/>
          <a:p>
            <a:pPr algn="ctr" defTabSz="1043056" eaLnBrk="1" fontAlgn="auto" hangingPunct="1">
              <a:spcAft>
                <a:spcPts val="0"/>
              </a:spcAft>
            </a:pPr>
            <a:r>
              <a:rPr lang="en-US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abic Typesetting" panose="03020402040406030203" pitchFamily="66" charset="-78"/>
                <a:ea typeface="Roboto Condensed" panose="020B0604020202020204" charset="0"/>
                <a:cs typeface="Arabic Typesetting" panose="03020402040406030203" pitchFamily="66" charset="-78"/>
              </a:rPr>
              <a:t>i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Arial Narrow" panose="020B0606020202030204" pitchFamily="34" charset="0"/>
              <a:ea typeface="Roboto Condensed" panose="020B0604020202020204" charset="0"/>
              <a:cs typeface="Arabic Typesetting" panose="03020402040406030203" pitchFamily="66" charset="-78"/>
            </a:endParaRPr>
          </a:p>
          <a:p>
            <a:pPr algn="ctr" defTabSz="1043056" eaLnBrk="1" fontAlgn="auto" hangingPunct="1">
              <a:lnSpc>
                <a:spcPct val="150000"/>
              </a:lnSpc>
              <a:spcAft>
                <a:spcPts val="0"/>
              </a:spcAft>
            </a:pP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anose="020B0606020202030204" pitchFamily="34" charset="0"/>
              <a:ea typeface="Roboto Condensed" panose="020B0604020202020204" charset="0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6608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Arial Narrow" panose="020B0606020202030204" pitchFamily="34" charset="0"/>
                <a:cs typeface="Arial" pitchFamily="34" charset="0"/>
              </a:rPr>
              <a:t>Спасибо за внимание!</a:t>
            </a:r>
            <a:endParaRPr lang="ru-RU" sz="2800" i="1" dirty="0"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494816" y="5630470"/>
            <a:ext cx="3168352" cy="1008112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/>
          </a:bodyPr>
          <a:lstStyle/>
          <a:p>
            <a:pPr defTabSz="1043056">
              <a:spcBef>
                <a:spcPct val="0"/>
              </a:spcBef>
            </a:pP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231904" y="836712"/>
            <a:ext cx="1800200" cy="1584176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Изображение 10" descr="FNS_vizitka_for_rukovodstv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1904" y="692696"/>
            <a:ext cx="1872208" cy="194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7992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13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641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ъект 1"/>
          <p:cNvSpPr>
            <a:spLocks noGrp="1"/>
          </p:cNvSpPr>
          <p:nvPr>
            <p:ph idx="1"/>
          </p:nvPr>
        </p:nvSpPr>
        <p:spPr>
          <a:xfrm>
            <a:off x="1096433" y="1606552"/>
            <a:ext cx="9762067" cy="4830233"/>
          </a:xfrm>
        </p:spPr>
        <p:txBody>
          <a:bodyPr/>
          <a:lstStyle/>
          <a:p>
            <a:pPr marL="423323"/>
            <a:endParaRPr lang="ru-RU" altLang="ru-RU" smtClean="0"/>
          </a:p>
        </p:txBody>
      </p:sp>
      <p:sp>
        <p:nvSpPr>
          <p:cNvPr id="57347" name="Заголовок 2"/>
          <p:cNvSpPr>
            <a:spLocks noGrp="1"/>
          </p:cNvSpPr>
          <p:nvPr>
            <p:ph type="title"/>
          </p:nvPr>
        </p:nvSpPr>
        <p:spPr>
          <a:xfrm>
            <a:off x="1096433" y="307978"/>
            <a:ext cx="9783233" cy="590549"/>
          </a:xfrm>
        </p:spPr>
        <p:txBody>
          <a:bodyPr/>
          <a:lstStyle/>
          <a:p>
            <a:pPr algn="ctr"/>
            <a:r>
              <a:rPr lang="ru-RU" sz="2800" dirty="0"/>
              <a:t> </a:t>
            </a:r>
            <a:br>
              <a:rPr lang="ru-RU" sz="2800" dirty="0"/>
            </a:br>
            <a:r>
              <a:rPr lang="ru-RU" sz="2800" dirty="0"/>
              <a:t>Нормативное регулирование национальной системы </a:t>
            </a:r>
            <a:r>
              <a:rPr lang="ru-RU" sz="2800" dirty="0" smtClean="0"/>
              <a:t>прослеживаемости</a:t>
            </a:r>
            <a:endParaRPr lang="ru-RU" sz="2800" dirty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7FF956E-430F-4234-BB1E-4C8E2350818B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5" name="Пятиугольник 4"/>
          <p:cNvSpPr/>
          <p:nvPr/>
        </p:nvSpPr>
        <p:spPr>
          <a:xfrm>
            <a:off x="1094739" y="1606552"/>
            <a:ext cx="10003367" cy="1156510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300" b="1" dirty="0" smtClean="0">
                <a:latin typeface="Arial Narrow" panose="020B0606020202030204" pitchFamily="34" charset="0"/>
              </a:rPr>
              <a:t>Постановление </a:t>
            </a:r>
            <a:r>
              <a:rPr lang="ru-RU" sz="2300" b="1" dirty="0">
                <a:latin typeface="Arial Narrow" panose="020B0606020202030204" pitchFamily="34" charset="0"/>
              </a:rPr>
              <a:t>Правительства Российской Федерации от 01.07.2021 № 1108 «Об утверждении Положения о национальной системе прослеживаемости товаров»</a:t>
            </a:r>
            <a:endParaRPr lang="ru-RU" sz="23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1094741" y="5085184"/>
            <a:ext cx="10003367" cy="1351601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3000"/>
              </a:lnSpc>
              <a:defRPr/>
            </a:pPr>
            <a:r>
              <a:rPr lang="ru-RU" sz="2300" b="1" dirty="0" smtClean="0">
                <a:latin typeface="Arial Narrow" panose="020B0606020202030204" pitchFamily="34" charset="0"/>
              </a:rPr>
              <a:t>Постановление </a:t>
            </a:r>
            <a:r>
              <a:rPr lang="ru-RU" sz="2300" b="1" dirty="0">
                <a:latin typeface="Arial Narrow" panose="020B0606020202030204" pitchFamily="34" charset="0"/>
              </a:rPr>
              <a:t>Правительства Российской Федерации от </a:t>
            </a:r>
            <a:r>
              <a:rPr lang="ru-RU" sz="2300" b="1" dirty="0" smtClean="0">
                <a:latin typeface="Arial Narrow" panose="020B0606020202030204" pitchFamily="34" charset="0"/>
              </a:rPr>
              <a:t>01.07.2021</a:t>
            </a:r>
            <a:r>
              <a:rPr lang="en-US" sz="2300" b="1" dirty="0" smtClean="0">
                <a:latin typeface="Arial Narrow" panose="020B0606020202030204" pitchFamily="34" charset="0"/>
              </a:rPr>
              <a:t> </a:t>
            </a:r>
            <a:r>
              <a:rPr lang="ru-RU" sz="2300" b="1" dirty="0">
                <a:latin typeface="Arial Narrow" panose="020B0606020202030204" pitchFamily="34" charset="0"/>
              </a:rPr>
              <a:t>№ 1110 «Об утверждении перечня товаров, подлежащих прослеживаемости на территории Российской Федерации»</a:t>
            </a:r>
          </a:p>
        </p:txBody>
      </p:sp>
      <p:sp>
        <p:nvSpPr>
          <p:cNvPr id="12" name="Пятиугольник 11"/>
          <p:cNvSpPr/>
          <p:nvPr/>
        </p:nvSpPr>
        <p:spPr>
          <a:xfrm>
            <a:off x="1094740" y="3104333"/>
            <a:ext cx="10003367" cy="1639580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2900"/>
              </a:lnSpc>
              <a:defRPr/>
            </a:pPr>
            <a:r>
              <a:rPr lang="ru-RU" sz="2300" b="1" dirty="0" smtClean="0">
                <a:latin typeface="Arial Narrow" panose="020B0606020202030204" pitchFamily="34" charset="0"/>
              </a:rPr>
              <a:t>Постановление </a:t>
            </a:r>
            <a:r>
              <a:rPr lang="ru-RU" sz="2300" b="1" dirty="0">
                <a:latin typeface="Arial Narrow" panose="020B0606020202030204" pitchFamily="34" charset="0"/>
              </a:rPr>
              <a:t>Правительства Российской Федерации от </a:t>
            </a:r>
            <a:r>
              <a:rPr lang="ru-RU" sz="2300" b="1" dirty="0" smtClean="0">
                <a:latin typeface="Arial Narrow" panose="020B0606020202030204" pitchFamily="34" charset="0"/>
              </a:rPr>
              <a:t>01.07.2021</a:t>
            </a:r>
            <a:r>
              <a:rPr lang="en-US" sz="2300" b="1" dirty="0" smtClean="0">
                <a:latin typeface="Arial Narrow" panose="020B0606020202030204" pitchFamily="34" charset="0"/>
              </a:rPr>
              <a:t> </a:t>
            </a:r>
            <a:r>
              <a:rPr lang="ru-RU" sz="2300" b="1" dirty="0">
                <a:latin typeface="Arial Narrow" panose="020B0606020202030204" pitchFamily="34" charset="0"/>
              </a:rPr>
              <a:t>№ 1109 «Об утверждении критериев отбора отдельных видов товаров для включения в перечень товаров, подлежащих прослеживаемости на территории Российской Федерации»</a:t>
            </a:r>
          </a:p>
        </p:txBody>
      </p:sp>
    </p:spTree>
    <p:extLst>
      <p:ext uri="{BB962C8B-B14F-4D97-AF65-F5344CB8AC3E}">
        <p14:creationId xmlns:p14="http://schemas.microsoft.com/office/powerpoint/2010/main" val="131252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ъект 1"/>
          <p:cNvSpPr>
            <a:spLocks noGrp="1"/>
          </p:cNvSpPr>
          <p:nvPr>
            <p:ph idx="1"/>
          </p:nvPr>
        </p:nvSpPr>
        <p:spPr>
          <a:xfrm>
            <a:off x="1096433" y="1606552"/>
            <a:ext cx="9762067" cy="4830233"/>
          </a:xfrm>
        </p:spPr>
        <p:txBody>
          <a:bodyPr/>
          <a:lstStyle/>
          <a:p>
            <a:pPr marL="423323"/>
            <a:endParaRPr lang="ru-RU" altLang="ru-RU" smtClean="0"/>
          </a:p>
        </p:txBody>
      </p:sp>
      <p:sp>
        <p:nvSpPr>
          <p:cNvPr id="57347" name="Заголовок 2"/>
          <p:cNvSpPr>
            <a:spLocks noGrp="1"/>
          </p:cNvSpPr>
          <p:nvPr>
            <p:ph type="title"/>
          </p:nvPr>
        </p:nvSpPr>
        <p:spPr>
          <a:xfrm>
            <a:off x="1096433" y="307978"/>
            <a:ext cx="9783233" cy="590549"/>
          </a:xfrm>
        </p:spPr>
        <p:txBody>
          <a:bodyPr/>
          <a:lstStyle/>
          <a:p>
            <a:pPr algn="ctr"/>
            <a:r>
              <a:rPr lang="ru-RU" sz="2800" dirty="0"/>
              <a:t> </a:t>
            </a:r>
            <a:br>
              <a:rPr lang="ru-RU" sz="2800" dirty="0"/>
            </a:br>
            <a:r>
              <a:rPr lang="ru-RU" sz="2800" dirty="0" smtClean="0"/>
              <a:t>Ошибки, </a:t>
            </a:r>
            <a:r>
              <a:rPr lang="ru-RU" sz="2800" dirty="0"/>
              <a:t>допускаемые при формировании отчетности в отношении операций с прослеживаемым </a:t>
            </a:r>
            <a:r>
              <a:rPr lang="ru-RU" sz="2800" dirty="0" smtClean="0"/>
              <a:t>товаром</a:t>
            </a:r>
            <a:endParaRPr lang="ru-RU" sz="2800" dirty="0"/>
          </a:p>
        </p:txBody>
      </p:sp>
      <p:sp>
        <p:nvSpPr>
          <p:cNvPr id="57348" name="Номер слайда 3"/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7FF956E-430F-4234-BB1E-4C8E2350818B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  <p:sp>
        <p:nvSpPr>
          <p:cNvPr id="5" name="Пятиугольник 4"/>
          <p:cNvSpPr/>
          <p:nvPr/>
        </p:nvSpPr>
        <p:spPr>
          <a:xfrm>
            <a:off x="1094741" y="1552961"/>
            <a:ext cx="10003367" cy="1018116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2600"/>
              </a:lnSpc>
              <a:defRPr/>
            </a:pPr>
            <a:r>
              <a:rPr lang="ru-RU" sz="2400" b="1" dirty="0" smtClean="0">
                <a:latin typeface="Arial Narrow" panose="020B0606020202030204" pitchFamily="34" charset="0"/>
              </a:rPr>
              <a:t>Неуказание </a:t>
            </a:r>
            <a:r>
              <a:rPr lang="ru-RU" sz="2400" b="1" dirty="0">
                <a:latin typeface="Arial Narrow" panose="020B0606020202030204" pitchFamily="34" charset="0"/>
              </a:rPr>
              <a:t>сведений в сформированных при реализации товаров, подлежащих прослеживаемости, счетах-фактурах, книгах продаж и книгах покупок</a:t>
            </a:r>
            <a:endParaRPr lang="ru-RU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Пятиугольник 10"/>
          <p:cNvSpPr/>
          <p:nvPr/>
        </p:nvSpPr>
        <p:spPr>
          <a:xfrm>
            <a:off x="1094741" y="2805892"/>
            <a:ext cx="10003367" cy="967357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3000"/>
              </a:lnSpc>
              <a:defRPr/>
            </a:pPr>
            <a:r>
              <a:rPr lang="ru-RU" sz="2400" b="1" dirty="0" smtClean="0">
                <a:latin typeface="Arial Narrow" panose="020B0606020202030204" pitchFamily="34" charset="0"/>
              </a:rPr>
              <a:t>Неотражение участниками оборота товаров операции </a:t>
            </a:r>
            <a:r>
              <a:rPr lang="ru-RU" sz="2400" b="1" dirty="0">
                <a:latin typeface="Arial Narrow" panose="020B0606020202030204" pitchFamily="34" charset="0"/>
              </a:rPr>
              <a:t>по реализации товара, подлежащего прослеживаемости, в Декларации по НДС и в </a:t>
            </a:r>
            <a:r>
              <a:rPr lang="ru-RU" sz="2400" b="1" dirty="0" smtClean="0">
                <a:latin typeface="Arial Narrow" panose="020B0606020202030204" pitchFamily="34" charset="0"/>
              </a:rPr>
              <a:t>Отчете</a:t>
            </a:r>
            <a:endParaRPr lang="ru-RU" sz="2400" b="1" dirty="0">
              <a:latin typeface="Arial Narrow" panose="020B0606020202030204" pitchFamily="34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1094740" y="4021668"/>
            <a:ext cx="10003367" cy="875241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2900"/>
              </a:lnSpc>
              <a:defRPr/>
            </a:pPr>
            <a:r>
              <a:rPr lang="ru-RU" sz="2400" b="1" dirty="0" smtClean="0">
                <a:latin typeface="Arial Narrow" panose="020B0606020202030204" pitchFamily="34" charset="0"/>
              </a:rPr>
              <a:t>Необоснованное </a:t>
            </a:r>
            <a:r>
              <a:rPr lang="ru-RU" sz="2400" b="1" dirty="0">
                <a:latin typeface="Arial Narrow" panose="020B0606020202030204" pitchFamily="34" charset="0"/>
              </a:rPr>
              <a:t>включение сведений об операциях с товарами, подлежащими прослеживаемости, в </a:t>
            </a:r>
            <a:r>
              <a:rPr lang="ru-RU" sz="2400" b="1" dirty="0" smtClean="0">
                <a:latin typeface="Arial Narrow" panose="020B0606020202030204" pitchFamily="34" charset="0"/>
              </a:rPr>
              <a:t>Отчете </a:t>
            </a:r>
            <a:r>
              <a:rPr lang="ru-RU" sz="2400" b="1" dirty="0">
                <a:latin typeface="Arial Narrow" panose="020B0606020202030204" pitchFamily="34" charset="0"/>
              </a:rPr>
              <a:t>об операциях</a:t>
            </a:r>
          </a:p>
        </p:txBody>
      </p:sp>
      <p:sp>
        <p:nvSpPr>
          <p:cNvPr id="13" name="Пятиугольник 12"/>
          <p:cNvSpPr/>
          <p:nvPr/>
        </p:nvSpPr>
        <p:spPr>
          <a:xfrm>
            <a:off x="1095163" y="5223840"/>
            <a:ext cx="10003367" cy="1066800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400" b="1" dirty="0" smtClean="0">
                <a:latin typeface="Arial Narrow" panose="020B0606020202030204" pitchFamily="34" charset="0"/>
              </a:rPr>
              <a:t>Формирование </a:t>
            </a:r>
            <a:r>
              <a:rPr lang="ru-RU" sz="2400" b="1" dirty="0">
                <a:latin typeface="Arial Narrow" panose="020B0606020202030204" pitchFamily="34" charset="0"/>
              </a:rPr>
              <a:t>при возврате товара вместо корректировочного счета-фактуры, первичный счет-фактуры в отсутствии нового договора поставки</a:t>
            </a:r>
          </a:p>
        </p:txBody>
      </p:sp>
    </p:spTree>
    <p:extLst>
      <p:ext uri="{BB962C8B-B14F-4D97-AF65-F5344CB8AC3E}">
        <p14:creationId xmlns:p14="http://schemas.microsoft.com/office/powerpoint/2010/main" val="2972584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620688"/>
            <a:ext cx="10729192" cy="36004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Неуказание </a:t>
            </a:r>
            <a:r>
              <a:rPr lang="ru-RU" sz="2800" dirty="0"/>
              <a:t>реквизитов прослеживаемости в счетах-фактурах </a:t>
            </a:r>
            <a:endParaRPr lang="ru-RU" sz="28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4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071543"/>
              </p:ext>
            </p:extLst>
          </p:nvPr>
        </p:nvGraphicFramePr>
        <p:xfrm>
          <a:off x="767408" y="3068960"/>
          <a:ext cx="10321569" cy="36736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457"/>
                <a:gridCol w="1656037"/>
                <a:gridCol w="477025"/>
                <a:gridCol w="451484"/>
                <a:gridCol w="1231878"/>
                <a:gridCol w="576064"/>
                <a:gridCol w="1728192"/>
                <a:gridCol w="864096"/>
                <a:gridCol w="1224136"/>
                <a:gridCol w="1800200"/>
              </a:tblGrid>
              <a:tr h="1110275">
                <a:tc rowSpan="2">
                  <a:txBody>
                    <a:bodyPr/>
                    <a:lstStyle/>
                    <a:p>
                      <a:pPr marL="0" algn="ctr" defTabSz="914216" rtl="0" eaLnBrk="1" fontAlgn="t" latinLnBrk="0" hangingPunct="1"/>
                      <a:r>
                        <a:rPr lang="en-US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N </a:t>
                      </a:r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п/п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товара (описание выполненных работ, оказанных услуг), имущественного права</a:t>
                      </a:r>
                      <a:endParaRPr lang="ru-RU" sz="14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  <a:t>Код вида товара</a:t>
                      </a:r>
                      <a:endParaRPr lang="ru-RU" sz="14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  <a:t>Единица</a:t>
                      </a:r>
                      <a:b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  <a:t>измерения </a:t>
                      </a:r>
                      <a:endParaRPr lang="ru-RU" sz="14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Arial Narrow" panose="020B0606020202030204" pitchFamily="34" charset="0"/>
                        </a:rPr>
                        <a:t>. . . </a:t>
                      </a:r>
                      <a:endParaRPr lang="ru-RU" sz="12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Регистрационный номер декларации на товары или регистрационный номер партии товара, подлежащего прослеживаемости 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Количественная единица измерения товара, используемая в целях прослеживаемости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Количество товара, подлежащего прослеживаемости, в количественной единице измерения товара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0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  <a:t>к</a:t>
                      </a:r>
                      <a:b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  <a:t>о</a:t>
                      </a:r>
                      <a:b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  <a:t>д</a:t>
                      </a:r>
                      <a:endParaRPr lang="ru-RU" sz="14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Arial Narrow" panose="020B0606020202030204" pitchFamily="34" charset="0"/>
                        </a:rPr>
                        <a:t>условное обозначение (национальное)</a:t>
                      </a:r>
                      <a:endParaRPr lang="ru-RU" sz="14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код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условное обозначение 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6376">
                <a:tc>
                  <a:txBody>
                    <a:bodyPr/>
                    <a:lstStyle/>
                    <a:p>
                      <a:pPr marL="0" algn="ctr" defTabSz="914216" rtl="0" eaLnBrk="1" fontAlgn="t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216" rtl="0" eaLnBrk="1" fontAlgn="t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1а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216" rtl="0" eaLnBrk="1" fontAlgn="t" latinLnBrk="0" hangingPunct="1"/>
                      <a:r>
                        <a:rPr lang="ru-RU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2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Arial Narrow" panose="020B0606020202030204" pitchFamily="34" charset="0"/>
                        </a:rPr>
                        <a:t>2а</a:t>
                      </a:r>
                      <a:endParaRPr lang="ru-RU" sz="12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12а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ru-RU" sz="12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37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1.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Холодильник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шт.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796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РНПТ1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796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шт.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9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РНПТ2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796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шт.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37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2.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Стиральная машина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шт.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796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РНПТ3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796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шт.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RU" sz="16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C1608B41-485B-441C-909B-5239C283CE26}"/>
              </a:ext>
            </a:extLst>
          </p:cNvPr>
          <p:cNvSpPr/>
          <p:nvPr/>
        </p:nvSpPr>
        <p:spPr>
          <a:xfrm>
            <a:off x="1124472" y="1700808"/>
            <a:ext cx="10513168" cy="49555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Обязательные реквизиты для заполнения в документах, используемых в целях системы прослеживаемости: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000" b="1" i="1" dirty="0" smtClean="0">
                <a:solidFill>
                  <a:srgbClr val="7030A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регистрационный номер партии товаров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000" b="1" i="1" dirty="0" smtClean="0">
                <a:solidFill>
                  <a:srgbClr val="7030A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единица измерения товара в соответствии с перечнем товаров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000" b="1" i="1" dirty="0" smtClean="0">
                <a:solidFill>
                  <a:srgbClr val="7030A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количество товара в количественной единице измерения в соответствии с перечнем</a:t>
            </a:r>
          </a:p>
        </p:txBody>
      </p:sp>
    </p:spTree>
    <p:extLst>
      <p:ext uri="{BB962C8B-B14F-4D97-AF65-F5344CB8AC3E}">
        <p14:creationId xmlns:p14="http://schemas.microsoft.com/office/powerpoint/2010/main" val="9326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6849" y="501091"/>
            <a:ext cx="9782923" cy="721225"/>
          </a:xfrm>
        </p:spPr>
        <p:txBody>
          <a:bodyPr/>
          <a:lstStyle/>
          <a:p>
            <a:pPr algn="ctr"/>
            <a:r>
              <a:rPr lang="ru-RU" sz="2800" dirty="0" smtClean="0"/>
              <a:t>Отражение сведений о прослеживаемости товаров в регистрах налогового учета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1096849" y="1639757"/>
            <a:ext cx="4037049" cy="938728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Narrow" panose="020B0606020202030204" pitchFamily="34" charset="0"/>
              </a:rPr>
              <a:t>в графах 16 книги покупок, 20 книги продаж, журнала учета полученных и выставленных счетов-фактур</a:t>
            </a:r>
            <a:endParaRPr lang="ru-RU" dirty="0"/>
          </a:p>
        </p:txBody>
      </p:sp>
      <p:sp>
        <p:nvSpPr>
          <p:cNvPr id="6" name="Прямоугольник с одним вырезанным углом 5"/>
          <p:cNvSpPr/>
          <p:nvPr/>
        </p:nvSpPr>
        <p:spPr>
          <a:xfrm>
            <a:off x="1096848" y="2780920"/>
            <a:ext cx="4037049" cy="1008112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Narrow" panose="020B0606020202030204" pitchFamily="34" charset="0"/>
              </a:rPr>
              <a:t>в графах 17 книги покупок, 21 книги продаж, журнала учета полученных и выставленных счетов-фактур</a:t>
            </a:r>
            <a:endParaRPr lang="ru-RU" dirty="0"/>
          </a:p>
        </p:txBody>
      </p:sp>
      <p:sp>
        <p:nvSpPr>
          <p:cNvPr id="7" name="Прямоугольник с одним вырезанным углом 6"/>
          <p:cNvSpPr/>
          <p:nvPr/>
        </p:nvSpPr>
        <p:spPr>
          <a:xfrm>
            <a:off x="1086380" y="4083553"/>
            <a:ext cx="4037048" cy="1008112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Narrow" panose="020B0606020202030204" pitchFamily="34" charset="0"/>
              </a:rPr>
              <a:t>в графах 18 книги покупок, 22 книги продаж, журнала учета полученных и выставленных счетов-фактур</a:t>
            </a:r>
            <a:endParaRPr lang="ru-RU" dirty="0"/>
          </a:p>
        </p:txBody>
      </p:sp>
      <p:sp>
        <p:nvSpPr>
          <p:cNvPr id="8" name="Прямоугольник с одним вырезанным углом 7"/>
          <p:cNvSpPr/>
          <p:nvPr/>
        </p:nvSpPr>
        <p:spPr>
          <a:xfrm>
            <a:off x="1096849" y="5428018"/>
            <a:ext cx="4037048" cy="1008112"/>
          </a:xfrm>
          <a:prstGeom prst="snip1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Narrow" panose="020B0606020202030204" pitchFamily="34" charset="0"/>
              </a:rPr>
              <a:t>в графах 19 книги покупок, 23 книги продаж, журнала учета полученных и выставленных счетов-фактур</a:t>
            </a:r>
            <a:endParaRPr lang="ru-RU" dirty="0"/>
          </a:p>
        </p:txBody>
      </p:sp>
      <p:sp>
        <p:nvSpPr>
          <p:cNvPr id="9" name="Прямоугольник с одним вырезанным углом 8"/>
          <p:cNvSpPr/>
          <p:nvPr/>
        </p:nvSpPr>
        <p:spPr>
          <a:xfrm>
            <a:off x="7393368" y="1643363"/>
            <a:ext cx="3706435" cy="935122"/>
          </a:xfrm>
          <a:prstGeom prst="snip1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РНПТ</a:t>
            </a:r>
            <a:endParaRPr lang="ru-RU" b="1" dirty="0"/>
          </a:p>
        </p:txBody>
      </p:sp>
      <p:sp>
        <p:nvSpPr>
          <p:cNvPr id="10" name="Прямоугольник с одним вырезанным углом 9"/>
          <p:cNvSpPr/>
          <p:nvPr/>
        </p:nvSpPr>
        <p:spPr>
          <a:xfrm>
            <a:off x="7393366" y="2780921"/>
            <a:ext cx="3706435" cy="1153734"/>
          </a:xfrm>
          <a:prstGeom prst="snip1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Narrow" panose="020B0606020202030204" pitchFamily="34" charset="0"/>
              </a:rPr>
              <a:t>код количественной единицы измерения товара, используемой в целях осуществления прослеживаемости</a:t>
            </a:r>
          </a:p>
          <a:p>
            <a:pPr algn="ctr"/>
            <a:endParaRPr lang="ru-RU" dirty="0"/>
          </a:p>
        </p:txBody>
      </p:sp>
      <p:sp>
        <p:nvSpPr>
          <p:cNvPr id="11" name="Прямоугольник с одним вырезанным углом 10"/>
          <p:cNvSpPr/>
          <p:nvPr/>
        </p:nvSpPr>
        <p:spPr>
          <a:xfrm>
            <a:off x="7393366" y="4123386"/>
            <a:ext cx="3706435" cy="1196282"/>
          </a:xfrm>
          <a:prstGeom prst="snip1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Narrow" panose="020B0606020202030204" pitchFamily="34" charset="0"/>
              </a:rPr>
              <a:t>количество товара, подлежащего прослеживаемости, в количественной единице измерения товара</a:t>
            </a:r>
            <a:endParaRPr lang="ru-RU" dirty="0"/>
          </a:p>
        </p:txBody>
      </p:sp>
      <p:sp>
        <p:nvSpPr>
          <p:cNvPr id="12" name="Прямоугольник с одним вырезанным углом 11"/>
          <p:cNvSpPr/>
          <p:nvPr/>
        </p:nvSpPr>
        <p:spPr>
          <a:xfrm>
            <a:off x="7393368" y="5424354"/>
            <a:ext cx="3706434" cy="1008112"/>
          </a:xfrm>
          <a:prstGeom prst="snip1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Arial Narrow" panose="020B0606020202030204" pitchFamily="34" charset="0"/>
              </a:rPr>
              <a:t>стоимость товара, подлежащего прослеживаемости, без НДС</a:t>
            </a:r>
          </a:p>
          <a:p>
            <a:pPr algn="ctr"/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>
            <a:off x="5453923" y="1674939"/>
            <a:ext cx="1619421" cy="903546"/>
          </a:xfrm>
          <a:prstGeom prst="rightArrow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5453922" y="2881822"/>
            <a:ext cx="1619421" cy="903546"/>
          </a:xfrm>
          <a:prstGeom prst="rightArrow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5453923" y="4269754"/>
            <a:ext cx="1619421" cy="903546"/>
          </a:xfrm>
          <a:prstGeom prst="rightArrow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5453922" y="5476637"/>
            <a:ext cx="1619421" cy="903546"/>
          </a:xfrm>
          <a:prstGeom prst="rightArrow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992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620688"/>
            <a:ext cx="10729192" cy="367571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Неотражение </a:t>
            </a:r>
            <a:r>
              <a:rPr lang="ru-RU" sz="2800" dirty="0"/>
              <a:t>реализации товара, подлежащего прослеживаемости, в ежеквартальной отчетности</a:t>
            </a:r>
            <a:endParaRPr lang="ru-RU" sz="28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6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="" xmlns:a16="http://schemas.microsoft.com/office/drawing/2014/main" id="{A48BC9E7-46C9-4A97-99D6-074CA9389D35}"/>
              </a:ext>
            </a:extLst>
          </p:cNvPr>
          <p:cNvSpPr/>
          <p:nvPr/>
        </p:nvSpPr>
        <p:spPr>
          <a:xfrm>
            <a:off x="767408" y="1631231"/>
            <a:ext cx="2658813" cy="18252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Реализация товаров, подлежащих </a:t>
            </a:r>
            <a:r>
              <a:rPr lang="ru-RU" b="1" dirty="0">
                <a:latin typeface="Arial Narrow" panose="020B0606020202030204" pitchFamily="34" charset="0"/>
              </a:rPr>
              <a:t>прослеживаемости налогоплательщиками, не отражающих операции в декларации по НДС </a:t>
            </a:r>
            <a:r>
              <a:rPr lang="ru-RU" b="1" dirty="0" smtClean="0">
                <a:latin typeface="Arial Narrow" panose="020B0606020202030204" pitchFamily="34" charset="0"/>
              </a:rPr>
              <a:t>*</a:t>
            </a:r>
            <a:endParaRPr lang="ru-RU" b="1" dirty="0">
              <a:latin typeface="Arial Narrow" panose="020B0606020202030204" pitchFamily="34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A48BC9E7-46C9-4A97-99D6-074CA9389D35}"/>
              </a:ext>
            </a:extLst>
          </p:cNvPr>
          <p:cNvSpPr/>
          <p:nvPr/>
        </p:nvSpPr>
        <p:spPr>
          <a:xfrm>
            <a:off x="812944" y="3789040"/>
            <a:ext cx="2630593" cy="18340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Реализация товаров, подлежащих </a:t>
            </a:r>
            <a:r>
              <a:rPr lang="ru-RU" b="1" dirty="0">
                <a:latin typeface="Arial Narrow" panose="020B0606020202030204" pitchFamily="34" charset="0"/>
              </a:rPr>
              <a:t>прослеживаемости </a:t>
            </a:r>
            <a:r>
              <a:rPr lang="ru-RU" b="1" dirty="0" smtClean="0">
                <a:latin typeface="Arial Narrow" panose="020B0606020202030204" pitchFamily="34" charset="0"/>
              </a:rPr>
              <a:t>налогоплательщиком </a:t>
            </a:r>
            <a:r>
              <a:rPr lang="ru-RU" b="1" dirty="0">
                <a:latin typeface="Arial Narrow" panose="020B0606020202030204" pitchFamily="34" charset="0"/>
              </a:rPr>
              <a:t>на основном режиме налогообложения 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="" xmlns:a16="http://schemas.microsoft.com/office/drawing/2014/main" id="{0610FF79-84E9-4093-AD8F-5AABB86DA38E}"/>
              </a:ext>
            </a:extLst>
          </p:cNvPr>
          <p:cNvSpPr/>
          <p:nvPr/>
        </p:nvSpPr>
        <p:spPr>
          <a:xfrm>
            <a:off x="4358360" y="1693457"/>
            <a:ext cx="2952328" cy="93782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cxnSp>
        <p:nvCxnSpPr>
          <p:cNvPr id="49" name="Прямая со стрелкой 48">
            <a:extLst>
              <a:ext uri="{FF2B5EF4-FFF2-40B4-BE49-F238E27FC236}">
                <a16:creationId xmlns="" xmlns:a16="http://schemas.microsoft.com/office/drawing/2014/main" id="{D131F94F-AA98-4869-A628-2302DEA6A242}"/>
              </a:ext>
            </a:extLst>
          </p:cNvPr>
          <p:cNvCxnSpPr>
            <a:cxnSpLocks/>
          </p:cNvCxnSpPr>
          <p:nvPr/>
        </p:nvCxnSpPr>
        <p:spPr>
          <a:xfrm flipV="1">
            <a:off x="3443538" y="2480037"/>
            <a:ext cx="909801" cy="3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Прямоугольник 49">
            <a:extLst>
              <a:ext uri="{FF2B5EF4-FFF2-40B4-BE49-F238E27FC236}">
                <a16:creationId xmlns="" xmlns:a16="http://schemas.microsoft.com/office/drawing/2014/main" id="{DBE104F9-AB79-4A33-9842-14E52281D6A9}"/>
              </a:ext>
            </a:extLst>
          </p:cNvPr>
          <p:cNvSpPr/>
          <p:nvPr/>
        </p:nvSpPr>
        <p:spPr>
          <a:xfrm>
            <a:off x="8148686" y="1698815"/>
            <a:ext cx="2952328" cy="935881"/>
          </a:xfrm>
          <a:prstGeom prst="rect">
            <a:avLst/>
          </a:prstGeom>
          <a:solidFill>
            <a:srgbClr val="FFF6C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cxnSp>
        <p:nvCxnSpPr>
          <p:cNvPr id="51" name="Прямая со стрелкой 50">
            <a:extLst>
              <a:ext uri="{FF2B5EF4-FFF2-40B4-BE49-F238E27FC236}">
                <a16:creationId xmlns="" xmlns:a16="http://schemas.microsoft.com/office/drawing/2014/main" id="{7E0D69BB-E460-4DA2-84AF-09F1AFE5F5B7}"/>
              </a:ext>
            </a:extLst>
          </p:cNvPr>
          <p:cNvCxnSpPr>
            <a:cxnSpLocks/>
          </p:cNvCxnSpPr>
          <p:nvPr/>
        </p:nvCxnSpPr>
        <p:spPr>
          <a:xfrm>
            <a:off x="7310688" y="2467467"/>
            <a:ext cx="837998" cy="43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рямоугольник 52">
            <a:extLst>
              <a:ext uri="{FF2B5EF4-FFF2-40B4-BE49-F238E27FC236}">
                <a16:creationId xmlns="" xmlns:a16="http://schemas.microsoft.com/office/drawing/2014/main" id="{AEA0AB82-58EF-40DA-B96A-5FD50E14CF8A}"/>
              </a:ext>
            </a:extLst>
          </p:cNvPr>
          <p:cNvSpPr/>
          <p:nvPr/>
        </p:nvSpPr>
        <p:spPr>
          <a:xfrm>
            <a:off x="4358360" y="2616114"/>
            <a:ext cx="2952328" cy="791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5 дней </a:t>
            </a:r>
            <a:r>
              <a:rPr lang="ru-RU" dirty="0" smtClean="0">
                <a:latin typeface="Arial Narrow" panose="020B0606020202030204" pitchFamily="34" charset="0"/>
              </a:rPr>
              <a:t>с даты отгрузки товаров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54" name="Прямоугольник 53">
            <a:extLst>
              <a:ext uri="{FF2B5EF4-FFF2-40B4-BE49-F238E27FC236}">
                <a16:creationId xmlns="" xmlns:a16="http://schemas.microsoft.com/office/drawing/2014/main" id="{629EA854-8B21-467D-B2A8-1BA9F704FA31}"/>
              </a:ext>
            </a:extLst>
          </p:cNvPr>
          <p:cNvSpPr/>
          <p:nvPr/>
        </p:nvSpPr>
        <p:spPr>
          <a:xfrm>
            <a:off x="8148686" y="2621169"/>
            <a:ext cx="2952328" cy="7902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в срок не позднее 25-го числа месяца, следующего за истекшим периодом </a:t>
            </a:r>
          </a:p>
        </p:txBody>
      </p:sp>
      <p:sp>
        <p:nvSpPr>
          <p:cNvPr id="58" name="Прямоугольник 57">
            <a:extLst>
              <a:ext uri="{FF2B5EF4-FFF2-40B4-BE49-F238E27FC236}">
                <a16:creationId xmlns="" xmlns:a16="http://schemas.microsoft.com/office/drawing/2014/main" id="{0610FF79-84E9-4093-AD8F-5AABB86DA38E}"/>
              </a:ext>
            </a:extLst>
          </p:cNvPr>
          <p:cNvSpPr/>
          <p:nvPr/>
        </p:nvSpPr>
        <p:spPr>
          <a:xfrm>
            <a:off x="4362787" y="3789040"/>
            <a:ext cx="2952328" cy="124677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cxnSp>
        <p:nvCxnSpPr>
          <p:cNvPr id="59" name="Прямая со стрелкой 58">
            <a:extLst>
              <a:ext uri="{FF2B5EF4-FFF2-40B4-BE49-F238E27FC236}">
                <a16:creationId xmlns="" xmlns:a16="http://schemas.microsoft.com/office/drawing/2014/main" id="{D131F94F-AA98-4869-A628-2302DEA6A242}"/>
              </a:ext>
            </a:extLst>
          </p:cNvPr>
          <p:cNvCxnSpPr>
            <a:cxnSpLocks/>
          </p:cNvCxnSpPr>
          <p:nvPr/>
        </p:nvCxnSpPr>
        <p:spPr>
          <a:xfrm flipV="1">
            <a:off x="3431704" y="4695209"/>
            <a:ext cx="909801" cy="35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Прямоугольник 62">
            <a:extLst>
              <a:ext uri="{FF2B5EF4-FFF2-40B4-BE49-F238E27FC236}">
                <a16:creationId xmlns="" xmlns:a16="http://schemas.microsoft.com/office/drawing/2014/main" id="{AEA0AB82-58EF-40DA-B96A-5FD50E14CF8A}"/>
              </a:ext>
            </a:extLst>
          </p:cNvPr>
          <p:cNvSpPr/>
          <p:nvPr/>
        </p:nvSpPr>
        <p:spPr>
          <a:xfrm>
            <a:off x="4362787" y="4831286"/>
            <a:ext cx="2952328" cy="791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5 дней </a:t>
            </a:r>
            <a:r>
              <a:rPr lang="ru-RU" dirty="0" smtClean="0">
                <a:latin typeface="Arial Narrow" panose="020B0606020202030204" pitchFamily="34" charset="0"/>
              </a:rPr>
              <a:t>с даты отгрузки товаров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="" xmlns:a16="http://schemas.microsoft.com/office/drawing/2014/main" id="{D95D1D4E-D2D7-4327-85B8-E7B6A4324BC8}"/>
              </a:ext>
            </a:extLst>
          </p:cNvPr>
          <p:cNvSpPr/>
          <p:nvPr/>
        </p:nvSpPr>
        <p:spPr>
          <a:xfrm>
            <a:off x="4863253" y="1904288"/>
            <a:ext cx="2519443" cy="49555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Электронный документ об отгрузке товаров (УПД</a:t>
            </a: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</a:t>
            </a:r>
            <a:endParaRPr lang="ru-RU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47" name="Рисунок 46" descr="Документ">
            <a:extLst>
              <a:ext uri="{FF2B5EF4-FFF2-40B4-BE49-F238E27FC236}">
                <a16:creationId xmlns="" xmlns:a16="http://schemas.microsoft.com/office/drawing/2014/main" id="{B2CECAA5-3615-4587-AE2B-208948BC18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96999" y="1935940"/>
            <a:ext cx="500385" cy="452860"/>
          </a:xfrm>
          <a:prstGeom prst="rect">
            <a:avLst/>
          </a:prstGeom>
        </p:spPr>
      </p:pic>
      <p:sp>
        <p:nvSpPr>
          <p:cNvPr id="56" name="Прямоугольник 55">
            <a:extLst>
              <a:ext uri="{FF2B5EF4-FFF2-40B4-BE49-F238E27FC236}">
                <a16:creationId xmlns="" xmlns:a16="http://schemas.microsoft.com/office/drawing/2014/main" id="{D95D1D4E-D2D7-4327-85B8-E7B6A4324BC8}"/>
              </a:ext>
            </a:extLst>
          </p:cNvPr>
          <p:cNvSpPr/>
          <p:nvPr/>
        </p:nvSpPr>
        <p:spPr>
          <a:xfrm>
            <a:off x="4727848" y="4119460"/>
            <a:ext cx="2664296" cy="49555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>
              <a:lnSpc>
                <a:spcPts val="2000"/>
              </a:lnSpc>
            </a:pPr>
            <a: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Электронный счет-фактура, электронный документ об отгрузке товаров  (УПД)</a:t>
            </a:r>
            <a:endParaRPr lang="ru-RU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7" name="Рисунок 56" descr="Документ">
            <a:extLst>
              <a:ext uri="{FF2B5EF4-FFF2-40B4-BE49-F238E27FC236}">
                <a16:creationId xmlns="" xmlns:a16="http://schemas.microsoft.com/office/drawing/2014/main" id="{B2CECAA5-3615-4587-AE2B-208948BC18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01426" y="4151112"/>
            <a:ext cx="500385" cy="452860"/>
          </a:xfrm>
          <a:prstGeom prst="rect">
            <a:avLst/>
          </a:prstGeom>
        </p:spPr>
      </p:pic>
      <p:sp>
        <p:nvSpPr>
          <p:cNvPr id="52" name="Прямоугольник 51">
            <a:extLst>
              <a:ext uri="{FF2B5EF4-FFF2-40B4-BE49-F238E27FC236}">
                <a16:creationId xmlns="" xmlns:a16="http://schemas.microsoft.com/office/drawing/2014/main" id="{5352A771-E614-4EA3-B475-38BC665FEBD6}"/>
              </a:ext>
            </a:extLst>
          </p:cNvPr>
          <p:cNvSpPr/>
          <p:nvPr/>
        </p:nvSpPr>
        <p:spPr>
          <a:xfrm>
            <a:off x="8593449" y="1908730"/>
            <a:ext cx="2543111" cy="49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i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Отчет об операциях с </a:t>
            </a:r>
            <a:r>
              <a:rPr lang="ru-RU" b="1" i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товарами</a:t>
            </a:r>
            <a:endParaRPr lang="ru-RU" b="1" i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55" name="Рисунок 54" descr="Документ">
            <a:extLst>
              <a:ext uri="{FF2B5EF4-FFF2-40B4-BE49-F238E27FC236}">
                <a16:creationId xmlns="" xmlns:a16="http://schemas.microsoft.com/office/drawing/2014/main" id="{B2CECAA5-3615-4587-AE2B-208948BC18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43256" y="1925637"/>
            <a:ext cx="500385" cy="452860"/>
          </a:xfrm>
          <a:prstGeom prst="rect">
            <a:avLst/>
          </a:prstGeom>
        </p:spPr>
      </p:pic>
      <p:sp>
        <p:nvSpPr>
          <p:cNvPr id="71" name="Прямоугольник 70">
            <a:extLst>
              <a:ext uri="{FF2B5EF4-FFF2-40B4-BE49-F238E27FC236}">
                <a16:creationId xmlns="" xmlns:a16="http://schemas.microsoft.com/office/drawing/2014/main" id="{DBE104F9-AB79-4A33-9842-14E52281D6A9}"/>
              </a:ext>
            </a:extLst>
          </p:cNvPr>
          <p:cNvSpPr/>
          <p:nvPr/>
        </p:nvSpPr>
        <p:spPr>
          <a:xfrm>
            <a:off x="8086126" y="3789041"/>
            <a:ext cx="2952328" cy="1058854"/>
          </a:xfrm>
          <a:prstGeom prst="rect">
            <a:avLst/>
          </a:prstGeom>
          <a:solidFill>
            <a:srgbClr val="FFF6C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cxnSp>
        <p:nvCxnSpPr>
          <p:cNvPr id="72" name="Прямая со стрелкой 71">
            <a:extLst>
              <a:ext uri="{FF2B5EF4-FFF2-40B4-BE49-F238E27FC236}">
                <a16:creationId xmlns="" xmlns:a16="http://schemas.microsoft.com/office/drawing/2014/main" id="{7E0D69BB-E460-4DA2-84AF-09F1AFE5F5B7}"/>
              </a:ext>
            </a:extLst>
          </p:cNvPr>
          <p:cNvCxnSpPr>
            <a:cxnSpLocks/>
          </p:cNvCxnSpPr>
          <p:nvPr/>
        </p:nvCxnSpPr>
        <p:spPr>
          <a:xfrm>
            <a:off x="7314898" y="4704101"/>
            <a:ext cx="797326" cy="43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Прямоугольник 72">
            <a:extLst>
              <a:ext uri="{FF2B5EF4-FFF2-40B4-BE49-F238E27FC236}">
                <a16:creationId xmlns="" xmlns:a16="http://schemas.microsoft.com/office/drawing/2014/main" id="{629EA854-8B21-467D-B2A8-1BA9F704FA31}"/>
              </a:ext>
            </a:extLst>
          </p:cNvPr>
          <p:cNvSpPr/>
          <p:nvPr/>
        </p:nvSpPr>
        <p:spPr>
          <a:xfrm>
            <a:off x="8086126" y="4834367"/>
            <a:ext cx="2952328" cy="7902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в срок не позднее 25-го числа месяца, следующего за истекшим периодом </a:t>
            </a:r>
          </a:p>
        </p:txBody>
      </p:sp>
      <p:sp>
        <p:nvSpPr>
          <p:cNvPr id="74" name="Прямоугольник 73">
            <a:extLst>
              <a:ext uri="{FF2B5EF4-FFF2-40B4-BE49-F238E27FC236}">
                <a16:creationId xmlns="" xmlns:a16="http://schemas.microsoft.com/office/drawing/2014/main" id="{5352A771-E614-4EA3-B475-38BC665FEBD6}"/>
              </a:ext>
            </a:extLst>
          </p:cNvPr>
          <p:cNvSpPr/>
          <p:nvPr/>
        </p:nvSpPr>
        <p:spPr>
          <a:xfrm>
            <a:off x="8530889" y="4121928"/>
            <a:ext cx="2543111" cy="49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b="1" i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Декларация НДС</a:t>
            </a:r>
          </a:p>
        </p:txBody>
      </p:sp>
      <p:pic>
        <p:nvPicPr>
          <p:cNvPr id="75" name="Рисунок 74" descr="Документ">
            <a:extLst>
              <a:ext uri="{FF2B5EF4-FFF2-40B4-BE49-F238E27FC236}">
                <a16:creationId xmlns="" xmlns:a16="http://schemas.microsoft.com/office/drawing/2014/main" id="{B2CECAA5-3615-4587-AE2B-208948BC18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80696" y="4138835"/>
            <a:ext cx="500385" cy="45286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77A3EAF5-BB26-4E30-974C-5149C0BD7627}"/>
              </a:ext>
            </a:extLst>
          </p:cNvPr>
          <p:cNvSpPr txBox="1"/>
          <p:nvPr/>
        </p:nvSpPr>
        <p:spPr>
          <a:xfrm>
            <a:off x="911424" y="5653697"/>
            <a:ext cx="997557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2000" b="1" dirty="0" smtClean="0">
                <a:solidFill>
                  <a:srgbClr val="00206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*</a:t>
            </a:r>
            <a:r>
              <a:rPr 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Здесь и далее понимаются налогоплательщики </a:t>
            </a:r>
            <a:r>
              <a:rPr lang="ru-RU" sz="1600" b="1" dirty="0">
                <a:solidFill>
                  <a:srgbClr val="00206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налога на добавленную стоимость, освобожденные от исполнения обязанностей налогоплательщика </a:t>
            </a:r>
            <a:r>
              <a:rPr 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НДС и </a:t>
            </a:r>
            <a:r>
              <a:rPr lang="ru-RU" sz="1600" b="1" dirty="0">
                <a:solidFill>
                  <a:srgbClr val="00206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налогоплательщики применяющие специальные налоговые режимы (за исключением системы налогообложения для сельскохозяйственных товаропроизводителей (единый сельскохозяйственный налог</a:t>
            </a:r>
            <a:r>
              <a:rPr 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)</a:t>
            </a:r>
            <a:endParaRPr lang="ru-RU" sz="1600" b="1" dirty="0">
              <a:solidFill>
                <a:srgbClr val="002060"/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55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620688"/>
            <a:ext cx="10729192" cy="4070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ВНУТРЕННИЙ </a:t>
            </a:r>
            <a:r>
              <a:rPr lang="ru-RU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ОБОРОТ – возобновление прослеживаемости</a:t>
            </a:r>
            <a:r>
              <a:rPr lang="en-US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7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="" xmlns:a16="http://schemas.microsoft.com/office/drawing/2014/main" id="{A48BC9E7-46C9-4A97-99D6-074CA9389D35}"/>
              </a:ext>
            </a:extLst>
          </p:cNvPr>
          <p:cNvSpPr/>
          <p:nvPr/>
        </p:nvSpPr>
        <p:spPr>
          <a:xfrm>
            <a:off x="770178" y="1499957"/>
            <a:ext cx="4903221" cy="12979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Arial Narrow" panose="020B0606020202030204" pitchFamily="34" charset="0"/>
              </a:rPr>
              <a:t>Операции возобновления прослеживаемости налогоплательщиками, </a:t>
            </a:r>
            <a:r>
              <a:rPr lang="ru-RU" sz="2200" b="1" dirty="0">
                <a:latin typeface="Arial Narrow" panose="020B0606020202030204" pitchFamily="34" charset="0"/>
              </a:rPr>
              <a:t>не </a:t>
            </a:r>
            <a:r>
              <a:rPr lang="ru-RU" sz="2200" b="1" dirty="0" smtClean="0">
                <a:latin typeface="Arial Narrow" panose="020B0606020202030204" pitchFamily="34" charset="0"/>
              </a:rPr>
              <a:t>отражающих </a:t>
            </a:r>
            <a:r>
              <a:rPr lang="ru-RU" sz="2200" b="1" dirty="0">
                <a:latin typeface="Arial Narrow" panose="020B0606020202030204" pitchFamily="34" charset="0"/>
              </a:rPr>
              <a:t>операции в декларации по НДС 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A48BC9E7-46C9-4A97-99D6-074CA9389D35}"/>
              </a:ext>
            </a:extLst>
          </p:cNvPr>
          <p:cNvSpPr/>
          <p:nvPr/>
        </p:nvSpPr>
        <p:spPr>
          <a:xfrm>
            <a:off x="6096000" y="1499957"/>
            <a:ext cx="4908926" cy="12979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7030A0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latin typeface="Arial Narrow" panose="020B0606020202030204" pitchFamily="34" charset="0"/>
              </a:rPr>
              <a:t>Операции возобновления прослеживаемости налогоплательщиком на </a:t>
            </a:r>
            <a:r>
              <a:rPr lang="ru-RU" sz="2200" b="1" dirty="0" smtClean="0">
                <a:latin typeface="Arial Narrow" panose="020B0606020202030204" pitchFamily="34" charset="0"/>
              </a:rPr>
              <a:t>основном </a:t>
            </a:r>
            <a:r>
              <a:rPr lang="ru-RU" sz="2200" b="1" dirty="0">
                <a:latin typeface="Arial Narrow" panose="020B0606020202030204" pitchFamily="34" charset="0"/>
              </a:rPr>
              <a:t>режиме налогообложения </a:t>
            </a:r>
          </a:p>
        </p:txBody>
      </p:sp>
      <p:sp>
        <p:nvSpPr>
          <p:cNvPr id="31" name="Прямоугольник 30">
            <a:extLst>
              <a:ext uri="{FF2B5EF4-FFF2-40B4-BE49-F238E27FC236}">
                <a16:creationId xmlns="" xmlns:a16="http://schemas.microsoft.com/office/drawing/2014/main" id="{AEA0AB82-58EF-40DA-B96A-5FD50E14CF8A}"/>
              </a:ext>
            </a:extLst>
          </p:cNvPr>
          <p:cNvSpPr/>
          <p:nvPr/>
        </p:nvSpPr>
        <p:spPr>
          <a:xfrm>
            <a:off x="767408" y="3648648"/>
            <a:ext cx="3321816" cy="9363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Возврат ранее утраченного товара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AEA0AB82-58EF-40DA-B96A-5FD50E14CF8A}"/>
              </a:ext>
            </a:extLst>
          </p:cNvPr>
          <p:cNvSpPr/>
          <p:nvPr/>
        </p:nvSpPr>
        <p:spPr>
          <a:xfrm>
            <a:off x="7761632" y="3648648"/>
            <a:ext cx="3321816" cy="93632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Возврат реализованного в розницу товара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="" xmlns:a16="http://schemas.microsoft.com/office/drawing/2014/main" id="{AEA0AB82-58EF-40DA-B96A-5FD50E14CF8A}"/>
              </a:ext>
            </a:extLst>
          </p:cNvPr>
          <p:cNvSpPr/>
          <p:nvPr/>
        </p:nvSpPr>
        <p:spPr>
          <a:xfrm>
            <a:off x="4288754" y="3648648"/>
            <a:ext cx="3321816" cy="936328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Возврат из производства товара, ранее переданного на переработку</a:t>
            </a:r>
            <a:endParaRPr lang="ru-RU" sz="2000" b="1" dirty="0">
              <a:latin typeface="Arial Narrow" panose="020B0606020202030204" pitchFamily="34" charset="0"/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="" xmlns:a16="http://schemas.microsoft.com/office/drawing/2014/main" id="{DBE104F9-AB79-4A33-9842-14E52281D6A9}"/>
              </a:ext>
            </a:extLst>
          </p:cNvPr>
          <p:cNvSpPr/>
          <p:nvPr/>
        </p:nvSpPr>
        <p:spPr>
          <a:xfrm>
            <a:off x="4089224" y="5435711"/>
            <a:ext cx="3672408" cy="1089633"/>
          </a:xfrm>
          <a:prstGeom prst="rect">
            <a:avLst/>
          </a:prstGeom>
          <a:solidFill>
            <a:srgbClr val="FFF6C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="" xmlns:a16="http://schemas.microsoft.com/office/drawing/2014/main" id="{5352A771-E614-4EA3-B475-38BC665FEBD6}"/>
              </a:ext>
            </a:extLst>
          </p:cNvPr>
          <p:cNvSpPr/>
          <p:nvPr/>
        </p:nvSpPr>
        <p:spPr>
          <a:xfrm>
            <a:off x="4822019" y="5583354"/>
            <a:ext cx="2543111" cy="7259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24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Отчет об операциях с </a:t>
            </a:r>
            <a:r>
              <a:rPr lang="ru-RU" sz="2400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товарами</a:t>
            </a:r>
            <a:endParaRPr lang="ru-RU" sz="2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42" name="Рисунок 41" descr="Документ">
            <a:extLst>
              <a:ext uri="{FF2B5EF4-FFF2-40B4-BE49-F238E27FC236}">
                <a16:creationId xmlns="" xmlns:a16="http://schemas.microsoft.com/office/drawing/2014/main" id="{B2CECAA5-3615-4587-AE2B-208948BC18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571826" y="5600261"/>
            <a:ext cx="500385" cy="452860"/>
          </a:xfrm>
          <a:prstGeom prst="rect">
            <a:avLst/>
          </a:prstGeom>
        </p:spPr>
      </p:pic>
      <p:sp>
        <p:nvSpPr>
          <p:cNvPr id="4" name="Стрелка вниз 3"/>
          <p:cNvSpPr/>
          <p:nvPr/>
        </p:nvSpPr>
        <p:spPr>
          <a:xfrm>
            <a:off x="4989324" y="2902869"/>
            <a:ext cx="1728192" cy="6408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низ 70"/>
          <p:cNvSpPr/>
          <p:nvPr/>
        </p:nvSpPr>
        <p:spPr>
          <a:xfrm>
            <a:off x="4958962" y="4689933"/>
            <a:ext cx="1728192" cy="6408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91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21460"/>
              </p:ext>
            </p:extLst>
          </p:nvPr>
        </p:nvGraphicFramePr>
        <p:xfrm>
          <a:off x="623393" y="1270098"/>
          <a:ext cx="11301910" cy="5311730"/>
        </p:xfrm>
        <a:graphic>
          <a:graphicData uri="http://schemas.openxmlformats.org/drawingml/2006/table">
            <a:tbl>
              <a:tblPr>
                <a:tableStyleId>{0660B408-B3CF-4A94-85FC-2B1E0A45F4A2}</a:tableStyleId>
              </a:tblPr>
              <a:tblGrid>
                <a:gridCol w="5527989"/>
                <a:gridCol w="3112970"/>
                <a:gridCol w="2660951"/>
              </a:tblGrid>
              <a:tr h="778520">
                <a:tc>
                  <a:txBody>
                    <a:bodyPr/>
                    <a:lstStyle/>
                    <a:p>
                      <a:pPr algn="ctr" fontAlgn="ctr"/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216" rtl="0" eaLnBrk="1" fontAlgn="ctr" latinLnBrk="0" hangingPunct="1">
                        <a:tabLst/>
                      </a:pPr>
                      <a:r>
                        <a:rPr lang="ru-RU" sz="1800" b="1" u="none" strike="noStrike" kern="120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Налогоплательщики,           неотражающие операции в   Декларации по НДС </a:t>
                      </a:r>
                      <a:endParaRPr lang="ru-RU" sz="1800" b="1" u="none" strike="noStrike" kern="120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41" marR="8441" marT="8441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 smtClean="0">
                          <a:ln>
                            <a:noFill/>
                          </a:ln>
                          <a:effectLst/>
                        </a:rPr>
                        <a:t>   Налогоплательщики </a:t>
                      </a:r>
                      <a:r>
                        <a:rPr lang="ru-RU" sz="1800" b="1" u="none" strike="noStrike" dirty="0">
                          <a:ln>
                            <a:noFill/>
                          </a:ln>
                          <a:effectLst/>
                        </a:rPr>
                        <a:t>на </a:t>
                      </a:r>
                      <a:r>
                        <a:rPr lang="ru-RU" sz="1800" b="1" u="none" strike="noStrike" dirty="0" smtClean="0">
                          <a:ln>
                            <a:noFill/>
                          </a:ln>
                          <a:effectLst/>
                        </a:rPr>
                        <a:t>  основном </a:t>
                      </a:r>
                      <a:r>
                        <a:rPr lang="ru-RU" sz="1800" b="1" u="none" strike="noStrike" dirty="0">
                          <a:ln>
                            <a:noFill/>
                          </a:ln>
                          <a:effectLst/>
                        </a:rPr>
                        <a:t>режиме налогообложения </a:t>
                      </a:r>
                      <a:endParaRPr lang="ru-RU" sz="1800" b="1" i="0" u="none" strike="noStrike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noFill/>
                  </a:tcPr>
                </a:tc>
              </a:tr>
              <a:tr h="735708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700" b="1" u="none" strike="noStrike" dirty="0">
                          <a:effectLst/>
                        </a:rPr>
                        <a:t>Фактический вывоз товара с территории РФ в соответствии с таможенной процедурой экспорта или реэкспорта, кроме вывоза товаров в ЕАЭС 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     </a:t>
                      </a:r>
                      <a:r>
                        <a:rPr lang="ru-RU" sz="2400" b="1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Отчет об  операциях с товарами</a:t>
                      </a:r>
                      <a:endParaRPr lang="ru-RU" sz="2400" b="1" i="0" u="none" strike="noStrike" dirty="0">
                        <a:solidFill>
                          <a:srgbClr val="7030A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rgbClr val="7030A0"/>
                          </a:solidFill>
                          <a:effectLst/>
                        </a:rPr>
                        <a:t>Декларация </a:t>
                      </a:r>
                      <a:endParaRPr lang="ru-RU" sz="2400" b="1" u="none" strike="noStrike" dirty="0" smtClean="0">
                        <a:solidFill>
                          <a:srgbClr val="7030A0"/>
                        </a:solidFill>
                        <a:effectLst/>
                      </a:endParaRPr>
                    </a:p>
                    <a:p>
                      <a:pPr algn="ctr" fontAlgn="ctr"/>
                      <a:r>
                        <a:rPr lang="ru-RU" sz="2400" b="1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НДС</a:t>
                      </a:r>
                      <a:endParaRPr lang="ru-RU" sz="2400" b="1" i="0" u="none" strike="noStrike" dirty="0">
                        <a:solidFill>
                          <a:srgbClr val="7030A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noFill/>
                  </a:tcPr>
                </a:tc>
              </a:tr>
              <a:tr h="735708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700" b="1" u="none" strike="noStrike" dirty="0">
                          <a:effectLst/>
                        </a:rPr>
                        <a:t>Безвозмездная передача товара физическим лицам в личных, семейных и иных целях, не связанных с осуществлением предпринимательской деятельности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21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noFill/>
                  </a:tcPr>
                </a:tc>
              </a:tr>
              <a:tr h="250505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700" b="1" u="none" strike="noStrike" dirty="0">
                          <a:effectLst/>
                        </a:rPr>
                        <a:t>Реализация товара в розничной торговле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7" gridSpan="2">
                  <a:txBody>
                    <a:bodyPr/>
                    <a:lstStyle/>
                    <a:p>
                      <a:pPr marL="0" marR="0" lvl="0" indent="0" algn="ctr" defTabSz="91421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Отчет об операциях </a:t>
                      </a:r>
                    </a:p>
                    <a:p>
                      <a:pPr marL="0" marR="0" lvl="0" indent="0" algn="ctr" defTabSz="91421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u="none" strike="noStrike" dirty="0" smtClean="0">
                          <a:solidFill>
                            <a:srgbClr val="7030A0"/>
                          </a:solidFill>
                          <a:effectLst/>
                        </a:rPr>
                        <a:t>с товарами</a:t>
                      </a:r>
                    </a:p>
                    <a:p>
                      <a:pPr algn="ctr" fontAlgn="ctr"/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noFill/>
                  </a:tcPr>
                </a:tc>
                <a:tc rowSpan="7" h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</a:tr>
              <a:tr h="250505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700" b="1" u="none" strike="noStrike" dirty="0">
                          <a:effectLst/>
                        </a:rPr>
                        <a:t>Передача товара в производство (на переработку)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</a:tr>
              <a:tr h="49310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700" b="1" u="none" strike="noStrike" dirty="0">
                          <a:effectLst/>
                        </a:rPr>
                        <a:t>Захоронение, обезвреживание, утилизация или уничтожение товара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</a:tr>
              <a:tr h="49310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700" b="1" u="none" strike="noStrike" dirty="0">
                          <a:effectLst/>
                        </a:rPr>
                        <a:t>Уничтожение или безвозвратная утрата товара вследствие действия непреодолимой силы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</a:tr>
              <a:tr h="49310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700" b="1" u="none" strike="noStrike" dirty="0">
                          <a:effectLst/>
                        </a:rPr>
                        <a:t>Конфискация имущества (товара) государством</a:t>
                      </a:r>
                      <a:br>
                        <a:rPr lang="ru-RU" sz="1700" b="1" u="none" strike="noStrike" dirty="0">
                          <a:effectLst/>
                        </a:rPr>
                      </a:br>
                      <a:r>
                        <a:rPr lang="ru-RU" sz="1700" b="1" u="none" strike="noStrike" dirty="0">
                          <a:effectLst/>
                        </a:rPr>
                        <a:t>Задержание товара государственными органами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</a:tr>
              <a:tr h="49310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700" b="1" u="none" strike="noStrike" dirty="0">
                          <a:effectLst/>
                        </a:rPr>
                        <a:t>Реализация товаров дипломатическим представительствам и консульским учреждениям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</a:tr>
              <a:tr h="250505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700" b="1" u="none" strike="noStrike" dirty="0">
                          <a:effectLst/>
                        </a:rPr>
                        <a:t>Недостача, выявленная в результате инвентаризации</a:t>
                      </a:r>
                      <a:endParaRPr lang="ru-RU" sz="1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  <a:tc hMerge="1" vMerge="1">
                  <a:txBody>
                    <a:bodyPr/>
                    <a:lstStyle/>
                    <a:p>
                      <a:pPr algn="l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8441" marR="8441" marT="8441" marB="0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476672"/>
            <a:ext cx="10729192" cy="504056"/>
          </a:xfrm>
        </p:spPr>
        <p:txBody>
          <a:bodyPr>
            <a:normAutofit/>
          </a:bodyPr>
          <a:lstStyle/>
          <a:p>
            <a:pPr algn="ctr"/>
            <a:r>
              <a:rPr lang="ru-RU" sz="2600" cap="all" dirty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ВНУТРЕННИЙ </a:t>
            </a:r>
            <a:r>
              <a:rPr lang="ru-RU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ОБОРОТ – выбытие из прослеживаемости</a:t>
            </a:r>
            <a:r>
              <a:rPr lang="en-US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8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6274348" y="1486474"/>
            <a:ext cx="25400" cy="50953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6653440" y="2414186"/>
            <a:ext cx="4536505" cy="369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9192344" y="2219410"/>
            <a:ext cx="1" cy="136572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6687119" y="3625996"/>
            <a:ext cx="4536505" cy="369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314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1424" y="620688"/>
            <a:ext cx="10729192" cy="600179"/>
          </a:xfrm>
        </p:spPr>
        <p:txBody>
          <a:bodyPr>
            <a:normAutofit/>
          </a:bodyPr>
          <a:lstStyle/>
          <a:p>
            <a:pPr algn="ctr"/>
            <a:r>
              <a:rPr lang="ru-RU" sz="2600" cap="all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ВНешний</a:t>
            </a:r>
            <a:r>
              <a:rPr lang="ru-RU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ОБОРОТ – экспорт в </a:t>
            </a:r>
            <a:r>
              <a:rPr lang="ru-RU" sz="2600" cap="all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еаэс</a:t>
            </a:r>
            <a:r>
              <a:rPr lang="en-US" sz="2600" cap="all" dirty="0" smtClean="0">
                <a:solidFill>
                  <a:srgbClr val="00206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> </a:t>
            </a:r>
            <a:endParaRPr lang="ru-RU" sz="2600" cap="all" dirty="0">
              <a:solidFill>
                <a:srgbClr val="002060"/>
              </a:solidFill>
              <a:latin typeface="Arial Narrow" panose="020B0606020202030204" pitchFamily="34" charset="0"/>
              <a:cs typeface="Aharoni" panose="02010803020104030203" pitchFamily="2" charset="-79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3AAC7B-5B8F-42B3-88A7-3F729EE16277}" type="slidenum">
              <a:rPr lang="ru-RU" smtClean="0">
                <a:solidFill>
                  <a:prstClr val="white"/>
                </a:solidFill>
                <a:latin typeface="Arial Narrow" panose="020B0606020202030204" pitchFamily="34" charset="0"/>
              </a:rPr>
              <a:pPr>
                <a:defRPr/>
              </a:pPr>
              <a:t>9</a:t>
            </a:fld>
            <a:endParaRPr lang="ru-RU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="" xmlns:a16="http://schemas.microsoft.com/office/drawing/2014/main" id="{A48BC9E7-46C9-4A97-99D6-074CA9389D35}"/>
              </a:ext>
            </a:extLst>
          </p:cNvPr>
          <p:cNvSpPr/>
          <p:nvPr/>
        </p:nvSpPr>
        <p:spPr>
          <a:xfrm>
            <a:off x="891624" y="1763535"/>
            <a:ext cx="2238925" cy="20162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b="1" dirty="0" smtClean="0">
                <a:latin typeface="Arial Narrow" panose="020B0606020202030204" pitchFamily="34" charset="0"/>
              </a:rPr>
              <a:t>Операции экспорта в ЕАЭС </a:t>
            </a:r>
            <a:r>
              <a:rPr lang="ru-RU" b="1" dirty="0">
                <a:latin typeface="Arial Narrow" panose="020B0606020202030204" pitchFamily="34" charset="0"/>
              </a:rPr>
              <a:t>налогоплательщиками, не отражающих операции в декларации по НДС </a:t>
            </a:r>
          </a:p>
        </p:txBody>
      </p:sp>
      <p:sp>
        <p:nvSpPr>
          <p:cNvPr id="45" name="Прямоугольник 44">
            <a:extLst>
              <a:ext uri="{FF2B5EF4-FFF2-40B4-BE49-F238E27FC236}">
                <a16:creationId xmlns="" xmlns:a16="http://schemas.microsoft.com/office/drawing/2014/main" id="{A48BC9E7-46C9-4A97-99D6-074CA9389D35}"/>
              </a:ext>
            </a:extLst>
          </p:cNvPr>
          <p:cNvSpPr/>
          <p:nvPr/>
        </p:nvSpPr>
        <p:spPr>
          <a:xfrm>
            <a:off x="904747" y="4149080"/>
            <a:ext cx="2238925" cy="20162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b="1" dirty="0">
                <a:latin typeface="Arial Narrow" panose="020B0606020202030204" pitchFamily="34" charset="0"/>
              </a:rPr>
              <a:t>Операции экспорта в ЕАЭС налогоплательщиком на основном режиме налогообложения </a:t>
            </a:r>
          </a:p>
        </p:txBody>
      </p:sp>
      <p:sp>
        <p:nvSpPr>
          <p:cNvPr id="35" name="Прямоугольник 34">
            <a:extLst>
              <a:ext uri="{FF2B5EF4-FFF2-40B4-BE49-F238E27FC236}">
                <a16:creationId xmlns="" xmlns:a16="http://schemas.microsoft.com/office/drawing/2014/main" id="{A86586E4-5108-4DB7-8AF2-5E96932F8652}"/>
              </a:ext>
            </a:extLst>
          </p:cNvPr>
          <p:cNvSpPr/>
          <p:nvPr/>
        </p:nvSpPr>
        <p:spPr>
          <a:xfrm>
            <a:off x="6298740" y="2927417"/>
            <a:ext cx="1722726" cy="957668"/>
          </a:xfrm>
          <a:prstGeom prst="rect">
            <a:avLst/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1600" b="1" dirty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Уведомление о перемещении товаров </a:t>
            </a:r>
            <a:endParaRPr lang="ru-RU" sz="16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Рисунок 35" descr="Документ">
            <a:extLst>
              <a:ext uri="{FF2B5EF4-FFF2-40B4-BE49-F238E27FC236}">
                <a16:creationId xmlns="" xmlns:a16="http://schemas.microsoft.com/office/drawing/2014/main" id="{3173DFA6-6861-4EE7-B1F4-673B49A90A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79976" y="3025192"/>
            <a:ext cx="537216" cy="537216"/>
          </a:xfrm>
          <a:prstGeom prst="rect">
            <a:avLst/>
          </a:prstGeom>
        </p:spPr>
      </p:pic>
      <p:sp>
        <p:nvSpPr>
          <p:cNvPr id="37" name="Прямоугольник 36">
            <a:extLst>
              <a:ext uri="{FF2B5EF4-FFF2-40B4-BE49-F238E27FC236}">
                <a16:creationId xmlns="" xmlns:a16="http://schemas.microsoft.com/office/drawing/2014/main" id="{35B7FF6B-46AB-4AF8-8A68-3EB79756FB98}"/>
              </a:ext>
            </a:extLst>
          </p:cNvPr>
          <p:cNvSpPr/>
          <p:nvPr/>
        </p:nvSpPr>
        <p:spPr>
          <a:xfrm>
            <a:off x="5918411" y="2924944"/>
            <a:ext cx="2121805" cy="18123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>
              <a:latin typeface="Arial Narrow" panose="020B0606020202030204" pitchFamily="34" charset="0"/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="" xmlns:a16="http://schemas.microsoft.com/office/drawing/2014/main" id="{7569F2E8-A113-4FE1-996E-75B1BF5F39C5}"/>
              </a:ext>
            </a:extLst>
          </p:cNvPr>
          <p:cNvSpPr/>
          <p:nvPr/>
        </p:nvSpPr>
        <p:spPr>
          <a:xfrm>
            <a:off x="5918411" y="3875869"/>
            <a:ext cx="2121805" cy="8430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Arial Narrow" panose="020B0606020202030204" pitchFamily="34" charset="0"/>
              </a:rPr>
              <a:t>5 дней от даты отгрузки товара</a:t>
            </a:r>
          </a:p>
        </p:txBody>
      </p:sp>
      <p:sp>
        <p:nvSpPr>
          <p:cNvPr id="82" name="Прямоугольник 81">
            <a:extLst>
              <a:ext uri="{FF2B5EF4-FFF2-40B4-BE49-F238E27FC236}">
                <a16:creationId xmlns="" xmlns:a16="http://schemas.microsoft.com/office/drawing/2014/main" id="{2AF8387D-D497-4F2E-9CEC-3475F775EFDB}"/>
              </a:ext>
            </a:extLst>
          </p:cNvPr>
          <p:cNvSpPr/>
          <p:nvPr/>
        </p:nvSpPr>
        <p:spPr>
          <a:xfrm>
            <a:off x="3653730" y="2771647"/>
            <a:ext cx="1760176" cy="214934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Arial Narrow" panose="020B0606020202030204" pitchFamily="34" charset="0"/>
              </a:rPr>
              <a:t>Вывоз товаров подлежащих прослеживаемости в ЕАЭС</a:t>
            </a:r>
          </a:p>
        </p:txBody>
      </p:sp>
      <p:sp>
        <p:nvSpPr>
          <p:cNvPr id="99" name="Стрелка вниз 98"/>
          <p:cNvSpPr/>
          <p:nvPr/>
        </p:nvSpPr>
        <p:spPr>
          <a:xfrm rot="16200000">
            <a:off x="2875041" y="3832883"/>
            <a:ext cx="1225358" cy="248270"/>
          </a:xfrm>
          <a:prstGeom prst="downArrow">
            <a:avLst>
              <a:gd name="adj1" fmla="val 0"/>
              <a:gd name="adj2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107">
            <a:extLst>
              <a:ext uri="{FF2B5EF4-FFF2-40B4-BE49-F238E27FC236}">
                <a16:creationId xmlns="" xmlns:a16="http://schemas.microsoft.com/office/drawing/2014/main" id="{DBE104F9-AB79-4A33-9842-14E52281D6A9}"/>
              </a:ext>
            </a:extLst>
          </p:cNvPr>
          <p:cNvSpPr/>
          <p:nvPr/>
        </p:nvSpPr>
        <p:spPr>
          <a:xfrm>
            <a:off x="8797127" y="1772816"/>
            <a:ext cx="2267794" cy="935881"/>
          </a:xfrm>
          <a:prstGeom prst="rect">
            <a:avLst/>
          </a:prstGeom>
          <a:solidFill>
            <a:srgbClr val="FFF6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109" name="Прямоугольник 108">
            <a:extLst>
              <a:ext uri="{FF2B5EF4-FFF2-40B4-BE49-F238E27FC236}">
                <a16:creationId xmlns="" xmlns:a16="http://schemas.microsoft.com/office/drawing/2014/main" id="{629EA854-8B21-467D-B2A8-1BA9F704FA31}"/>
              </a:ext>
            </a:extLst>
          </p:cNvPr>
          <p:cNvSpPr/>
          <p:nvPr/>
        </p:nvSpPr>
        <p:spPr>
          <a:xfrm>
            <a:off x="8797127" y="2695170"/>
            <a:ext cx="2267794" cy="11245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в срок не позднее 25-го числа месяца, следующего за истекшим периодом </a:t>
            </a:r>
          </a:p>
        </p:txBody>
      </p:sp>
      <p:sp>
        <p:nvSpPr>
          <p:cNvPr id="110" name="Прямоугольник 109">
            <a:extLst>
              <a:ext uri="{FF2B5EF4-FFF2-40B4-BE49-F238E27FC236}">
                <a16:creationId xmlns="" xmlns:a16="http://schemas.microsoft.com/office/drawing/2014/main" id="{5352A771-E614-4EA3-B475-38BC665FEBD6}"/>
              </a:ext>
            </a:extLst>
          </p:cNvPr>
          <p:cNvSpPr/>
          <p:nvPr/>
        </p:nvSpPr>
        <p:spPr>
          <a:xfrm>
            <a:off x="9192713" y="1982731"/>
            <a:ext cx="1823031" cy="49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sz="1800" b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Отчет об операциях с </a:t>
            </a:r>
            <a:r>
              <a:rPr lang="ru-RU" b="1" dirty="0" smtClean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товарами</a:t>
            </a:r>
            <a:endParaRPr lang="ru-RU" b="1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pic>
        <p:nvPicPr>
          <p:cNvPr id="111" name="Рисунок 110" descr="Документ">
            <a:extLst>
              <a:ext uri="{FF2B5EF4-FFF2-40B4-BE49-F238E27FC236}">
                <a16:creationId xmlns="" xmlns:a16="http://schemas.microsoft.com/office/drawing/2014/main" id="{B2CECAA5-3615-4587-AE2B-208948BC18D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97127" y="1999638"/>
            <a:ext cx="500848" cy="452860"/>
          </a:xfrm>
          <a:prstGeom prst="rect">
            <a:avLst/>
          </a:prstGeom>
        </p:spPr>
      </p:pic>
      <p:sp>
        <p:nvSpPr>
          <p:cNvPr id="112" name="Прямоугольник 111">
            <a:extLst>
              <a:ext uri="{FF2B5EF4-FFF2-40B4-BE49-F238E27FC236}">
                <a16:creationId xmlns="" xmlns:a16="http://schemas.microsoft.com/office/drawing/2014/main" id="{DBE104F9-AB79-4A33-9842-14E52281D6A9}"/>
              </a:ext>
            </a:extLst>
          </p:cNvPr>
          <p:cNvSpPr/>
          <p:nvPr/>
        </p:nvSpPr>
        <p:spPr>
          <a:xfrm>
            <a:off x="8798818" y="4161780"/>
            <a:ext cx="2281177" cy="935881"/>
          </a:xfrm>
          <a:prstGeom prst="rect">
            <a:avLst/>
          </a:prstGeom>
          <a:solidFill>
            <a:srgbClr val="FFF6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 Narrow" panose="020B0606020202030204" pitchFamily="34" charset="0"/>
            </a:endParaRPr>
          </a:p>
        </p:txBody>
      </p:sp>
      <p:sp>
        <p:nvSpPr>
          <p:cNvPr id="113" name="Прямоугольник 112">
            <a:extLst>
              <a:ext uri="{FF2B5EF4-FFF2-40B4-BE49-F238E27FC236}">
                <a16:creationId xmlns="" xmlns:a16="http://schemas.microsoft.com/office/drawing/2014/main" id="{629EA854-8B21-467D-B2A8-1BA9F704FA31}"/>
              </a:ext>
            </a:extLst>
          </p:cNvPr>
          <p:cNvSpPr/>
          <p:nvPr/>
        </p:nvSpPr>
        <p:spPr>
          <a:xfrm>
            <a:off x="8798818" y="5084134"/>
            <a:ext cx="2281177" cy="1133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ru-RU" dirty="0">
                <a:latin typeface="Arial Narrow" panose="020B0606020202030204" pitchFamily="34" charset="0"/>
              </a:rPr>
              <a:t>в срок не позднее 25-го числа месяца, следующего за истекшим периодом </a:t>
            </a:r>
          </a:p>
        </p:txBody>
      </p:sp>
      <p:sp>
        <p:nvSpPr>
          <p:cNvPr id="114" name="Прямоугольник 113">
            <a:extLst>
              <a:ext uri="{FF2B5EF4-FFF2-40B4-BE49-F238E27FC236}">
                <a16:creationId xmlns="" xmlns:a16="http://schemas.microsoft.com/office/drawing/2014/main" id="{5352A771-E614-4EA3-B475-38BC665FEBD6}"/>
              </a:ext>
            </a:extLst>
          </p:cNvPr>
          <p:cNvSpPr/>
          <p:nvPr/>
        </p:nvSpPr>
        <p:spPr>
          <a:xfrm>
            <a:off x="9243581" y="4371695"/>
            <a:ext cx="1964987" cy="4945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Декларация НДС</a:t>
            </a:r>
          </a:p>
        </p:txBody>
      </p:sp>
      <p:pic>
        <p:nvPicPr>
          <p:cNvPr id="115" name="Рисунок 114" descr="Документ">
            <a:extLst>
              <a:ext uri="{FF2B5EF4-FFF2-40B4-BE49-F238E27FC236}">
                <a16:creationId xmlns="" xmlns:a16="http://schemas.microsoft.com/office/drawing/2014/main" id="{B2CECAA5-3615-4587-AE2B-208948BC18D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882952" y="4362361"/>
            <a:ext cx="500385" cy="452860"/>
          </a:xfrm>
          <a:prstGeom prst="rect">
            <a:avLst/>
          </a:prstGeom>
        </p:spPr>
      </p:pic>
      <p:cxnSp>
        <p:nvCxnSpPr>
          <p:cNvPr id="120" name="Прямая со стрелкой 119">
            <a:extLst>
              <a:ext uri="{FF2B5EF4-FFF2-40B4-BE49-F238E27FC236}">
                <a16:creationId xmlns="" xmlns:a16="http://schemas.microsoft.com/office/drawing/2014/main" id="{BAED3B06-FB15-4388-A508-3C72F3C15FAB}"/>
              </a:ext>
            </a:extLst>
          </p:cNvPr>
          <p:cNvCxnSpPr>
            <a:cxnSpLocks/>
          </p:cNvCxnSpPr>
          <p:nvPr/>
        </p:nvCxnSpPr>
        <p:spPr>
          <a:xfrm>
            <a:off x="8084669" y="3318926"/>
            <a:ext cx="712458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 стрелкой 120">
            <a:extLst>
              <a:ext uri="{FF2B5EF4-FFF2-40B4-BE49-F238E27FC236}">
                <a16:creationId xmlns="" xmlns:a16="http://schemas.microsoft.com/office/drawing/2014/main" id="{BAED3B06-FB15-4388-A508-3C72F3C15FAB}"/>
              </a:ext>
            </a:extLst>
          </p:cNvPr>
          <p:cNvCxnSpPr>
            <a:cxnSpLocks/>
          </p:cNvCxnSpPr>
          <p:nvPr/>
        </p:nvCxnSpPr>
        <p:spPr>
          <a:xfrm>
            <a:off x="8084669" y="4371695"/>
            <a:ext cx="712458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Стрелка вниз 121"/>
          <p:cNvSpPr/>
          <p:nvPr/>
        </p:nvSpPr>
        <p:spPr>
          <a:xfrm rot="16200000">
            <a:off x="5109450" y="3832883"/>
            <a:ext cx="1225358" cy="248270"/>
          </a:xfrm>
          <a:prstGeom prst="downArrow">
            <a:avLst>
              <a:gd name="adj1" fmla="val 0"/>
              <a:gd name="adj2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33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18256</TotalTime>
  <Words>970</Words>
  <Application>Microsoft Office PowerPoint</Application>
  <PresentationFormat>Широкоэкранный</PresentationFormat>
  <Paragraphs>150</Paragraphs>
  <Slides>13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Aharoni</vt:lpstr>
      <vt:lpstr>Arabic Typesetting</vt:lpstr>
      <vt:lpstr>Arial</vt:lpstr>
      <vt:lpstr>Arial Narrow</vt:lpstr>
      <vt:lpstr>Calibri</vt:lpstr>
      <vt:lpstr>Roboto Condensed</vt:lpstr>
      <vt:lpstr>Times New Roman</vt:lpstr>
      <vt:lpstr>5_Present_FNS2012_A4</vt:lpstr>
      <vt:lpstr>  Проблемные вопросы возникающие при формировании отчетности в отношении операций с прослеживаемым товаром. </vt:lpstr>
      <vt:lpstr>  Нормативное регулирование национальной системы прослеживаемости</vt:lpstr>
      <vt:lpstr>  Ошибки, допускаемые при формировании отчетности в отношении операций с прослеживаемым товаром</vt:lpstr>
      <vt:lpstr>Неуказание реквизитов прослеживаемости в счетах-фактурах </vt:lpstr>
      <vt:lpstr>Отражение сведений о прослеживаемости товаров в регистрах налогового учета</vt:lpstr>
      <vt:lpstr>Неотражение реализации товара, подлежащего прослеживаемости, в ежеквартальной отчетности</vt:lpstr>
      <vt:lpstr>ВНУТРЕННИЙ ОБОРОТ – возобновление прослеживаемости </vt:lpstr>
      <vt:lpstr>ВНУТРЕННИЙ ОБОРОТ – выбытие из прослеживаемости </vt:lpstr>
      <vt:lpstr>ВНешний ОБОРОТ – экспорт в еаэс </vt:lpstr>
      <vt:lpstr>ВНешний ОБОРОТ – ЭКСПОРТ В 3-И СТРАНЫ </vt:lpstr>
      <vt:lpstr>Необоснованное включение сведений об операциях с товарами, подлежащими прослеживаемости, в Отчете об операциях</vt:lpstr>
      <vt:lpstr>Спасибо за внимание!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Силакова Светлана Сергеевна</dc:creator>
  <cp:lastModifiedBy>Жуков Дмитрий Сергеевич</cp:lastModifiedBy>
  <cp:revision>561</cp:revision>
  <cp:lastPrinted>2021-05-06T15:48:32Z</cp:lastPrinted>
  <dcterms:created xsi:type="dcterms:W3CDTF">2016-03-09T07:13:01Z</dcterms:created>
  <dcterms:modified xsi:type="dcterms:W3CDTF">2023-04-17T11:24:36Z</dcterms:modified>
</cp:coreProperties>
</file>