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3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5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6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72" r:id="rId1"/>
    <p:sldMasterId id="2147484104" r:id="rId2"/>
    <p:sldMasterId id="2147484119" r:id="rId3"/>
    <p:sldMasterId id="2147484134" r:id="rId4"/>
    <p:sldMasterId id="2147484149" r:id="rId5"/>
    <p:sldMasterId id="2147484326" r:id="rId6"/>
    <p:sldMasterId id="2147484367" r:id="rId7"/>
  </p:sldMasterIdLst>
  <p:notesMasterIdLst>
    <p:notesMasterId r:id="rId20"/>
  </p:notesMasterIdLst>
  <p:handoutMasterIdLst>
    <p:handoutMasterId r:id="rId21"/>
  </p:handoutMasterIdLst>
  <p:sldIdLst>
    <p:sldId id="349" r:id="rId8"/>
    <p:sldId id="577" r:id="rId9"/>
    <p:sldId id="583" r:id="rId10"/>
    <p:sldId id="582" r:id="rId11"/>
    <p:sldId id="584" r:id="rId12"/>
    <p:sldId id="585" r:id="rId13"/>
    <p:sldId id="587" r:id="rId14"/>
    <p:sldId id="579" r:id="rId15"/>
    <p:sldId id="580" r:id="rId16"/>
    <p:sldId id="588" r:id="rId17"/>
    <p:sldId id="590" r:id="rId18"/>
    <p:sldId id="408" r:id="rId19"/>
  </p:sldIdLst>
  <p:sldSz cx="9144000" cy="5143500" type="screen16x9"/>
  <p:notesSz cx="6808788" cy="9940925"/>
  <p:defaultTextStyle>
    <a:defPPr>
      <a:defRPr lang="ru-RU"/>
    </a:defPPr>
    <a:lvl1pPr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00803" indent="48365"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801634" indent="96725"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202456" indent="145046"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603271" indent="193413" algn="l" defTabSz="801634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45827" algn="l" defTabSz="898329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694991" algn="l" defTabSz="898329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144160" algn="l" defTabSz="898329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593327" algn="l" defTabSz="898329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2968">
          <p15:clr>
            <a:srgbClr val="A4A3A4"/>
          </p15:clr>
        </p15:guide>
        <p15:guide id="3" orient="horz" pos="352">
          <p15:clr>
            <a:srgbClr val="A4A3A4"/>
          </p15:clr>
        </p15:guide>
        <p15:guide id="4" orient="horz" pos="940" userDrawn="1">
          <p15:clr>
            <a:srgbClr val="A4A3A4"/>
          </p15:clr>
        </p15:guide>
        <p15:guide id="5" pos="2880">
          <p15:clr>
            <a:srgbClr val="A4A3A4"/>
          </p15:clr>
        </p15:guide>
        <p15:guide id="6" pos="385">
          <p15:clr>
            <a:srgbClr val="A4A3A4"/>
          </p15:clr>
        </p15:guide>
        <p15:guide id="7" pos="2699" userDrawn="1">
          <p15:clr>
            <a:srgbClr val="A4A3A4"/>
          </p15:clr>
        </p15:guide>
        <p15:guide id="8" pos="5193">
          <p15:clr>
            <a:srgbClr val="A4A3A4"/>
          </p15:clr>
        </p15:guide>
        <p15:guide id="9" pos="4069">
          <p15:clr>
            <a:srgbClr val="A4A3A4"/>
          </p15:clr>
        </p15:guide>
        <p15:guide id="10" orient="horz" pos="1053">
          <p15:clr>
            <a:srgbClr val="A4A3A4"/>
          </p15:clr>
        </p15:guide>
        <p15:guide id="11" pos="299">
          <p15:clr>
            <a:srgbClr val="A4A3A4"/>
          </p15:clr>
        </p15:guide>
        <p15:guide id="12" pos="2157">
          <p15:clr>
            <a:srgbClr val="A4A3A4"/>
          </p15:clr>
        </p15:guide>
        <p15:guide id="13" pos="249" userDrawn="1">
          <p15:clr>
            <a:srgbClr val="A4A3A4"/>
          </p15:clr>
        </p15:guide>
        <p15:guide id="14" orient="horz" pos="29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E6F2"/>
    <a:srgbClr val="376092"/>
    <a:srgbClr val="005AA9"/>
    <a:srgbClr val="FF2121"/>
    <a:srgbClr val="44988C"/>
    <a:srgbClr val="FEFFFE"/>
    <a:srgbClr val="7099E2"/>
    <a:srgbClr val="E8E8E8"/>
    <a:srgbClr val="C1C1C1"/>
    <a:srgbClr val="648F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3" autoAdjust="0"/>
    <p:restoredTop sz="87808" autoAdjust="0"/>
  </p:normalViewPr>
  <p:slideViewPr>
    <p:cSldViewPr>
      <p:cViewPr varScale="1">
        <p:scale>
          <a:sx n="154" d="100"/>
          <a:sy n="154" d="100"/>
        </p:scale>
        <p:origin x="192" y="126"/>
      </p:cViewPr>
      <p:guideLst>
        <p:guide orient="horz" pos="1620"/>
        <p:guide orient="horz" pos="2968"/>
        <p:guide orient="horz" pos="352"/>
        <p:guide orient="horz" pos="940"/>
        <p:guide pos="2880"/>
        <p:guide pos="385"/>
        <p:guide pos="2699"/>
        <p:guide pos="5193"/>
        <p:guide pos="4069"/>
        <p:guide orient="horz" pos="1053"/>
        <p:guide pos="299"/>
        <p:guide pos="2157"/>
        <p:guide pos="249"/>
        <p:guide orient="horz" pos="29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330" y="-90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8" y="4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038" y="4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A8016F-0C19-41F4-BB88-1D0BB075EACC}" type="datetimeFigureOut">
              <a:rPr lang="ru-RU" smtClean="0"/>
              <a:t>13.04.2023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8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A718B1-1315-408D-BBB9-F85AC95B469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7775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7"/>
            <a:ext cx="2950528" cy="496966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l" defTabSz="8197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670" y="7"/>
            <a:ext cx="2950528" cy="496966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r" defTabSz="8197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46B16C0-9139-4530-BE82-17881F5AE1AD}" type="datetimeFigureOut">
              <a:rPr lang="ru-RU"/>
              <a:pPr>
                <a:defRPr/>
              </a:pPr>
              <a:t>13.04.2023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663" y="746125"/>
            <a:ext cx="6621462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24" tIns="45912" rIns="91824" bIns="45912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403" y="4721980"/>
            <a:ext cx="5447984" cy="4472696"/>
          </a:xfrm>
          <a:prstGeom prst="rect">
            <a:avLst/>
          </a:prstGeom>
        </p:spPr>
        <p:txBody>
          <a:bodyPr vert="horz" lIns="91824" tIns="45912" rIns="91824" bIns="45912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2366"/>
            <a:ext cx="2950528" cy="496965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l" defTabSz="8197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670" y="9442366"/>
            <a:ext cx="2950528" cy="496965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r" defTabSz="8197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EAEFFAF-42B2-46AF-9009-8A2332E546F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78214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0803"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1634"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02456"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03271" algn="l" defTabSz="801634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04869" algn="l" defTabSz="80195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05852" algn="l" defTabSz="80195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06822" algn="l" defTabSz="80195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07803" algn="l" defTabSz="80195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5031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6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2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8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0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433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495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7183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3999" y="778396"/>
            <a:ext cx="7562805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589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436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33" y="204830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33" y="1076328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6193" indent="0">
              <a:buNone/>
              <a:defRPr sz="1100"/>
            </a:lvl2pPr>
            <a:lvl3pPr marL="812381" indent="0">
              <a:buNone/>
              <a:defRPr sz="900"/>
            </a:lvl3pPr>
            <a:lvl4pPr marL="1218566" indent="0">
              <a:buNone/>
              <a:defRPr sz="800"/>
            </a:lvl4pPr>
            <a:lvl5pPr marL="1624754" indent="0">
              <a:buNone/>
              <a:defRPr sz="800"/>
            </a:lvl5pPr>
            <a:lvl6pPr marL="2030948" indent="0">
              <a:buNone/>
              <a:defRPr sz="800"/>
            </a:lvl6pPr>
            <a:lvl7pPr marL="2437142" indent="0">
              <a:buNone/>
              <a:defRPr sz="800"/>
            </a:lvl7pPr>
            <a:lvl8pPr marL="2843329" indent="0">
              <a:buNone/>
              <a:defRPr sz="800"/>
            </a:lvl8pPr>
            <a:lvl9pPr marL="324952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766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6193" indent="0">
              <a:buNone/>
              <a:defRPr sz="2500"/>
            </a:lvl2pPr>
            <a:lvl3pPr marL="812381" indent="0">
              <a:buNone/>
              <a:defRPr sz="2100"/>
            </a:lvl3pPr>
            <a:lvl4pPr marL="1218566" indent="0">
              <a:buNone/>
              <a:defRPr sz="1800"/>
            </a:lvl4pPr>
            <a:lvl5pPr marL="1624754" indent="0">
              <a:buNone/>
              <a:defRPr sz="1800"/>
            </a:lvl5pPr>
            <a:lvl6pPr marL="2030948" indent="0">
              <a:buNone/>
              <a:defRPr sz="1800"/>
            </a:lvl6pPr>
            <a:lvl7pPr marL="2437142" indent="0">
              <a:buNone/>
              <a:defRPr sz="1800"/>
            </a:lvl7pPr>
            <a:lvl8pPr marL="2843329" indent="0">
              <a:buNone/>
              <a:defRPr sz="1800"/>
            </a:lvl8pPr>
            <a:lvl9pPr marL="3249523" indent="0">
              <a:buNone/>
              <a:defRPr sz="18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6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6193" indent="0">
              <a:buNone/>
              <a:defRPr sz="1100"/>
            </a:lvl2pPr>
            <a:lvl3pPr marL="812381" indent="0">
              <a:buNone/>
              <a:defRPr sz="900"/>
            </a:lvl3pPr>
            <a:lvl4pPr marL="1218566" indent="0">
              <a:buNone/>
              <a:defRPr sz="800"/>
            </a:lvl4pPr>
            <a:lvl5pPr marL="1624754" indent="0">
              <a:buNone/>
              <a:defRPr sz="800"/>
            </a:lvl5pPr>
            <a:lvl6pPr marL="2030948" indent="0">
              <a:buNone/>
              <a:defRPr sz="800"/>
            </a:lvl6pPr>
            <a:lvl7pPr marL="2437142" indent="0">
              <a:buNone/>
              <a:defRPr sz="800"/>
            </a:lvl7pPr>
            <a:lvl8pPr marL="2843329" indent="0">
              <a:buNone/>
              <a:defRPr sz="800"/>
            </a:lvl8pPr>
            <a:lvl9pPr marL="324952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848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903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4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738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47" y="367162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47" y="1199754"/>
            <a:ext cx="7343979" cy="36273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04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4455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69" y="1598275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5628" indent="0" algn="ctr">
              <a:buNone/>
              <a:defRPr/>
            </a:lvl2pPr>
            <a:lvl3pPr marL="711270" indent="0" algn="ctr">
              <a:buNone/>
              <a:defRPr/>
            </a:lvl3pPr>
            <a:lvl4pPr marL="1066919" indent="0" algn="ctr">
              <a:buNone/>
              <a:defRPr/>
            </a:lvl4pPr>
            <a:lvl5pPr marL="1422557" indent="0" algn="ctr">
              <a:buNone/>
              <a:defRPr/>
            </a:lvl5pPr>
            <a:lvl6pPr marL="1778199" indent="0" algn="ctr">
              <a:buNone/>
              <a:defRPr/>
            </a:lvl6pPr>
            <a:lvl7pPr marL="2133840" indent="0" algn="ctr">
              <a:buNone/>
              <a:defRPr/>
            </a:lvl7pPr>
            <a:lvl8pPr marL="2489477" indent="0" algn="ctr">
              <a:buNone/>
              <a:defRPr/>
            </a:lvl8pPr>
            <a:lvl9pPr marL="2845114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1220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3426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20" y="3305582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20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5628" indent="0">
              <a:buNone/>
              <a:defRPr sz="1400"/>
            </a:lvl2pPr>
            <a:lvl3pPr marL="711270" indent="0">
              <a:buNone/>
              <a:defRPr sz="1300"/>
            </a:lvl3pPr>
            <a:lvl4pPr marL="1066919" indent="0">
              <a:buNone/>
              <a:defRPr sz="1100"/>
            </a:lvl4pPr>
            <a:lvl5pPr marL="1422557" indent="0">
              <a:buNone/>
              <a:defRPr sz="1100"/>
            </a:lvl5pPr>
            <a:lvl6pPr marL="1778199" indent="0">
              <a:buNone/>
              <a:defRPr sz="1100"/>
            </a:lvl6pPr>
            <a:lvl7pPr marL="2133840" indent="0">
              <a:buNone/>
              <a:defRPr sz="1100"/>
            </a:lvl7pPr>
            <a:lvl8pPr marL="2489477" indent="0">
              <a:buNone/>
              <a:defRPr sz="1100"/>
            </a:lvl8pPr>
            <a:lvl9pPr marL="2845114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78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56"/>
            <a:ext cx="9144000" cy="5142895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478501" y="935856"/>
            <a:ext cx="6102883" cy="3580110"/>
          </a:xfrm>
        </p:spPr>
        <p:txBody>
          <a:bodyPr anchor="t">
            <a:normAutofit/>
          </a:bodyPr>
          <a:lstStyle>
            <a:lvl1pPr algn="l">
              <a:lnSpc>
                <a:spcPts val="5391"/>
              </a:lnSpc>
              <a:defRPr sz="4700" b="1">
                <a:solidFill>
                  <a:srgbClr val="8D8C90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6657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728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12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628" indent="0">
              <a:buNone/>
              <a:defRPr sz="1600" b="1"/>
            </a:lvl2pPr>
            <a:lvl3pPr marL="711270" indent="0">
              <a:buNone/>
              <a:defRPr sz="1400" b="1"/>
            </a:lvl3pPr>
            <a:lvl4pPr marL="1066919" indent="0">
              <a:buNone/>
              <a:defRPr sz="1300" b="1"/>
            </a:lvl4pPr>
            <a:lvl5pPr marL="1422557" indent="0">
              <a:buNone/>
              <a:defRPr sz="1300" b="1"/>
            </a:lvl5pPr>
            <a:lvl6pPr marL="1778199" indent="0">
              <a:buNone/>
              <a:defRPr sz="1300" b="1"/>
            </a:lvl6pPr>
            <a:lvl7pPr marL="2133840" indent="0">
              <a:buNone/>
              <a:defRPr sz="1300" b="1"/>
            </a:lvl7pPr>
            <a:lvl8pPr marL="2489477" indent="0">
              <a:buNone/>
              <a:defRPr sz="1300" b="1"/>
            </a:lvl8pPr>
            <a:lvl9pPr marL="2845114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628" indent="0">
              <a:buNone/>
              <a:defRPr sz="1600" b="1"/>
            </a:lvl2pPr>
            <a:lvl3pPr marL="711270" indent="0">
              <a:buNone/>
              <a:defRPr sz="1400" b="1"/>
            </a:lvl3pPr>
            <a:lvl4pPr marL="1066919" indent="0">
              <a:buNone/>
              <a:defRPr sz="1300" b="1"/>
            </a:lvl4pPr>
            <a:lvl5pPr marL="1422557" indent="0">
              <a:buNone/>
              <a:defRPr sz="1300" b="1"/>
            </a:lvl5pPr>
            <a:lvl6pPr marL="1778199" indent="0">
              <a:buNone/>
              <a:defRPr sz="1300" b="1"/>
            </a:lvl6pPr>
            <a:lvl7pPr marL="2133840" indent="0">
              <a:buNone/>
              <a:defRPr sz="1300" b="1"/>
            </a:lvl7pPr>
            <a:lvl8pPr marL="2489477" indent="0">
              <a:buNone/>
              <a:defRPr sz="1300" b="1"/>
            </a:lvl8pPr>
            <a:lvl9pPr marL="2845114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4088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6220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2493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12" y="205221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512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5628" indent="0">
              <a:buNone/>
              <a:defRPr sz="1000"/>
            </a:lvl2pPr>
            <a:lvl3pPr marL="711270" indent="0">
              <a:buNone/>
              <a:defRPr sz="800"/>
            </a:lvl3pPr>
            <a:lvl4pPr marL="1066919" indent="0">
              <a:buNone/>
              <a:defRPr sz="700"/>
            </a:lvl4pPr>
            <a:lvl5pPr marL="1422557" indent="0">
              <a:buNone/>
              <a:defRPr sz="700"/>
            </a:lvl5pPr>
            <a:lvl6pPr marL="1778199" indent="0">
              <a:buNone/>
              <a:defRPr sz="700"/>
            </a:lvl6pPr>
            <a:lvl7pPr marL="2133840" indent="0">
              <a:buNone/>
              <a:defRPr sz="700"/>
            </a:lvl7pPr>
            <a:lvl8pPr marL="2489477" indent="0">
              <a:buNone/>
              <a:defRPr sz="700"/>
            </a:lvl8pPr>
            <a:lvl9pPr marL="2845114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0548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19" y="3600374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19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5628" indent="0">
              <a:buNone/>
              <a:defRPr sz="2300"/>
            </a:lvl2pPr>
            <a:lvl3pPr marL="711270" indent="0">
              <a:buNone/>
              <a:defRPr sz="1900"/>
            </a:lvl3pPr>
            <a:lvl4pPr marL="1066919" indent="0">
              <a:buNone/>
              <a:defRPr sz="1600"/>
            </a:lvl4pPr>
            <a:lvl5pPr marL="1422557" indent="0">
              <a:buNone/>
              <a:defRPr sz="1600"/>
            </a:lvl5pPr>
            <a:lvl6pPr marL="1778199" indent="0">
              <a:buNone/>
              <a:defRPr sz="1600"/>
            </a:lvl6pPr>
            <a:lvl7pPr marL="2133840" indent="0">
              <a:buNone/>
              <a:defRPr sz="1600"/>
            </a:lvl7pPr>
            <a:lvl8pPr marL="2489477" indent="0">
              <a:buNone/>
              <a:defRPr sz="1600"/>
            </a:lvl8pPr>
            <a:lvl9pPr marL="2845114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19" y="4025849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5628" indent="0">
              <a:buNone/>
              <a:defRPr sz="1000"/>
            </a:lvl2pPr>
            <a:lvl3pPr marL="711270" indent="0">
              <a:buNone/>
              <a:defRPr sz="800"/>
            </a:lvl3pPr>
            <a:lvl4pPr marL="1066919" indent="0">
              <a:buNone/>
              <a:defRPr sz="700"/>
            </a:lvl4pPr>
            <a:lvl5pPr marL="1422557" indent="0">
              <a:buNone/>
              <a:defRPr sz="700"/>
            </a:lvl5pPr>
            <a:lvl6pPr marL="1778199" indent="0">
              <a:buNone/>
              <a:defRPr sz="700"/>
            </a:lvl6pPr>
            <a:lvl7pPr marL="2133840" indent="0">
              <a:buNone/>
              <a:defRPr sz="700"/>
            </a:lvl7pPr>
            <a:lvl8pPr marL="2489477" indent="0">
              <a:buNone/>
              <a:defRPr sz="700"/>
            </a:lvl8pPr>
            <a:lvl9pPr marL="2845114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5063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4555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1733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89" y="36719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89" y="1199761"/>
            <a:ext cx="7343979" cy="36273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6034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89" y="367196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97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97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46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94"/>
            <a:ext cx="7632700" cy="3206749"/>
          </a:xfrm>
        </p:spPr>
        <p:txBody>
          <a:bodyPr>
            <a:noAutofit/>
          </a:bodyPr>
          <a:lstStyle>
            <a:lvl1pPr marL="283135" indent="0">
              <a:buFontTx/>
              <a:buNone/>
              <a:defRPr b="1">
                <a:latin typeface="+mj-lt"/>
              </a:defRPr>
            </a:lvl1pPr>
            <a:lvl2pPr marL="280669" indent="2485">
              <a:defRPr>
                <a:latin typeface="+mj-lt"/>
              </a:defRPr>
            </a:lvl2pPr>
            <a:lvl3pPr marL="489620" indent="-202775">
              <a:tabLst/>
              <a:defRPr>
                <a:latin typeface="+mj-lt"/>
              </a:defRPr>
            </a:lvl3pPr>
            <a:lvl4pPr marL="0" indent="28066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213" tIns="35608" rIns="71213" bIns="35608" rtlCol="0">
            <a:noAutofit/>
          </a:bodyPr>
          <a:lstStyle/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189" y="558814"/>
            <a:ext cx="7548638" cy="946151"/>
          </a:xfrm>
        </p:spPr>
        <p:txBody>
          <a:bodyPr/>
          <a:lstStyle>
            <a:lvl1pPr marL="0" marR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6083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89" y="367174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916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67" y="1598272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5790" indent="0" algn="ctr">
              <a:buNone/>
              <a:defRPr/>
            </a:lvl2pPr>
            <a:lvl3pPr marL="711591" indent="0" algn="ctr">
              <a:buNone/>
              <a:defRPr/>
            </a:lvl3pPr>
            <a:lvl4pPr marL="1067400" indent="0" algn="ctr">
              <a:buNone/>
              <a:defRPr/>
            </a:lvl4pPr>
            <a:lvl5pPr marL="1423199" indent="0" algn="ctr">
              <a:buNone/>
              <a:defRPr/>
            </a:lvl5pPr>
            <a:lvl6pPr marL="1779001" indent="0" algn="ctr">
              <a:buNone/>
              <a:defRPr/>
            </a:lvl6pPr>
            <a:lvl7pPr marL="2134801" indent="0" algn="ctr">
              <a:buNone/>
              <a:defRPr/>
            </a:lvl7pPr>
            <a:lvl8pPr marL="2490599" indent="0" algn="ctr">
              <a:buNone/>
              <a:defRPr/>
            </a:lvl8pPr>
            <a:lvl9pPr marL="2846398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971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6101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18" y="3305579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18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5790" indent="0">
              <a:buNone/>
              <a:defRPr sz="1400"/>
            </a:lvl2pPr>
            <a:lvl3pPr marL="711591" indent="0">
              <a:buNone/>
              <a:defRPr sz="1300"/>
            </a:lvl3pPr>
            <a:lvl4pPr marL="1067400" indent="0">
              <a:buNone/>
              <a:defRPr sz="1100"/>
            </a:lvl4pPr>
            <a:lvl5pPr marL="1423199" indent="0">
              <a:buNone/>
              <a:defRPr sz="1100"/>
            </a:lvl5pPr>
            <a:lvl6pPr marL="1779001" indent="0">
              <a:buNone/>
              <a:defRPr sz="1100"/>
            </a:lvl6pPr>
            <a:lvl7pPr marL="2134801" indent="0">
              <a:buNone/>
              <a:defRPr sz="1100"/>
            </a:lvl7pPr>
            <a:lvl8pPr marL="2490599" indent="0">
              <a:buNone/>
              <a:defRPr sz="1100"/>
            </a:lvl8pPr>
            <a:lvl9pPr marL="2846398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24755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5214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10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790" indent="0">
              <a:buNone/>
              <a:defRPr sz="1600" b="1"/>
            </a:lvl2pPr>
            <a:lvl3pPr marL="711591" indent="0">
              <a:buNone/>
              <a:defRPr sz="1400" b="1"/>
            </a:lvl3pPr>
            <a:lvl4pPr marL="1067400" indent="0">
              <a:buNone/>
              <a:defRPr sz="1300" b="1"/>
            </a:lvl4pPr>
            <a:lvl5pPr marL="1423199" indent="0">
              <a:buNone/>
              <a:defRPr sz="1300" b="1"/>
            </a:lvl5pPr>
            <a:lvl6pPr marL="1779001" indent="0">
              <a:buNone/>
              <a:defRPr sz="1300" b="1"/>
            </a:lvl6pPr>
            <a:lvl7pPr marL="2134801" indent="0">
              <a:buNone/>
              <a:defRPr sz="1300" b="1"/>
            </a:lvl7pPr>
            <a:lvl8pPr marL="2490599" indent="0">
              <a:buNone/>
              <a:defRPr sz="1300" b="1"/>
            </a:lvl8pPr>
            <a:lvl9pPr marL="2846398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5790" indent="0">
              <a:buNone/>
              <a:defRPr sz="1600" b="1"/>
            </a:lvl2pPr>
            <a:lvl3pPr marL="711591" indent="0">
              <a:buNone/>
              <a:defRPr sz="1400" b="1"/>
            </a:lvl3pPr>
            <a:lvl4pPr marL="1067400" indent="0">
              <a:buNone/>
              <a:defRPr sz="1300" b="1"/>
            </a:lvl4pPr>
            <a:lvl5pPr marL="1423199" indent="0">
              <a:buNone/>
              <a:defRPr sz="1300" b="1"/>
            </a:lvl5pPr>
            <a:lvl6pPr marL="1779001" indent="0">
              <a:buNone/>
              <a:defRPr sz="1300" b="1"/>
            </a:lvl6pPr>
            <a:lvl7pPr marL="2134801" indent="0">
              <a:buNone/>
              <a:defRPr sz="1300" b="1"/>
            </a:lvl7pPr>
            <a:lvl8pPr marL="2490599" indent="0">
              <a:buNone/>
              <a:defRPr sz="1300" b="1"/>
            </a:lvl8pPr>
            <a:lvl9pPr marL="2846398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3241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3124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1162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9" y="205221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509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5790" indent="0">
              <a:buNone/>
              <a:defRPr sz="1000"/>
            </a:lvl2pPr>
            <a:lvl3pPr marL="711591" indent="0">
              <a:buNone/>
              <a:defRPr sz="800"/>
            </a:lvl3pPr>
            <a:lvl4pPr marL="1067400" indent="0">
              <a:buNone/>
              <a:defRPr sz="700"/>
            </a:lvl4pPr>
            <a:lvl5pPr marL="1423199" indent="0">
              <a:buNone/>
              <a:defRPr sz="700"/>
            </a:lvl5pPr>
            <a:lvl6pPr marL="1779001" indent="0">
              <a:buNone/>
              <a:defRPr sz="700"/>
            </a:lvl6pPr>
            <a:lvl7pPr marL="2134801" indent="0">
              <a:buNone/>
              <a:defRPr sz="700"/>
            </a:lvl7pPr>
            <a:lvl8pPr marL="2490599" indent="0">
              <a:buNone/>
              <a:defRPr sz="700"/>
            </a:lvl8pPr>
            <a:lvl9pPr marL="2846398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5610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13" y="3600371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13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5790" indent="0">
              <a:buNone/>
              <a:defRPr sz="2300"/>
            </a:lvl2pPr>
            <a:lvl3pPr marL="711591" indent="0">
              <a:buNone/>
              <a:defRPr sz="1900"/>
            </a:lvl3pPr>
            <a:lvl4pPr marL="1067400" indent="0">
              <a:buNone/>
              <a:defRPr sz="1600"/>
            </a:lvl4pPr>
            <a:lvl5pPr marL="1423199" indent="0">
              <a:buNone/>
              <a:defRPr sz="1600"/>
            </a:lvl5pPr>
            <a:lvl6pPr marL="1779001" indent="0">
              <a:buNone/>
              <a:defRPr sz="1600"/>
            </a:lvl6pPr>
            <a:lvl7pPr marL="2134801" indent="0">
              <a:buNone/>
              <a:defRPr sz="1600"/>
            </a:lvl7pPr>
            <a:lvl8pPr marL="2490599" indent="0">
              <a:buNone/>
              <a:defRPr sz="1600"/>
            </a:lvl8pPr>
            <a:lvl9pPr marL="2846398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13" y="4025846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5790" indent="0">
              <a:buNone/>
              <a:defRPr sz="1000"/>
            </a:lvl2pPr>
            <a:lvl3pPr marL="711591" indent="0">
              <a:buNone/>
              <a:defRPr sz="800"/>
            </a:lvl3pPr>
            <a:lvl4pPr marL="1067400" indent="0">
              <a:buNone/>
              <a:defRPr sz="700"/>
            </a:lvl4pPr>
            <a:lvl5pPr marL="1423199" indent="0">
              <a:buNone/>
              <a:defRPr sz="700"/>
            </a:lvl5pPr>
            <a:lvl6pPr marL="1779001" indent="0">
              <a:buNone/>
              <a:defRPr sz="700"/>
            </a:lvl6pPr>
            <a:lvl7pPr marL="2134801" indent="0">
              <a:buNone/>
              <a:defRPr sz="700"/>
            </a:lvl7pPr>
            <a:lvl8pPr marL="2490599" indent="0">
              <a:buNone/>
              <a:defRPr sz="700"/>
            </a:lvl8pPr>
            <a:lvl9pPr marL="2846398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93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94"/>
            <a:ext cx="7632700" cy="3206749"/>
          </a:xfrm>
        </p:spPr>
        <p:txBody>
          <a:bodyPr>
            <a:noAutofit/>
          </a:bodyPr>
          <a:lstStyle>
            <a:lvl1pPr marL="283135" indent="0">
              <a:buFontTx/>
              <a:buNone/>
              <a:defRPr b="1">
                <a:latin typeface="+mj-lt"/>
              </a:defRPr>
            </a:lvl1pPr>
            <a:lvl2pPr marL="280669" indent="2485">
              <a:defRPr>
                <a:latin typeface="+mj-lt"/>
              </a:defRPr>
            </a:lvl2pPr>
            <a:lvl3pPr marL="489620" indent="-202775">
              <a:tabLst/>
              <a:defRPr>
                <a:latin typeface="+mj-lt"/>
              </a:defRPr>
            </a:lvl3pPr>
            <a:lvl4pPr marL="0" indent="280669"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5926640" y="3845307"/>
            <a:ext cx="923618" cy="282640"/>
          </a:xfrm>
          <a:prstGeom prst="rect">
            <a:avLst/>
          </a:prstGeom>
          <a:noFill/>
        </p:spPr>
        <p:txBody>
          <a:bodyPr wrap="square" lIns="71213" tIns="35608" rIns="71213" bIns="35608" rtlCol="0">
            <a:noAutofit/>
          </a:bodyPr>
          <a:lstStyle/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11220" y="558801"/>
            <a:ext cx="7632699" cy="946150"/>
          </a:xfrm>
        </p:spPr>
        <p:txBody>
          <a:bodyPr>
            <a:noAutofit/>
          </a:bodyPr>
          <a:lstStyle>
            <a:lvl1pPr marL="0" marR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821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0937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4556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83" y="36719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83" y="1199761"/>
            <a:ext cx="7343979" cy="36273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971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83" y="36719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94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94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5266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83" y="367174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96560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62" y="1598268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30"/>
            <a:ext cx="6401886" cy="1314221"/>
          </a:xfrm>
        </p:spPr>
        <p:txBody>
          <a:bodyPr/>
          <a:lstStyle>
            <a:lvl1pPr marL="0" indent="0" algn="ctr">
              <a:buNone/>
              <a:defRPr/>
            </a:lvl1pPr>
            <a:lvl2pPr marL="356006" indent="0" algn="ctr">
              <a:buNone/>
              <a:defRPr/>
            </a:lvl2pPr>
            <a:lvl3pPr marL="712019" indent="0" algn="ctr">
              <a:buNone/>
              <a:defRPr/>
            </a:lvl3pPr>
            <a:lvl4pPr marL="1068042" indent="0" algn="ctr">
              <a:buNone/>
              <a:defRPr/>
            </a:lvl4pPr>
            <a:lvl5pPr marL="1424055" indent="0" algn="ctr">
              <a:buNone/>
              <a:defRPr/>
            </a:lvl5pPr>
            <a:lvl6pPr marL="1780070" indent="0" algn="ctr">
              <a:buNone/>
              <a:defRPr/>
            </a:lvl6pPr>
            <a:lvl7pPr marL="2136085" indent="0" algn="ctr">
              <a:buNone/>
              <a:defRPr/>
            </a:lvl7pPr>
            <a:lvl8pPr marL="2492097" indent="0" algn="ctr">
              <a:buNone/>
              <a:defRPr/>
            </a:lvl8pPr>
            <a:lvl9pPr marL="2848109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1687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1645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13" y="3305575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13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006" indent="0">
              <a:buNone/>
              <a:defRPr sz="1400"/>
            </a:lvl2pPr>
            <a:lvl3pPr marL="712019" indent="0">
              <a:buNone/>
              <a:defRPr sz="1300"/>
            </a:lvl3pPr>
            <a:lvl4pPr marL="1068042" indent="0">
              <a:buNone/>
              <a:defRPr sz="1100"/>
            </a:lvl4pPr>
            <a:lvl5pPr marL="1424055" indent="0">
              <a:buNone/>
              <a:defRPr sz="1100"/>
            </a:lvl5pPr>
            <a:lvl6pPr marL="1780070" indent="0">
              <a:buNone/>
              <a:defRPr sz="1100"/>
            </a:lvl6pPr>
            <a:lvl7pPr marL="2136085" indent="0">
              <a:buNone/>
              <a:defRPr sz="1100"/>
            </a:lvl7pPr>
            <a:lvl8pPr marL="2492097" indent="0">
              <a:buNone/>
              <a:defRPr sz="1100"/>
            </a:lvl8pPr>
            <a:lvl9pPr marL="2848109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4906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1"/>
            <a:ext cx="3606830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61"/>
            <a:ext cx="3606831" cy="36273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45914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5" y="206263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006" indent="0">
              <a:buNone/>
              <a:defRPr sz="1600" b="1"/>
            </a:lvl2pPr>
            <a:lvl3pPr marL="712019" indent="0">
              <a:buNone/>
              <a:defRPr sz="1400" b="1"/>
            </a:lvl3pPr>
            <a:lvl4pPr marL="1068042" indent="0">
              <a:buNone/>
              <a:defRPr sz="1300" b="1"/>
            </a:lvl4pPr>
            <a:lvl5pPr marL="1424055" indent="0">
              <a:buNone/>
              <a:defRPr sz="1300" b="1"/>
            </a:lvl5pPr>
            <a:lvl6pPr marL="1780070" indent="0">
              <a:buNone/>
              <a:defRPr sz="1300" b="1"/>
            </a:lvl6pPr>
            <a:lvl7pPr marL="2136085" indent="0">
              <a:buNone/>
              <a:defRPr sz="1300" b="1"/>
            </a:lvl7pPr>
            <a:lvl8pPr marL="2492097" indent="0">
              <a:buNone/>
              <a:defRPr sz="1300" b="1"/>
            </a:lvl8pPr>
            <a:lvl9pPr marL="2848109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006" indent="0">
              <a:buNone/>
              <a:defRPr sz="1600" b="1"/>
            </a:lvl2pPr>
            <a:lvl3pPr marL="712019" indent="0">
              <a:buNone/>
              <a:defRPr sz="1400" b="1"/>
            </a:lvl3pPr>
            <a:lvl4pPr marL="1068042" indent="0">
              <a:buNone/>
              <a:defRPr sz="1300" b="1"/>
            </a:lvl4pPr>
            <a:lvl5pPr marL="1424055" indent="0">
              <a:buNone/>
              <a:defRPr sz="1300" b="1"/>
            </a:lvl5pPr>
            <a:lvl6pPr marL="1780070" indent="0">
              <a:buNone/>
              <a:defRPr sz="1300" b="1"/>
            </a:lvl6pPr>
            <a:lvl7pPr marL="2136085" indent="0">
              <a:buNone/>
              <a:defRPr sz="1300" b="1"/>
            </a:lvl7pPr>
            <a:lvl8pPr marL="2492097" indent="0">
              <a:buNone/>
              <a:defRPr sz="1300" b="1"/>
            </a:lvl8pPr>
            <a:lvl9pPr marL="2848109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733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" y="1169"/>
            <a:ext cx="9143998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94"/>
            <a:ext cx="7632700" cy="3206749"/>
          </a:xfrm>
        </p:spPr>
        <p:txBody>
          <a:bodyPr>
            <a:noAutofit/>
          </a:bodyPr>
          <a:lstStyle>
            <a:lvl1pPr marL="283135" indent="0">
              <a:buFontTx/>
              <a:buNone/>
              <a:defRPr b="1">
                <a:latin typeface="+mj-lt"/>
              </a:defRPr>
            </a:lvl1pPr>
            <a:lvl2pPr marL="283135" indent="0">
              <a:defRPr>
                <a:latin typeface="+mj-lt"/>
              </a:defRPr>
            </a:lvl2pPr>
            <a:lvl3pPr marL="489620" indent="-202775">
              <a:defRPr>
                <a:latin typeface="+mj-lt"/>
              </a:defRPr>
            </a:lvl3pPr>
            <a:lvl4pPr marL="0" indent="280669">
              <a:defRPr>
                <a:latin typeface="+mj-lt"/>
              </a:defRPr>
            </a:lvl4pPr>
            <a:lvl5pPr marL="111771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220" y="558801"/>
            <a:ext cx="7632699" cy="946150"/>
          </a:xfrm>
        </p:spPr>
        <p:txBody>
          <a:bodyPr>
            <a:noAutofit/>
          </a:bodyPr>
          <a:lstStyle>
            <a:lvl1pPr marL="0" marR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59709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74803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20029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06" y="20520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506" y="1076656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006" indent="0">
              <a:buNone/>
              <a:defRPr sz="1000"/>
            </a:lvl2pPr>
            <a:lvl3pPr marL="712019" indent="0">
              <a:buNone/>
              <a:defRPr sz="800"/>
            </a:lvl3pPr>
            <a:lvl4pPr marL="1068042" indent="0">
              <a:buNone/>
              <a:defRPr sz="700"/>
            </a:lvl4pPr>
            <a:lvl5pPr marL="1424055" indent="0">
              <a:buNone/>
              <a:defRPr sz="700"/>
            </a:lvl5pPr>
            <a:lvl6pPr marL="1780070" indent="0">
              <a:buNone/>
              <a:defRPr sz="700"/>
            </a:lvl6pPr>
            <a:lvl7pPr marL="2136085" indent="0">
              <a:buNone/>
              <a:defRPr sz="700"/>
            </a:lvl7pPr>
            <a:lvl8pPr marL="2492097" indent="0">
              <a:buNone/>
              <a:defRPr sz="700"/>
            </a:lvl8pPr>
            <a:lvl9pPr marL="2848109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7863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913" y="3600368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913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006" indent="0">
              <a:buNone/>
              <a:defRPr sz="2300"/>
            </a:lvl2pPr>
            <a:lvl3pPr marL="712019" indent="0">
              <a:buNone/>
              <a:defRPr sz="1900"/>
            </a:lvl3pPr>
            <a:lvl4pPr marL="1068042" indent="0">
              <a:buNone/>
              <a:defRPr sz="1600"/>
            </a:lvl4pPr>
            <a:lvl5pPr marL="1424055" indent="0">
              <a:buNone/>
              <a:defRPr sz="1600"/>
            </a:lvl5pPr>
            <a:lvl6pPr marL="1780070" indent="0">
              <a:buNone/>
              <a:defRPr sz="1600"/>
            </a:lvl6pPr>
            <a:lvl7pPr marL="2136085" indent="0">
              <a:buNone/>
              <a:defRPr sz="1600"/>
            </a:lvl7pPr>
            <a:lvl8pPr marL="2492097" indent="0">
              <a:buNone/>
              <a:defRPr sz="1600"/>
            </a:lvl8pPr>
            <a:lvl9pPr marL="2848109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913" y="4025843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006" indent="0">
              <a:buNone/>
              <a:defRPr sz="1000"/>
            </a:lvl2pPr>
            <a:lvl3pPr marL="712019" indent="0">
              <a:buNone/>
              <a:defRPr sz="800"/>
            </a:lvl3pPr>
            <a:lvl4pPr marL="1068042" indent="0">
              <a:buNone/>
              <a:defRPr sz="700"/>
            </a:lvl4pPr>
            <a:lvl5pPr marL="1424055" indent="0">
              <a:buNone/>
              <a:defRPr sz="700"/>
            </a:lvl5pPr>
            <a:lvl6pPr marL="1780070" indent="0">
              <a:buNone/>
              <a:defRPr sz="700"/>
            </a:lvl6pPr>
            <a:lvl7pPr marL="2136085" indent="0">
              <a:buNone/>
              <a:defRPr sz="700"/>
            </a:lvl7pPr>
            <a:lvl8pPr marL="2492097" indent="0">
              <a:buNone/>
              <a:defRPr sz="700"/>
            </a:lvl8pPr>
            <a:lvl9pPr marL="2848109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3675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2684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74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74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0964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82" y="367190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82" y="1199761"/>
            <a:ext cx="7343979" cy="36273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51243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82" y="367190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90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90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4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4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86974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82" y="367174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20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2754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50" y="1598264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14"/>
            <a:ext cx="6401886" cy="1314222"/>
          </a:xfrm>
        </p:spPr>
        <p:txBody>
          <a:bodyPr/>
          <a:lstStyle>
            <a:lvl1pPr marL="0" indent="0" algn="ctr">
              <a:buNone/>
              <a:defRPr/>
            </a:lvl1pPr>
            <a:lvl2pPr marL="356726" indent="0" algn="ctr">
              <a:buNone/>
              <a:defRPr/>
            </a:lvl2pPr>
            <a:lvl3pPr marL="713449" indent="0" algn="ctr">
              <a:buNone/>
              <a:defRPr/>
            </a:lvl3pPr>
            <a:lvl4pPr marL="1070195" indent="0" algn="ctr">
              <a:buNone/>
              <a:defRPr/>
            </a:lvl4pPr>
            <a:lvl5pPr marL="1426925" indent="0" algn="ctr">
              <a:buNone/>
              <a:defRPr/>
            </a:lvl5pPr>
            <a:lvl6pPr marL="1783655" indent="0" algn="ctr">
              <a:buNone/>
              <a:defRPr/>
            </a:lvl6pPr>
            <a:lvl7pPr marL="2140387" indent="0" algn="ctr">
              <a:buNone/>
              <a:defRPr/>
            </a:lvl7pPr>
            <a:lvl8pPr marL="2497118" indent="0" algn="ctr">
              <a:buNone/>
              <a:defRPr/>
            </a:lvl8pPr>
            <a:lvl9pPr marL="285385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606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Z:\Projects\Текущие\Проектная\FNS_2012\_БРЭНДБУК\out\PPT\3_1_present_16.9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188" y="1504994"/>
            <a:ext cx="7632700" cy="3206749"/>
          </a:xfrm>
        </p:spPr>
        <p:txBody>
          <a:bodyPr>
            <a:noAutofit/>
          </a:bodyPr>
          <a:lstStyle>
            <a:lvl1pPr marL="283135" indent="0">
              <a:buFontTx/>
              <a:buNone/>
              <a:defRPr b="1">
                <a:latin typeface="+mj-lt"/>
              </a:defRPr>
            </a:lvl1pPr>
            <a:lvl2pPr marL="283135" indent="0">
              <a:defRPr>
                <a:latin typeface="+mj-lt"/>
              </a:defRPr>
            </a:lvl2pPr>
            <a:lvl3pPr marL="489620" indent="-202775">
              <a:defRPr>
                <a:latin typeface="+mj-lt"/>
              </a:defRPr>
            </a:lvl3pPr>
            <a:lvl4pPr marL="0" indent="280669">
              <a:defRPr>
                <a:latin typeface="+mj-lt"/>
              </a:defRPr>
            </a:lvl4pPr>
            <a:lvl5pPr marL="1117717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611220" y="558801"/>
            <a:ext cx="7632699" cy="946150"/>
          </a:xfrm>
        </p:spPr>
        <p:txBody>
          <a:bodyPr>
            <a:noAutofit/>
          </a:bodyPr>
          <a:lstStyle>
            <a:lvl1pPr marL="0" marR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marL="0" marR="0" lvl="0" indent="0" defTabSz="81238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61355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2359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201" y="3305565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201" y="2180294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6726" indent="0">
              <a:buNone/>
              <a:defRPr sz="1400"/>
            </a:lvl2pPr>
            <a:lvl3pPr marL="713449" indent="0">
              <a:buNone/>
              <a:defRPr sz="1300"/>
            </a:lvl3pPr>
            <a:lvl4pPr marL="1070195" indent="0">
              <a:buNone/>
              <a:defRPr sz="1100"/>
            </a:lvl4pPr>
            <a:lvl5pPr marL="1426925" indent="0">
              <a:buNone/>
              <a:defRPr sz="1100"/>
            </a:lvl5pPr>
            <a:lvl6pPr marL="1783655" indent="0">
              <a:buNone/>
              <a:defRPr sz="1100"/>
            </a:lvl6pPr>
            <a:lvl7pPr marL="2140387" indent="0">
              <a:buNone/>
              <a:defRPr sz="1100"/>
            </a:lvl7pPr>
            <a:lvl8pPr marL="2497118" indent="0">
              <a:buNone/>
              <a:defRPr sz="1100"/>
            </a:lvl8pPr>
            <a:lvl9pPr marL="285385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19088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74"/>
            <a:ext cx="3606830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3010" y="1199774"/>
            <a:ext cx="3606831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33315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3" y="206260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6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726" indent="0">
              <a:buNone/>
              <a:defRPr sz="1600" b="1"/>
            </a:lvl2pPr>
            <a:lvl3pPr marL="713449" indent="0">
              <a:buNone/>
              <a:defRPr sz="1400" b="1"/>
            </a:lvl3pPr>
            <a:lvl4pPr marL="1070195" indent="0">
              <a:buNone/>
              <a:defRPr sz="1300" b="1"/>
            </a:lvl4pPr>
            <a:lvl5pPr marL="1426925" indent="0">
              <a:buNone/>
              <a:defRPr sz="1300" b="1"/>
            </a:lvl5pPr>
            <a:lvl6pPr marL="1783655" indent="0">
              <a:buNone/>
              <a:defRPr sz="1300" b="1"/>
            </a:lvl6pPr>
            <a:lvl7pPr marL="2140387" indent="0">
              <a:buNone/>
              <a:defRPr sz="1300" b="1"/>
            </a:lvl7pPr>
            <a:lvl8pPr marL="2497118" indent="0">
              <a:buNone/>
              <a:defRPr sz="1300" b="1"/>
            </a:lvl8pPr>
            <a:lvl9pPr marL="285385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6" y="1630635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8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726" indent="0">
              <a:buNone/>
              <a:defRPr sz="1600" b="1"/>
            </a:lvl2pPr>
            <a:lvl3pPr marL="713449" indent="0">
              <a:buNone/>
              <a:defRPr sz="1400" b="1"/>
            </a:lvl3pPr>
            <a:lvl4pPr marL="1070195" indent="0">
              <a:buNone/>
              <a:defRPr sz="1300" b="1"/>
            </a:lvl4pPr>
            <a:lvl5pPr marL="1426925" indent="0">
              <a:buNone/>
              <a:defRPr sz="1300" b="1"/>
            </a:lvl5pPr>
            <a:lvl6pPr marL="1783655" indent="0">
              <a:buNone/>
              <a:defRPr sz="1300" b="1"/>
            </a:lvl6pPr>
            <a:lvl7pPr marL="2140387" indent="0">
              <a:buNone/>
              <a:defRPr sz="1300" b="1"/>
            </a:lvl7pPr>
            <a:lvl8pPr marL="2497118" indent="0">
              <a:buNone/>
              <a:defRPr sz="1300" b="1"/>
            </a:lvl8pPr>
            <a:lvl9pPr marL="285385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8" y="1630635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27814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4206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24935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93" y="20520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2" y="205181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93" y="1076650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6726" indent="0">
              <a:buNone/>
              <a:defRPr sz="900"/>
            </a:lvl2pPr>
            <a:lvl3pPr marL="713449" indent="0">
              <a:buNone/>
              <a:defRPr sz="800"/>
            </a:lvl3pPr>
            <a:lvl4pPr marL="1070195" indent="0">
              <a:buNone/>
              <a:defRPr sz="700"/>
            </a:lvl4pPr>
            <a:lvl5pPr marL="1426925" indent="0">
              <a:buNone/>
              <a:defRPr sz="700"/>
            </a:lvl5pPr>
            <a:lvl6pPr marL="1783655" indent="0">
              <a:buNone/>
              <a:defRPr sz="700"/>
            </a:lvl6pPr>
            <a:lvl7pPr marL="2140387" indent="0">
              <a:buNone/>
              <a:defRPr sz="700"/>
            </a:lvl7pPr>
            <a:lvl8pPr marL="2497118" indent="0">
              <a:buNone/>
              <a:defRPr sz="700"/>
            </a:lvl8pPr>
            <a:lvl9pPr marL="285385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51517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899" y="3600362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899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6726" indent="0">
              <a:buNone/>
              <a:defRPr sz="2200"/>
            </a:lvl2pPr>
            <a:lvl3pPr marL="713449" indent="0">
              <a:buNone/>
              <a:defRPr sz="1900"/>
            </a:lvl3pPr>
            <a:lvl4pPr marL="1070195" indent="0">
              <a:buNone/>
              <a:defRPr sz="1600"/>
            </a:lvl4pPr>
            <a:lvl5pPr marL="1426925" indent="0">
              <a:buNone/>
              <a:defRPr sz="1600"/>
            </a:lvl5pPr>
            <a:lvl6pPr marL="1783655" indent="0">
              <a:buNone/>
              <a:defRPr sz="1600"/>
            </a:lvl6pPr>
            <a:lvl7pPr marL="2140387" indent="0">
              <a:buNone/>
              <a:defRPr sz="1600"/>
            </a:lvl7pPr>
            <a:lvl8pPr marL="2497118" indent="0">
              <a:buNone/>
              <a:defRPr sz="1600"/>
            </a:lvl8pPr>
            <a:lvl9pPr marL="2853850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899" y="4025837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6726" indent="0">
              <a:buNone/>
              <a:defRPr sz="900"/>
            </a:lvl2pPr>
            <a:lvl3pPr marL="713449" indent="0">
              <a:buNone/>
              <a:defRPr sz="800"/>
            </a:lvl3pPr>
            <a:lvl4pPr marL="1070195" indent="0">
              <a:buNone/>
              <a:defRPr sz="700"/>
            </a:lvl4pPr>
            <a:lvl5pPr marL="1426925" indent="0">
              <a:buNone/>
              <a:defRPr sz="700"/>
            </a:lvl5pPr>
            <a:lvl6pPr marL="1783655" indent="0">
              <a:buNone/>
              <a:defRPr sz="700"/>
            </a:lvl6pPr>
            <a:lvl7pPr marL="2140387" indent="0">
              <a:buNone/>
              <a:defRPr sz="700"/>
            </a:lvl7pPr>
            <a:lvl8pPr marL="2497118" indent="0">
              <a:buNone/>
              <a:defRPr sz="700"/>
            </a:lvl8pPr>
            <a:lvl9pPr marL="285385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04292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75843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65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65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505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2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-556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7046" y="1478188"/>
            <a:ext cx="5736842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07046" y="353047"/>
            <a:ext cx="5736842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619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23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1856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47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3094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371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4332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4952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99160776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69" y="36718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69" y="1199774"/>
            <a:ext cx="7343979" cy="36273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18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4538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69" y="367183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86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3010" y="1199786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32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3010" y="3064732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18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941483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69" y="367165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18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32882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539" y="1598242"/>
            <a:ext cx="7772943" cy="110256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057" y="2914614"/>
            <a:ext cx="6401886" cy="1314222"/>
          </a:xfrm>
        </p:spPr>
        <p:txBody>
          <a:bodyPr/>
          <a:lstStyle>
            <a:lvl1pPr marL="0" indent="0" algn="ctr">
              <a:buNone/>
              <a:defRPr/>
            </a:lvl1pPr>
            <a:lvl2pPr marL="357266" indent="0" algn="ctr">
              <a:buNone/>
              <a:defRPr/>
            </a:lvl2pPr>
            <a:lvl3pPr marL="714529" indent="0" algn="ctr">
              <a:buNone/>
              <a:defRPr/>
            </a:lvl3pPr>
            <a:lvl4pPr marL="1071804" indent="0" algn="ctr">
              <a:buNone/>
              <a:defRPr/>
            </a:lvl4pPr>
            <a:lvl5pPr marL="1429071" indent="0" algn="ctr">
              <a:buNone/>
              <a:defRPr/>
            </a:lvl5pPr>
            <a:lvl6pPr marL="1786338" indent="0" algn="ctr">
              <a:buNone/>
              <a:defRPr/>
            </a:lvl6pPr>
            <a:lvl7pPr marL="2143605" indent="0" algn="ctr">
              <a:buNone/>
              <a:defRPr/>
            </a:lvl7pPr>
            <a:lvl8pPr marL="2500873" indent="0" algn="ctr">
              <a:buNone/>
              <a:defRPr/>
            </a:lvl8pPr>
            <a:lvl9pPr marL="285814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C44035-C6A1-4714-955F-5E709142054D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87030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87A33C-8020-4182-8E0B-E61C821744C6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9459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191" y="3305543"/>
            <a:ext cx="7772943" cy="102157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191" y="2180292"/>
            <a:ext cx="7772943" cy="1125242"/>
          </a:xfrm>
        </p:spPr>
        <p:txBody>
          <a:bodyPr anchor="b"/>
          <a:lstStyle>
            <a:lvl1pPr marL="0" indent="0">
              <a:buNone/>
              <a:defRPr sz="1600"/>
            </a:lvl1pPr>
            <a:lvl2pPr marL="357266" indent="0">
              <a:buNone/>
              <a:defRPr sz="1400"/>
            </a:lvl2pPr>
            <a:lvl3pPr marL="714529" indent="0">
              <a:buNone/>
              <a:defRPr sz="1300"/>
            </a:lvl3pPr>
            <a:lvl4pPr marL="1071804" indent="0">
              <a:buNone/>
              <a:defRPr sz="1100"/>
            </a:lvl4pPr>
            <a:lvl5pPr marL="1429071" indent="0">
              <a:buNone/>
              <a:defRPr sz="1100"/>
            </a:lvl5pPr>
            <a:lvl6pPr marL="1786338" indent="0">
              <a:buNone/>
              <a:defRPr sz="1100"/>
            </a:lvl6pPr>
            <a:lvl7pPr marL="2143605" indent="0">
              <a:buNone/>
              <a:defRPr sz="1100"/>
            </a:lvl7pPr>
            <a:lvl8pPr marL="2500873" indent="0">
              <a:buNone/>
              <a:defRPr sz="1100"/>
            </a:lvl8pPr>
            <a:lvl9pPr marL="2858140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32C778-9778-48A0-A30D-5A5AFFE58021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25293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5848" y="1199764"/>
            <a:ext cx="3606830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52998" y="1199764"/>
            <a:ext cx="3606831" cy="3627339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85E87F-E54A-4B3D-A399-B1663516AB3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12571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82" y="206260"/>
            <a:ext cx="8229057" cy="85743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474" y="1151160"/>
            <a:ext cx="4039867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266" indent="0">
              <a:buNone/>
              <a:defRPr sz="1600" b="1"/>
            </a:lvl2pPr>
            <a:lvl3pPr marL="714529" indent="0">
              <a:buNone/>
              <a:defRPr sz="1400" b="1"/>
            </a:lvl3pPr>
            <a:lvl4pPr marL="1071804" indent="0">
              <a:buNone/>
              <a:defRPr sz="1300" b="1"/>
            </a:lvl4pPr>
            <a:lvl5pPr marL="1429071" indent="0">
              <a:buNone/>
              <a:defRPr sz="1300" b="1"/>
            </a:lvl5pPr>
            <a:lvl6pPr marL="1786338" indent="0">
              <a:buNone/>
              <a:defRPr sz="1300" b="1"/>
            </a:lvl6pPr>
            <a:lvl7pPr marL="2143605" indent="0">
              <a:buNone/>
              <a:defRPr sz="1300" b="1"/>
            </a:lvl7pPr>
            <a:lvl8pPr marL="2500873" indent="0">
              <a:buNone/>
              <a:defRPr sz="1300" b="1"/>
            </a:lvl8pPr>
            <a:lvl9pPr marL="285814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474" y="1630629"/>
            <a:ext cx="4039867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307" y="1151160"/>
            <a:ext cx="4041225" cy="47947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7266" indent="0">
              <a:buNone/>
              <a:defRPr sz="1600" b="1"/>
            </a:lvl2pPr>
            <a:lvl3pPr marL="714529" indent="0">
              <a:buNone/>
              <a:defRPr sz="1400" b="1"/>
            </a:lvl3pPr>
            <a:lvl4pPr marL="1071804" indent="0">
              <a:buNone/>
              <a:defRPr sz="1300" b="1"/>
            </a:lvl4pPr>
            <a:lvl5pPr marL="1429071" indent="0">
              <a:buNone/>
              <a:defRPr sz="1300" b="1"/>
            </a:lvl5pPr>
            <a:lvl6pPr marL="1786338" indent="0">
              <a:buNone/>
              <a:defRPr sz="1300" b="1"/>
            </a:lvl6pPr>
            <a:lvl7pPr marL="2143605" indent="0">
              <a:buNone/>
              <a:defRPr sz="1300" b="1"/>
            </a:lvl7pPr>
            <a:lvl8pPr marL="2500873" indent="0">
              <a:buNone/>
              <a:defRPr sz="1300" b="1"/>
            </a:lvl8pPr>
            <a:lvl9pPr marL="2858140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307" y="1630629"/>
            <a:ext cx="4041225" cy="2964289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5A23926-0443-489C-9F0D-E4469FEB634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1535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41616-2C9F-48A9-AE86-C98F3B2326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92515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87BCF-BE32-43D2-88AB-A07FCD9C9C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79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9" y="558812"/>
            <a:ext cx="8075612" cy="946151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1190" y="1504951"/>
            <a:ext cx="3647576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504951"/>
            <a:ext cx="3671888" cy="3206750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83767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482" y="205189"/>
            <a:ext cx="3008181" cy="871469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611" y="205179"/>
            <a:ext cx="5110921" cy="4389739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482" y="1076648"/>
            <a:ext cx="3008181" cy="3518270"/>
          </a:xfrm>
        </p:spPr>
        <p:txBody>
          <a:bodyPr/>
          <a:lstStyle>
            <a:lvl1pPr marL="0" indent="0">
              <a:buNone/>
              <a:defRPr sz="1100"/>
            </a:lvl1pPr>
            <a:lvl2pPr marL="357266" indent="0">
              <a:buNone/>
              <a:defRPr sz="900"/>
            </a:lvl2pPr>
            <a:lvl3pPr marL="714529" indent="0">
              <a:buNone/>
              <a:defRPr sz="800"/>
            </a:lvl3pPr>
            <a:lvl4pPr marL="1071804" indent="0">
              <a:buNone/>
              <a:defRPr sz="700"/>
            </a:lvl4pPr>
            <a:lvl5pPr marL="1429071" indent="0">
              <a:buNone/>
              <a:defRPr sz="700"/>
            </a:lvl5pPr>
            <a:lvl6pPr marL="1786338" indent="0">
              <a:buNone/>
              <a:defRPr sz="700"/>
            </a:lvl6pPr>
            <a:lvl7pPr marL="2143605" indent="0">
              <a:buNone/>
              <a:defRPr sz="700"/>
            </a:lvl7pPr>
            <a:lvl8pPr marL="2500873" indent="0">
              <a:buNone/>
              <a:defRPr sz="700"/>
            </a:lvl8pPr>
            <a:lvl9pPr marL="285814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03B00-C01C-4882-B9FC-C4919ECD67E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36926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1887" y="3600352"/>
            <a:ext cx="5486943" cy="4254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1887" y="460032"/>
            <a:ext cx="5486943" cy="3085236"/>
          </a:xfrm>
        </p:spPr>
        <p:txBody>
          <a:bodyPr/>
          <a:lstStyle>
            <a:lvl1pPr marL="0" indent="0">
              <a:buNone/>
              <a:defRPr sz="2500"/>
            </a:lvl1pPr>
            <a:lvl2pPr marL="357266" indent="0">
              <a:buNone/>
              <a:defRPr sz="2200"/>
            </a:lvl2pPr>
            <a:lvl3pPr marL="714529" indent="0">
              <a:buNone/>
              <a:defRPr sz="1900"/>
            </a:lvl3pPr>
            <a:lvl4pPr marL="1071804" indent="0">
              <a:buNone/>
              <a:defRPr sz="1600"/>
            </a:lvl4pPr>
            <a:lvl5pPr marL="1429071" indent="0">
              <a:buNone/>
              <a:defRPr sz="1600"/>
            </a:lvl5pPr>
            <a:lvl6pPr marL="1786338" indent="0">
              <a:buNone/>
              <a:defRPr sz="1600"/>
            </a:lvl6pPr>
            <a:lvl7pPr marL="2143605" indent="0">
              <a:buNone/>
              <a:defRPr sz="1600"/>
            </a:lvl7pPr>
            <a:lvl8pPr marL="2500873" indent="0">
              <a:buNone/>
              <a:defRPr sz="1600"/>
            </a:lvl8pPr>
            <a:lvl9pPr marL="2858140" indent="0">
              <a:buNone/>
              <a:defRPr sz="16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1887" y="4025827"/>
            <a:ext cx="5486943" cy="603657"/>
          </a:xfrm>
        </p:spPr>
        <p:txBody>
          <a:bodyPr/>
          <a:lstStyle>
            <a:lvl1pPr marL="0" indent="0">
              <a:buNone/>
              <a:defRPr sz="1100"/>
            </a:lvl1pPr>
            <a:lvl2pPr marL="357266" indent="0">
              <a:buNone/>
              <a:defRPr sz="900"/>
            </a:lvl2pPr>
            <a:lvl3pPr marL="714529" indent="0">
              <a:buNone/>
              <a:defRPr sz="800"/>
            </a:lvl3pPr>
            <a:lvl4pPr marL="1071804" indent="0">
              <a:buNone/>
              <a:defRPr sz="700"/>
            </a:lvl4pPr>
            <a:lvl5pPr marL="1429071" indent="0">
              <a:buNone/>
              <a:defRPr sz="700"/>
            </a:lvl5pPr>
            <a:lvl6pPr marL="1786338" indent="0">
              <a:buNone/>
              <a:defRPr sz="700"/>
            </a:lvl6pPr>
            <a:lvl7pPr marL="2143605" indent="0">
              <a:buNone/>
              <a:defRPr sz="700"/>
            </a:lvl7pPr>
            <a:lvl8pPr marL="2500873" indent="0">
              <a:buNone/>
              <a:defRPr sz="700"/>
            </a:lvl8pPr>
            <a:lvl9pPr marL="2858140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2CDDC-2572-4CBF-B8A4-C789D3C28E7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70957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0EA28E-E836-40C4-BA10-DC91EB36737B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0324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324510" y="367163"/>
            <a:ext cx="1835316" cy="445993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5850" y="367163"/>
            <a:ext cx="5378344" cy="445993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F96414-184D-4A28-8EF7-D3D35465E9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68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57" y="367172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815857" y="1199764"/>
            <a:ext cx="7343979" cy="36273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8324081" y="4531205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04AE3-E534-4CC9-9485-637EF95E0D1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27401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15857" y="367172"/>
            <a:ext cx="7343979" cy="83259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815848" y="1199764"/>
            <a:ext cx="3606830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552998" y="1199764"/>
            <a:ext cx="3606831" cy="176129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815848" y="3064719"/>
            <a:ext cx="3606830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552998" y="3064719"/>
            <a:ext cx="3606831" cy="1762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>
          <a:xfrm>
            <a:off x="8324081" y="4531205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031499C-4B5A-4FCA-A8E1-510E92BC67D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03955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815857" y="367163"/>
            <a:ext cx="7343979" cy="445993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>
          <a:xfrm>
            <a:off x="8324081" y="4531205"/>
            <a:ext cx="620370" cy="474071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6AE9B1-741B-49B7-AEE8-7315EC80EECF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54875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C483C82-2CB0-403B-8A56-3B54E47C14C4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89234265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498626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196"/>
            <a:ext cx="9142412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926209" y="3846910"/>
            <a:ext cx="923925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97" tIns="39749" rIns="79497" bIns="39749"/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5813" indent="-227013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30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02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74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46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8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707" y="1205166"/>
            <a:ext cx="7320689" cy="3621940"/>
          </a:xfrm>
        </p:spPr>
        <p:txBody>
          <a:bodyPr/>
          <a:lstStyle>
            <a:lvl1pPr marL="316328" indent="0">
              <a:buFontTx/>
              <a:buNone/>
              <a:defRPr b="1">
                <a:latin typeface="+mj-lt"/>
              </a:defRPr>
            </a:lvl1pPr>
            <a:lvl2pPr marL="313570" indent="2783">
              <a:defRPr>
                <a:latin typeface="+mj-lt"/>
              </a:defRPr>
            </a:lvl2pPr>
            <a:lvl3pPr marL="547008" indent="-226545">
              <a:tabLst/>
              <a:defRPr>
                <a:latin typeface="+mj-lt"/>
              </a:defRPr>
            </a:lvl3pPr>
            <a:lvl4pPr marL="0" indent="313570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375815"/>
            <a:ext cx="7337192" cy="829352"/>
          </a:xfrm>
        </p:spPr>
        <p:txBody>
          <a:bodyPr/>
          <a:lstStyle>
            <a:lvl1pPr marL="0" marR="0" indent="0" defTabSz="9076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09049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A9D0797A-33CF-4BB8-8CCB-9DDB0B488B5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8642261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75"/>
            <a:ext cx="4040188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193" indent="0">
              <a:buNone/>
              <a:defRPr sz="1800" b="1"/>
            </a:lvl2pPr>
            <a:lvl3pPr marL="812381" indent="0">
              <a:buNone/>
              <a:defRPr sz="1600" b="1"/>
            </a:lvl3pPr>
            <a:lvl4pPr marL="1218566" indent="0">
              <a:buNone/>
              <a:defRPr sz="1400" b="1"/>
            </a:lvl4pPr>
            <a:lvl5pPr marL="1624754" indent="0">
              <a:buNone/>
              <a:defRPr sz="1400" b="1"/>
            </a:lvl5pPr>
            <a:lvl6pPr marL="2030948" indent="0">
              <a:buNone/>
              <a:defRPr sz="1400" b="1"/>
            </a:lvl6pPr>
            <a:lvl7pPr marL="2437142" indent="0">
              <a:buNone/>
              <a:defRPr sz="1400" b="1"/>
            </a:lvl7pPr>
            <a:lvl8pPr marL="2843329" indent="0">
              <a:buNone/>
              <a:defRPr sz="1400" b="1"/>
            </a:lvl8pPr>
            <a:lvl9pPr marL="324952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82" y="1151375"/>
            <a:ext cx="4041775" cy="479821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6193" indent="0">
              <a:buNone/>
              <a:defRPr sz="1800" b="1"/>
            </a:lvl2pPr>
            <a:lvl3pPr marL="812381" indent="0">
              <a:buNone/>
              <a:defRPr sz="1600" b="1"/>
            </a:lvl3pPr>
            <a:lvl4pPr marL="1218566" indent="0">
              <a:buNone/>
              <a:defRPr sz="1400" b="1"/>
            </a:lvl4pPr>
            <a:lvl5pPr marL="1624754" indent="0">
              <a:buNone/>
              <a:defRPr sz="1400" b="1"/>
            </a:lvl5pPr>
            <a:lvl6pPr marL="2030948" indent="0">
              <a:buNone/>
              <a:defRPr sz="1400" b="1"/>
            </a:lvl6pPr>
            <a:lvl7pPr marL="2437142" indent="0">
              <a:buNone/>
              <a:defRPr sz="1400" b="1"/>
            </a:lvl7pPr>
            <a:lvl8pPr marL="2843329" indent="0">
              <a:buNone/>
              <a:defRPr sz="1400" b="1"/>
            </a:lvl8pPr>
            <a:lvl9pPr marL="324952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82" y="1631156"/>
            <a:ext cx="4041775" cy="29634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83113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" y="0"/>
            <a:ext cx="9142413" cy="5142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707" y="1205166"/>
            <a:ext cx="7320689" cy="3621940"/>
          </a:xfrm>
        </p:spPr>
        <p:txBody>
          <a:bodyPr/>
          <a:lstStyle>
            <a:lvl1pPr marL="316328" indent="0">
              <a:buFontTx/>
              <a:buNone/>
              <a:defRPr b="1">
                <a:latin typeface="+mj-lt"/>
              </a:defRPr>
            </a:lvl1pPr>
            <a:lvl2pPr marL="316328" indent="0">
              <a:defRPr>
                <a:latin typeface="+mj-lt"/>
              </a:defRPr>
            </a:lvl2pPr>
            <a:lvl3pPr marL="547008" indent="-226545">
              <a:defRPr>
                <a:latin typeface="+mj-lt"/>
              </a:defRPr>
            </a:lvl3pPr>
            <a:lvl4pPr marL="0" indent="313570">
              <a:defRPr>
                <a:latin typeface="+mj-lt"/>
              </a:defRPr>
            </a:lvl4pPr>
            <a:lvl5pPr marL="1248746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55" y="375815"/>
            <a:ext cx="7337901" cy="829352"/>
          </a:xfrm>
        </p:spPr>
        <p:txBody>
          <a:bodyPr/>
          <a:lstStyle>
            <a:lvl1pPr marL="0" marR="0" indent="0" defTabSz="90760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09049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D8ED851C-A96E-4531-8813-94A897DC60F4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41190478"/>
      </p:ext>
    </p:extLst>
  </p:cSld>
  <p:clrMapOvr>
    <a:masterClrMapping/>
  </p:clrMapOvr>
  <p:transition spd="med">
    <p:fade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7981161"/>
      </p:ext>
    </p:extLst>
  </p:cSld>
  <p:clrMapOvr>
    <a:masterClrMapping/>
  </p:clrMapOvr>
  <p:transition spd="med">
    <p:fade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16.9-01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1169"/>
            <a:ext cx="9144000" cy="514289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794995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92159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7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5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2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0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38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3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98626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429"/>
            <a:ext cx="9142412" cy="5142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5926139" y="3844768"/>
            <a:ext cx="923925" cy="282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405" tIns="32202" rIns="64405" bIns="32202"/>
          <a:lstStyle>
            <a:lvl1pPr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ru-RU" sz="14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7" y="1205153"/>
            <a:ext cx="7320689" cy="3621940"/>
          </a:xfrm>
        </p:spPr>
        <p:txBody>
          <a:bodyPr/>
          <a:lstStyle>
            <a:lvl1pPr marL="256055" indent="0">
              <a:buFontTx/>
              <a:buNone/>
              <a:defRPr b="1">
                <a:latin typeface="+mj-lt"/>
              </a:defRPr>
            </a:lvl1pPr>
            <a:lvl2pPr marL="253818" indent="2237">
              <a:defRPr>
                <a:latin typeface="+mj-lt"/>
              </a:defRPr>
            </a:lvl2pPr>
            <a:lvl3pPr marL="442783" indent="-183375">
              <a:tabLst/>
              <a:defRPr>
                <a:latin typeface="+mj-lt"/>
              </a:defRPr>
            </a:lvl3pPr>
            <a:lvl4pPr marL="0" indent="253818">
              <a:lnSpc>
                <a:spcPts val="1268"/>
              </a:lnSpc>
              <a:spcBef>
                <a:spcPts val="282"/>
              </a:spcBef>
              <a:defRPr>
                <a:latin typeface="+mj-lt"/>
              </a:defRPr>
            </a:lvl4pPr>
            <a:lvl5pPr>
              <a:lnSpc>
                <a:spcPts val="1268"/>
              </a:lnSpc>
              <a:spcBef>
                <a:spcPts val="282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375802"/>
            <a:ext cx="7337192" cy="829352"/>
          </a:xfrm>
        </p:spPr>
        <p:txBody>
          <a:bodyPr/>
          <a:lstStyle>
            <a:lvl1pPr marL="0" marR="0" indent="0" defTabSz="73466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38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64A33CF-D9D7-4F2E-AD83-2EC7DC596315}" type="slidenum">
              <a:rPr lang="ru-RU" altLang="ru-RU"/>
              <a:pPr/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5361791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194"/>
            <a:ext cx="9142412" cy="5142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926177" y="3846910"/>
            <a:ext cx="923925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737" tIns="39869" rIns="79737" bIns="39869"/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5813" indent="-227013" defTabSz="912813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30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02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74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4613" indent="-227013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 altLang="ru-RU" sz="1800" dirty="0" smtClean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87" y="1205166"/>
            <a:ext cx="7320689" cy="3621940"/>
          </a:xfrm>
        </p:spPr>
        <p:txBody>
          <a:bodyPr/>
          <a:lstStyle>
            <a:lvl1pPr marL="317276" indent="0">
              <a:buFontTx/>
              <a:buNone/>
              <a:defRPr b="1">
                <a:latin typeface="+mj-lt"/>
              </a:defRPr>
            </a:lvl1pPr>
            <a:lvl2pPr marL="314512" indent="2783">
              <a:defRPr>
                <a:latin typeface="+mj-lt"/>
              </a:defRPr>
            </a:lvl2pPr>
            <a:lvl3pPr marL="548661" indent="-227225">
              <a:tabLst/>
              <a:defRPr>
                <a:latin typeface="+mj-lt"/>
              </a:defRPr>
            </a:lvl3pPr>
            <a:lvl4pPr marL="0" indent="314512">
              <a:lnSpc>
                <a:spcPts val="1578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8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375815"/>
            <a:ext cx="7337192" cy="829352"/>
          </a:xfrm>
        </p:spPr>
        <p:txBody>
          <a:bodyPr/>
          <a:lstStyle>
            <a:lvl1pPr marL="0" marR="0" indent="0" defTabSz="91033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911788">
              <a:defRPr>
                <a:latin typeface="Arial" pitchFamily="34" charset="0"/>
              </a:defRPr>
            </a:lvl1pPr>
          </a:lstStyle>
          <a:p>
            <a:pPr>
              <a:defRPr/>
            </a:pPr>
            <a:fld id="{A9D0797A-33CF-4BB8-8CCB-9DDB0B488B5F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348822988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slideLayout" Target="../slideLayouts/slideLayout7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slideLayout" Target="../slideLayouts/slideLayout85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slideLayout" Target="../slideLayouts/slideLayout8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3" Type="http://schemas.openxmlformats.org/officeDocument/2006/relationships/slideLayout" Target="../slideLayouts/slideLayout89.xml"/><Relationship Id="rId7" Type="http://schemas.openxmlformats.org/officeDocument/2006/relationships/slideLayout" Target="../slideLayouts/slideLayout93.xml"/><Relationship Id="rId2" Type="http://schemas.openxmlformats.org/officeDocument/2006/relationships/slideLayout" Target="../slideLayouts/slideLayout88.xml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90.xml"/><Relationship Id="rId9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16.9-03.png"/>
          <p:cNvPicPr>
            <a:picLocks noChangeAspect="1" noChangeArrowheads="1"/>
          </p:cNvPicPr>
          <p:nvPr/>
        </p:nvPicPr>
        <p:blipFill>
          <a:blip r:embed="rId18" cstate="print"/>
          <a:stretch>
            <a:fillRect/>
          </a:stretch>
        </p:blipFill>
        <p:spPr bwMode="auto">
          <a:xfrm>
            <a:off x="1" y="1169"/>
            <a:ext cx="9143998" cy="514289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188" y="558800"/>
            <a:ext cx="7632700" cy="925984"/>
          </a:xfrm>
          <a:prstGeom prst="rect">
            <a:avLst/>
          </a:prstGeom>
        </p:spPr>
        <p:txBody>
          <a:bodyPr vert="horz" lIns="81245" tIns="40623" rIns="81245" bIns="40623" rtlCol="0" anchor="ctr">
            <a:no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221" y="1491630"/>
            <a:ext cx="7632699" cy="3220070"/>
          </a:xfrm>
          <a:prstGeom prst="rect">
            <a:avLst/>
          </a:prstGeom>
        </p:spPr>
        <p:txBody>
          <a:bodyPr vert="horz" lIns="81245" tIns="40623" rIns="81245" bIns="40623" rtlCol="0">
            <a:no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1" y="4767264"/>
            <a:ext cx="2133600" cy="273844"/>
          </a:xfrm>
          <a:prstGeom prst="rect">
            <a:avLst/>
          </a:prstGeom>
        </p:spPr>
        <p:txBody>
          <a:bodyPr vert="horz" lIns="81245" tIns="40623" rIns="81245" bIns="40623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3" y="4767264"/>
            <a:ext cx="2895600" cy="273844"/>
          </a:xfrm>
          <a:prstGeom prst="rect">
            <a:avLst/>
          </a:prstGeom>
        </p:spPr>
        <p:txBody>
          <a:bodyPr vert="horz" lIns="81245" tIns="40623" rIns="81245" bIns="40623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403487" y="4398169"/>
            <a:ext cx="503585" cy="513582"/>
          </a:xfrm>
          <a:prstGeom prst="rect">
            <a:avLst/>
          </a:prstGeom>
        </p:spPr>
        <p:txBody>
          <a:bodyPr vert="horz" lIns="81245" tIns="40623" rIns="81245" bIns="40623" rtlCol="0" anchor="ctr"/>
          <a:lstStyle>
            <a:lvl1pPr algn="ctr">
              <a:lnSpc>
                <a:spcPts val="1877"/>
              </a:lnSpc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 defTabSz="812381" fontAlgn="auto">
              <a:spcBef>
                <a:spcPts val="0"/>
              </a:spcBef>
              <a:spcAft>
                <a:spcPts val="0"/>
              </a:spcAft>
            </a:pPr>
            <a:fld id="{E20E89E6-FE54-4E13-859C-1FA908D70D39}" type="slidenum">
              <a:rPr lang="ru-RU" smtClean="0">
                <a:solidFill>
                  <a:prstClr val="white"/>
                </a:solidFill>
              </a:rPr>
              <a:pPr defTabSz="812381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969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74" r:id="rId2"/>
    <p:sldLayoutId id="2147484075" r:id="rId3"/>
    <p:sldLayoutId id="2147484076" r:id="rId4"/>
    <p:sldLayoutId id="2147484077" r:id="rId5"/>
    <p:sldLayoutId id="2147484078" r:id="rId6"/>
    <p:sldLayoutId id="2147484079" r:id="rId7"/>
    <p:sldLayoutId id="2147484080" r:id="rId8"/>
    <p:sldLayoutId id="2147484081" r:id="rId9"/>
    <p:sldLayoutId id="2147484082" r:id="rId10"/>
    <p:sldLayoutId id="2147484083" r:id="rId11"/>
    <p:sldLayoutId id="2147484084" r:id="rId12"/>
    <p:sldLayoutId id="2147484085" r:id="rId13"/>
    <p:sldLayoutId id="2147484086" r:id="rId14"/>
    <p:sldLayoutId id="2147484087" r:id="rId15"/>
    <p:sldLayoutId id="2147484382" r:id="rId16"/>
  </p:sldLayoutIdLst>
  <p:hf hdr="0" ftr="0" dt="0"/>
  <p:txStyles>
    <p:titleStyle>
      <a:lvl1pPr algn="l" defTabSz="812381" rtl="0" eaLnBrk="1" latinLnBrk="0" hangingPunct="1">
        <a:spcBef>
          <a:spcPct val="0"/>
        </a:spcBef>
        <a:buNone/>
        <a:defRPr sz="38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283135" indent="0" algn="l" defTabSz="812381" rtl="0" eaLnBrk="1" latinLnBrk="0" hangingPunct="1">
        <a:spcBef>
          <a:spcPct val="20000"/>
        </a:spcBef>
        <a:buFont typeface="+mj-lt"/>
        <a:buNone/>
        <a:defRPr sz="24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283135" indent="0" algn="l" defTabSz="812381" rtl="0" eaLnBrk="1" latinLnBrk="0" hangingPunct="1">
        <a:spcBef>
          <a:spcPct val="20000"/>
        </a:spcBef>
        <a:buFont typeface="Arial" pitchFamily="34" charset="0"/>
        <a:buNone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555157" indent="-202775" algn="l" defTabSz="812381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280669" algn="just" defTabSz="812381" rtl="0" eaLnBrk="1" latinLnBrk="0" hangingPunct="1">
        <a:lnSpc>
          <a:spcPts val="1899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117717" indent="0" algn="l" defTabSz="812381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234046" indent="-203097" algn="l" defTabSz="81238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40235" indent="-203097" algn="l" defTabSz="81238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46425" indent="-203097" algn="l" defTabSz="81238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52614" indent="-203097" algn="l" defTabSz="812381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193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381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566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4754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0948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7142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3329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9523" algn="l" defTabSz="81238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89" y="367196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89" y="1199761"/>
            <a:ext cx="7343979" cy="36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20"/>
            <a:ext cx="620370" cy="474071"/>
          </a:xfrm>
          <a:prstGeom prst="rect">
            <a:avLst/>
          </a:prstGeom>
        </p:spPr>
        <p:txBody>
          <a:bodyPr vert="horz" lIns="81144" tIns="40572" rIns="81144" bIns="40572" rtlCol="0" anchor="ctr">
            <a:normAutofit/>
          </a:bodyPr>
          <a:lstStyle>
            <a:lvl1pPr algn="ctr" defTabSz="811355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44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  <p:sldLayoutId id="2147484116" r:id="rId12"/>
    <p:sldLayoutId id="2147484117" r:id="rId13"/>
    <p:sldLayoutId id="2147484118" r:id="rId14"/>
  </p:sldLayoutIdLst>
  <p:hf hdr="0" ftr="0" dt="0"/>
  <p:txStyles>
    <p:titleStyle>
      <a:lvl1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5628"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1270"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6919"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2557" algn="l" defTabSz="811301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775" indent="-282775" algn="l" defTabSz="811301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775" indent="72859" algn="l" defTabSz="811301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4462" indent="-202519" algn="l" defTabSz="811301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4743" indent="-964425" algn="just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6312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1952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27589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3234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38873" indent="306248" algn="l" defTabSz="811301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28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27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919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2557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8199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84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9477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5114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83" y="367193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80" tIns="40590" rIns="81180" bIns="405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83" y="1199761"/>
            <a:ext cx="7343979" cy="36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80" tIns="40590" rIns="81180" bIns="405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20"/>
            <a:ext cx="620370" cy="474071"/>
          </a:xfrm>
          <a:prstGeom prst="rect">
            <a:avLst/>
          </a:prstGeom>
        </p:spPr>
        <p:txBody>
          <a:bodyPr vert="horz" lIns="81180" tIns="40590" rIns="81180" bIns="40590" rtlCol="0" anchor="ctr">
            <a:normAutofit/>
          </a:bodyPr>
          <a:lstStyle>
            <a:lvl1pPr algn="ctr" defTabSz="811721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132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0" r:id="rId1"/>
    <p:sldLayoutId id="2147484121" r:id="rId2"/>
    <p:sldLayoutId id="2147484122" r:id="rId3"/>
    <p:sldLayoutId id="2147484123" r:id="rId4"/>
    <p:sldLayoutId id="2147484124" r:id="rId5"/>
    <p:sldLayoutId id="2147484125" r:id="rId6"/>
    <p:sldLayoutId id="2147484126" r:id="rId7"/>
    <p:sldLayoutId id="2147484127" r:id="rId8"/>
    <p:sldLayoutId id="2147484128" r:id="rId9"/>
    <p:sldLayoutId id="2147484129" r:id="rId10"/>
    <p:sldLayoutId id="2147484130" r:id="rId11"/>
    <p:sldLayoutId id="2147484131" r:id="rId12"/>
    <p:sldLayoutId id="2147484132" r:id="rId13"/>
    <p:sldLayoutId id="2147484133" r:id="rId14"/>
  </p:sldLayoutIdLst>
  <p:hf hdr="0" ftr="0" dt="0"/>
  <p:txStyles>
    <p:titleStyle>
      <a:lvl1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5790"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1591"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7400"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3199" algn="l" defTabSz="811667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903" indent="-282903" algn="l" defTabSz="811667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903" indent="72892" algn="l" defTabSz="811667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4711" indent="-202610" algn="l" defTabSz="811667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5304" indent="-964860" algn="just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6815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2615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28413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4218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0019" indent="306386" algn="l" defTabSz="811667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790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591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7400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3199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9001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4801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0599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6398" algn="l" defTabSz="711591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82" y="367190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228" tIns="40614" rIns="81228" bIns="406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82" y="1199761"/>
            <a:ext cx="7343979" cy="36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228" tIns="40614" rIns="81228" bIns="406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20"/>
            <a:ext cx="620370" cy="474071"/>
          </a:xfrm>
          <a:prstGeom prst="rect">
            <a:avLst/>
          </a:prstGeom>
        </p:spPr>
        <p:txBody>
          <a:bodyPr vert="horz" lIns="81228" tIns="40614" rIns="81228" bIns="40614" rtlCol="0" anchor="ctr">
            <a:normAutofit/>
          </a:bodyPr>
          <a:lstStyle>
            <a:lvl1pPr algn="ctr" defTabSz="812209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968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5" r:id="rId1"/>
    <p:sldLayoutId id="2147484136" r:id="rId2"/>
    <p:sldLayoutId id="2147484137" r:id="rId3"/>
    <p:sldLayoutId id="2147484138" r:id="rId4"/>
    <p:sldLayoutId id="2147484139" r:id="rId5"/>
    <p:sldLayoutId id="2147484140" r:id="rId6"/>
    <p:sldLayoutId id="2147484141" r:id="rId7"/>
    <p:sldLayoutId id="2147484142" r:id="rId8"/>
    <p:sldLayoutId id="2147484143" r:id="rId9"/>
    <p:sldLayoutId id="2147484144" r:id="rId10"/>
    <p:sldLayoutId id="2147484145" r:id="rId11"/>
    <p:sldLayoutId id="2147484146" r:id="rId12"/>
    <p:sldLayoutId id="2147484147" r:id="rId13"/>
    <p:sldLayoutId id="2147484148" r:id="rId14"/>
  </p:sldLayoutIdLst>
  <p:hf hdr="0" ftr="0" dt="0"/>
  <p:txStyles>
    <p:titleStyle>
      <a:lvl1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006"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2019"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8042"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4055" algn="l" defTabSz="812155" rtl="0" eaLnBrk="0" fontAlgn="base" hangingPunct="0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3074" indent="-283074" algn="l" defTabSz="812155" rtl="0" eaLnBrk="0" fontAlgn="base" hangingPunct="0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3074" indent="72936" algn="l" defTabSz="812155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5045" indent="-202732" algn="l" defTabSz="812155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6053" indent="-965440" algn="just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7487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3500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29513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5530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1547" indent="306570" algn="l" defTabSz="812155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006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2019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8042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4055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0070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6085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2097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8109" algn="l" defTabSz="71201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69" y="367183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89" tIns="40695" rIns="81389" bIns="406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69" y="1199774"/>
            <a:ext cx="7343979" cy="3627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389" tIns="40695" rIns="81389" bIns="40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18"/>
            <a:ext cx="620370" cy="474071"/>
          </a:xfrm>
          <a:prstGeom prst="rect">
            <a:avLst/>
          </a:prstGeom>
        </p:spPr>
        <p:txBody>
          <a:bodyPr vert="horz" lIns="81389" tIns="40695" rIns="81389" bIns="40695" rtlCol="0" anchor="ctr">
            <a:normAutofit/>
          </a:bodyPr>
          <a:lstStyle>
            <a:lvl1pPr algn="ctr" defTabSz="813848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35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0" r:id="rId1"/>
    <p:sldLayoutId id="2147484151" r:id="rId2"/>
    <p:sldLayoutId id="2147484152" r:id="rId3"/>
    <p:sldLayoutId id="2147484153" r:id="rId4"/>
    <p:sldLayoutId id="2147484154" r:id="rId5"/>
    <p:sldLayoutId id="2147484155" r:id="rId6"/>
    <p:sldLayoutId id="2147484156" r:id="rId7"/>
    <p:sldLayoutId id="2147484157" r:id="rId8"/>
    <p:sldLayoutId id="2147484158" r:id="rId9"/>
    <p:sldLayoutId id="2147484159" r:id="rId10"/>
    <p:sldLayoutId id="2147484160" r:id="rId11"/>
    <p:sldLayoutId id="2147484161" r:id="rId12"/>
    <p:sldLayoutId id="2147484162" r:id="rId13"/>
    <p:sldLayoutId id="2147484163" r:id="rId14"/>
  </p:sldLayoutIdLst>
  <p:hf hdr="0" ftr="0" dt="0"/>
  <p:txStyles>
    <p:titleStyle>
      <a:lvl1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6726"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3449"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70195"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6925" algn="l" defTabSz="813794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3647" indent="-283647" algn="l" defTabSz="813794" rtl="0" eaLnBrk="0" fontAlgn="base" hangingPunct="0">
        <a:spcBef>
          <a:spcPct val="20000"/>
        </a:spcBef>
        <a:spcAft>
          <a:spcPct val="0"/>
        </a:spcAft>
        <a:buFont typeface="+mj-lt"/>
        <a:defRPr sz="2800">
          <a:solidFill>
            <a:srgbClr val="005AA9"/>
          </a:solidFill>
          <a:latin typeface="+mn-lt"/>
          <a:ea typeface="+mn-ea"/>
          <a:cs typeface="+mn-cs"/>
        </a:defRPr>
      </a:lvl1pPr>
      <a:lvl2pPr marL="283647" indent="73081" algn="l" defTabSz="813794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6155" indent="-203140" algn="l" defTabSz="813794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8562" indent="-967384" algn="just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9733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6469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3200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9931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46663" indent="307181" algn="l" defTabSz="813794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726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3449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0195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925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3655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40387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7118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3850" algn="l" defTabSz="7134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57" y="367172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509" tIns="40755" rIns="81509" bIns="407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57" y="1199764"/>
            <a:ext cx="7343979" cy="3627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509" tIns="40755" rIns="81509" bIns="407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05"/>
            <a:ext cx="620370" cy="474071"/>
          </a:xfrm>
          <a:prstGeom prst="rect">
            <a:avLst/>
          </a:prstGeom>
        </p:spPr>
        <p:txBody>
          <a:bodyPr vert="horz" lIns="81509" tIns="40755" rIns="81509" bIns="40755" rtlCol="0" anchor="ctr">
            <a:normAutofit/>
          </a:bodyPr>
          <a:lstStyle>
            <a:lvl1pPr algn="ctr" defTabSz="815072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4E1B3C2-7AE0-4C6C-9691-CB6BB781DB43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95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7" r:id="rId1"/>
    <p:sldLayoutId id="2147484328" r:id="rId2"/>
    <p:sldLayoutId id="2147484329" r:id="rId3"/>
    <p:sldLayoutId id="2147484330" r:id="rId4"/>
    <p:sldLayoutId id="2147484331" r:id="rId5"/>
    <p:sldLayoutId id="2147484332" r:id="rId6"/>
    <p:sldLayoutId id="2147484333" r:id="rId7"/>
    <p:sldLayoutId id="2147484334" r:id="rId8"/>
    <p:sldLayoutId id="2147484335" r:id="rId9"/>
    <p:sldLayoutId id="2147484336" r:id="rId10"/>
    <p:sldLayoutId id="2147484337" r:id="rId11"/>
    <p:sldLayoutId id="2147484338" r:id="rId12"/>
    <p:sldLayoutId id="2147484339" r:id="rId13"/>
    <p:sldLayoutId id="2147484340" r:id="rId14"/>
  </p:sldLayoutIdLst>
  <p:hf hdr="0" ftr="0" dt="0"/>
  <p:txStyles>
    <p:titleStyle>
      <a:lvl1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7266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4529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71804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9071" algn="l" defTabSz="815018" rtl="0" eaLnBrk="0" fontAlgn="base" hangingPunct="0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4076" indent="-284076" algn="l" defTabSz="815018" rtl="0" eaLnBrk="0" fontAlgn="base" hangingPunct="0">
        <a:spcBef>
          <a:spcPct val="20000"/>
        </a:spcBef>
        <a:spcAft>
          <a:spcPct val="0"/>
        </a:spcAft>
        <a:buFont typeface="+mj-lt"/>
        <a:defRPr sz="2800">
          <a:solidFill>
            <a:srgbClr val="005AA9"/>
          </a:solidFill>
          <a:latin typeface="+mn-lt"/>
          <a:ea typeface="+mn-ea"/>
          <a:cs typeface="+mn-cs"/>
        </a:defRPr>
      </a:lvl1pPr>
      <a:lvl2pPr marL="284076" indent="73191" algn="l" defTabSz="815018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6989" indent="-203445" algn="l" defTabSz="81501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50437" indent="-968838" algn="just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21420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8689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35957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93225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50492" indent="307644" algn="l" defTabSz="815018" rtl="0" eaLnBrk="0" fontAlgn="base" hangingPunct="0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7266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4529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1804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9071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6338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43605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00873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8140" algn="l" defTabSz="71452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" y="0"/>
            <a:ext cx="9142643" cy="5141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1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89" y="367196"/>
            <a:ext cx="7343979" cy="83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89092" name="Текст 2"/>
          <p:cNvSpPr>
            <a:spLocks noGrp="1"/>
          </p:cNvSpPr>
          <p:nvPr>
            <p:ph type="body" idx="1"/>
          </p:nvPr>
        </p:nvSpPr>
        <p:spPr bwMode="auto">
          <a:xfrm>
            <a:off x="815889" y="1199761"/>
            <a:ext cx="7343979" cy="36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1144" tIns="40572" rIns="81144" bIns="405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8" name="Номер слайда 13"/>
          <p:cNvSpPr>
            <a:spLocks noGrp="1"/>
          </p:cNvSpPr>
          <p:nvPr>
            <p:ph type="sldNum" sz="quarter" idx="4"/>
          </p:nvPr>
        </p:nvSpPr>
        <p:spPr>
          <a:xfrm>
            <a:off x="8324081" y="4531220"/>
            <a:ext cx="620370" cy="474071"/>
          </a:xfrm>
          <a:prstGeom prst="rect">
            <a:avLst/>
          </a:prstGeom>
        </p:spPr>
        <p:txBody>
          <a:bodyPr vert="horz" lIns="81144" tIns="40572" rIns="81144" bIns="40572" rtlCol="0" anchor="ctr">
            <a:normAutofit/>
          </a:bodyPr>
          <a:lstStyle>
            <a:lvl1pPr algn="ctr" defTabSz="811355" fontAlgn="auto">
              <a:lnSpc>
                <a:spcPts val="1877"/>
              </a:lnSpc>
              <a:spcBef>
                <a:spcPts val="0"/>
              </a:spcBef>
              <a:spcAft>
                <a:spcPts val="0"/>
              </a:spcAft>
              <a:defRPr sz="21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CC483C82-2CB0-403B-8A56-3B54E47C14C4}" type="slidenum">
              <a:rPr lang="ru-RU" altLang="ru-RU" smtClean="0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69544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68" r:id="rId1"/>
    <p:sldLayoutId id="2147484369" r:id="rId2"/>
    <p:sldLayoutId id="2147483948" r:id="rId3"/>
    <p:sldLayoutId id="2147483949" r:id="rId4"/>
    <p:sldLayoutId id="2147483959" r:id="rId5"/>
    <p:sldLayoutId id="2147484377" r:id="rId6"/>
    <p:sldLayoutId id="2147484378" r:id="rId7"/>
    <p:sldLayoutId id="2147484381" r:id="rId8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+mj-lt"/>
          <a:ea typeface="+mj-ea"/>
          <a:cs typeface="+mj-cs"/>
        </a:defRPr>
      </a:lvl1pPr>
      <a:lvl2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5628"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1270"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66919"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22557" algn="l" defTabSz="811301" rtl="0" eaLnBrk="1" fontAlgn="base" hangingPunct="1">
        <a:lnSpc>
          <a:spcPts val="4062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2775" indent="-282775" algn="l" defTabSz="811301" rtl="0" eaLnBrk="1" fontAlgn="base" hangingPunct="1">
        <a:spcBef>
          <a:spcPct val="20000"/>
        </a:spcBef>
        <a:spcAft>
          <a:spcPct val="0"/>
        </a:spcAft>
        <a:buFont typeface="+mj-lt"/>
        <a:defRPr sz="2900">
          <a:solidFill>
            <a:srgbClr val="005AA9"/>
          </a:solidFill>
          <a:latin typeface="+mn-lt"/>
          <a:ea typeface="+mn-ea"/>
          <a:cs typeface="+mn-cs"/>
        </a:defRPr>
      </a:lvl1pPr>
      <a:lvl2pPr marL="282775" indent="72859" algn="l" defTabSz="811301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1900">
          <a:solidFill>
            <a:srgbClr val="504F53"/>
          </a:solidFill>
          <a:latin typeface="+mn-lt"/>
        </a:defRPr>
      </a:lvl2pPr>
      <a:lvl3pPr marL="554462" indent="-202519" algn="l" defTabSz="811301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900">
          <a:solidFill>
            <a:srgbClr val="504F53"/>
          </a:solidFill>
          <a:latin typeface="+mn-lt"/>
        </a:defRPr>
      </a:lvl3pPr>
      <a:lvl4pPr marL="1244743" indent="-964425" algn="just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>
          <a:solidFill>
            <a:srgbClr val="504F53"/>
          </a:solidFill>
          <a:latin typeface="+mn-lt"/>
        </a:defRPr>
      </a:lvl4pPr>
      <a:lvl5pPr marL="1116312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5pPr>
      <a:lvl6pPr marL="1471952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6pPr>
      <a:lvl7pPr marL="1827589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7pPr>
      <a:lvl8pPr marL="2183234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8pPr>
      <a:lvl9pPr marL="2538873" indent="306248" algn="l" defTabSz="811301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>
          <a:solidFill>
            <a:srgbClr val="8D8C90"/>
          </a:solidFill>
          <a:latin typeface="+mn-lt"/>
        </a:defRPr>
      </a:lvl9pPr>
    </p:bodyStyle>
    <p:otherStyle>
      <a:defPPr>
        <a:defRPr lang="ru-RU"/>
      </a:defPPr>
      <a:lvl1pPr marL="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628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27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919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2557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8199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840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9477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5114" algn="l" defTabSz="71127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nalog.garant.ru/fns/nk/752e622936b6929dee42bef0dcb0905a/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6.xml"/><Relationship Id="rId4" Type="http://schemas.openxmlformats.org/officeDocument/2006/relationships/hyperlink" Target="https://www.nalog.gov.ru/rn77/news/activities_fts/13089179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6AF03F03E8F0FEE26B849C39A181C7501A092954D479C200C8730DC29EEC2963FE2CE3B91FAC0255C38E0E2BD7AFAFEF7A7D5E0D0450A0TF3FR" TargetMode="Externa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84878" y="4721331"/>
            <a:ext cx="774237" cy="289474"/>
          </a:xfrm>
          <a:prstGeom prst="rect">
            <a:avLst/>
          </a:prstGeom>
        </p:spPr>
        <p:txBody>
          <a:bodyPr wrap="none" lIns="103784" tIns="51897" rIns="103784" bIns="51897">
            <a:spAutoFit/>
          </a:bodyPr>
          <a:lstStyle/>
          <a:p>
            <a:pPr algn="ctr" defTabSz="101235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smtClean="0">
                <a:solidFill>
                  <a:prstClr val="white"/>
                </a:solidFill>
                <a:latin typeface="+mj-lt"/>
                <a:cs typeface="Arial" pitchFamily="34" charset="0"/>
              </a:rPr>
              <a:t>2023 год</a:t>
            </a:r>
            <a:endParaRPr lang="ru-RU" sz="1200" dirty="0">
              <a:solidFill>
                <a:prstClr val="white"/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323524" y="2427734"/>
            <a:ext cx="8568955" cy="1440160"/>
          </a:xfrm>
        </p:spPr>
        <p:txBody>
          <a:bodyPr rtlCol="0">
            <a:noAutofit/>
          </a:bodyPr>
          <a:lstStyle/>
          <a:p>
            <a:pPr indent="449580" algn="ctr">
              <a:spcAft>
                <a:spcPts val="0"/>
              </a:spcAft>
            </a:pPr>
            <a:r>
              <a:rPr lang="ru-RU" sz="2000" b="0" dirty="0"/>
              <a:t>Порядок уменьшения налоговых обязательств по УСН и ПСН на сумму уплаченных страховых взносов. Практический подход на примерах.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1961068"/>
            <a:ext cx="6408712" cy="576064"/>
          </a:xfrm>
          <a:prstGeom prst="rect">
            <a:avLst/>
          </a:prstGeom>
        </p:spPr>
        <p:txBody>
          <a:bodyPr lIns="104306" tIns="52153" rIns="104306" bIns="52153" anchor="ctr"/>
          <a:lstStyle/>
          <a:p>
            <a:pPr algn="ctr" defTabSz="1043056" fontAlgn="auto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УПРАВЛЕНИЕ ФЕДЕРАЛЬНОЙ НАЛОГОВОЙ СЛУЖБЫ ПО Г. СЕВАСТОПОЛЮ</a:t>
            </a:r>
            <a:endParaRPr lang="ru-RU" sz="14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4013033"/>
            <a:ext cx="7272808" cy="72008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altLang="ru-RU" sz="1500" b="1" dirty="0" smtClean="0">
                <a:solidFill>
                  <a:schemeClr val="bg1"/>
                </a:solidFill>
                <a:latin typeface="+mj-lt"/>
              </a:rPr>
              <a:t>начальник отдела камерального контроля специальных налоговых режимов </a:t>
            </a:r>
          </a:p>
          <a:p>
            <a:pPr algn="ctr" defTabSz="1043056" fontAlgn="auto">
              <a:spcAft>
                <a:spcPts val="0"/>
              </a:spcAft>
            </a:pPr>
            <a:r>
              <a:rPr lang="ru-RU" altLang="ru-RU" sz="1500" b="1" dirty="0" err="1" smtClean="0">
                <a:solidFill>
                  <a:schemeClr val="bg1"/>
                </a:solidFill>
                <a:latin typeface="+mj-lt"/>
              </a:rPr>
              <a:t>Пожематкина</a:t>
            </a:r>
            <a:r>
              <a:rPr lang="ru-RU" altLang="ru-RU" sz="1500" b="1" dirty="0" smtClean="0">
                <a:solidFill>
                  <a:schemeClr val="bg1"/>
                </a:solidFill>
                <a:latin typeface="+mj-lt"/>
              </a:rPr>
              <a:t> Вероника Сергеевна</a:t>
            </a:r>
            <a:endParaRPr lang="ru-RU" altLang="ru-RU" sz="1500" b="1" dirty="0">
              <a:solidFill>
                <a:schemeClr val="bg1"/>
              </a:solidFill>
              <a:latin typeface="+mj-lt"/>
            </a:endParaRP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5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8992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3746" y="285999"/>
            <a:ext cx="5518158" cy="361161"/>
          </a:xfrm>
        </p:spPr>
        <p:txBody>
          <a:bodyPr/>
          <a:lstStyle/>
          <a:p>
            <a:pPr algn="ctr"/>
            <a:r>
              <a:rPr lang="ru-RU" sz="2500" dirty="0" smtClean="0"/>
              <a:t>Удобно, просто и без ошибок!</a:t>
            </a:r>
            <a:endParaRPr lang="ru-RU" sz="25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sp>
        <p:nvSpPr>
          <p:cNvPr id="6" name="AutoShape 74"/>
          <p:cNvSpPr>
            <a:spLocks noChangeArrowheads="1"/>
          </p:cNvSpPr>
          <p:nvPr/>
        </p:nvSpPr>
        <p:spPr bwMode="gray">
          <a:xfrm>
            <a:off x="1614894" y="11674747"/>
            <a:ext cx="463284" cy="449406"/>
          </a:xfrm>
          <a:prstGeom prst="roundRect">
            <a:avLst>
              <a:gd name="adj" fmla="val 10347"/>
            </a:avLst>
          </a:prstGeom>
          <a:gradFill rotWithShape="1">
            <a:gsLst>
              <a:gs pos="0">
                <a:srgbClr val="CCECFF"/>
              </a:gs>
              <a:gs pos="100000">
                <a:srgbClr val="CCECFF">
                  <a:gamma/>
                  <a:tint val="0"/>
                  <a:invGamma/>
                </a:srgbClr>
              </a:gs>
            </a:gsLst>
            <a:lin ang="18900000" scaled="1"/>
          </a:gradFill>
          <a:ln w="50800">
            <a:solidFill>
              <a:srgbClr val="7099E2"/>
            </a:solidFill>
            <a:round/>
            <a:headEnd/>
            <a:tailEnd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499714" y="1275535"/>
            <a:ext cx="8072562" cy="743866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92500"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54099" y="3427859"/>
            <a:ext cx="1584176" cy="122413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09322" y="3927679"/>
            <a:ext cx="2107007" cy="65025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8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3836" y="668960"/>
            <a:ext cx="87846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dirty="0">
                <a:solidFill>
                  <a:srgbClr val="405965"/>
                </a:solidFill>
                <a:latin typeface="+mn-lt"/>
                <a:ea typeface="Times New Roman" panose="02020603050405020304" pitchFamily="18" charset="0"/>
              </a:rPr>
              <a:t>В </a:t>
            </a:r>
            <a:r>
              <a:rPr lang="ru-RU" dirty="0">
                <a:latin typeface="+mn-lt"/>
                <a:ea typeface="Times New Roman" panose="02020603050405020304" pitchFamily="18" charset="0"/>
              </a:rPr>
              <a:t>сервисе </a:t>
            </a:r>
            <a:r>
              <a:rPr lang="ru-RU" dirty="0" smtClean="0">
                <a:latin typeface="+mn-lt"/>
                <a:ea typeface="Times New Roman" panose="02020603050405020304" pitchFamily="18" charset="0"/>
              </a:rPr>
              <a:t>«Уплата налогов и пошлин» </a:t>
            </a:r>
            <a:r>
              <a:rPr lang="ru-RU" dirty="0">
                <a:latin typeface="+mn-lt"/>
                <a:ea typeface="Times New Roman" panose="02020603050405020304" pitchFamily="18" charset="0"/>
              </a:rPr>
              <a:t>появились </a:t>
            </a:r>
            <a:r>
              <a:rPr lang="ru-RU" dirty="0">
                <a:solidFill>
                  <a:srgbClr val="405965"/>
                </a:solidFill>
                <a:latin typeface="+mn-lt"/>
                <a:ea typeface="Times New Roman" panose="02020603050405020304" pitchFamily="18" charset="0"/>
              </a:rPr>
              <a:t>новые жизненные ситуации</a:t>
            </a:r>
            <a:r>
              <a:rPr lang="ru-RU" dirty="0" smtClean="0">
                <a:solidFill>
                  <a:srgbClr val="405965"/>
                </a:solidFill>
                <a:latin typeface="+mn-lt"/>
                <a:ea typeface="Times New Roman" panose="02020603050405020304" pitchFamily="18" charset="0"/>
              </a:rPr>
              <a:t>:                   </a:t>
            </a:r>
          </a:p>
          <a:p>
            <a:pPr algn="ctr">
              <a:spcAft>
                <a:spcPts val="0"/>
              </a:spcAft>
            </a:pPr>
            <a:r>
              <a:rPr lang="ru-RU" dirty="0" smtClean="0">
                <a:solidFill>
                  <a:srgbClr val="405965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Уплата фиксированных страховых взносов» </a:t>
            </a:r>
            <a:r>
              <a:rPr lang="ru-RU" b="1" dirty="0" smtClean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и «Уплата </a:t>
            </a:r>
            <a:r>
              <a:rPr lang="ru-RU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авансов </a:t>
            </a:r>
            <a:r>
              <a:rPr lang="ru-RU" b="1" u="sng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вместо подачи уведомления</a:t>
            </a:r>
            <a:r>
              <a:rPr lang="ru-RU" b="1" dirty="0" smtClean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»</a:t>
            </a:r>
            <a:endParaRPr lang="ru-RU" b="1" dirty="0">
              <a:solidFill>
                <a:srgbClr val="0070C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487" y="1275535"/>
            <a:ext cx="3306409" cy="349270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267744" y="4083918"/>
            <a:ext cx="1656184" cy="21602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680258" y="4078657"/>
            <a:ext cx="2635770" cy="22654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defTabSz="1043056" fontAlgn="auto">
              <a:spcAft>
                <a:spcPts val="0"/>
              </a:spcAft>
            </a:pPr>
            <a:r>
              <a:rPr lang="ru-RU" sz="4800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«Уплата </a:t>
            </a:r>
            <a:r>
              <a:rPr lang="ru-RU" sz="4800" dirty="0" smtClean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фиксированных </a:t>
            </a:r>
          </a:p>
          <a:p>
            <a:pPr defTabSz="1043056" fontAlgn="auto">
              <a:spcAft>
                <a:spcPts val="0"/>
              </a:spcAft>
            </a:pPr>
            <a:r>
              <a:rPr lang="ru-RU" sz="4800" dirty="0" smtClean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страховых </a:t>
            </a:r>
            <a:r>
              <a:rPr lang="ru-RU" sz="4800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взносов» 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11973" y="4494784"/>
            <a:ext cx="2016224" cy="349763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/>
          <a:p>
            <a:pPr defTabSz="1043056" fontAlgn="auto">
              <a:spcAft>
                <a:spcPts val="0"/>
              </a:spcAft>
            </a:pPr>
            <a:r>
              <a:rPr lang="ru-RU" sz="1200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«Уплата авансов вместо </a:t>
            </a:r>
            <a:endParaRPr lang="ru-RU" sz="1200" dirty="0" smtClean="0">
              <a:solidFill>
                <a:srgbClr val="FF0000"/>
              </a:solidFill>
              <a:latin typeface="+mn-lt"/>
              <a:ea typeface="Times New Roman" panose="02020603050405020304" pitchFamily="18" charset="0"/>
            </a:endParaRPr>
          </a:p>
          <a:p>
            <a:pPr defTabSz="1043056" fontAlgn="auto">
              <a:spcAft>
                <a:spcPts val="0"/>
              </a:spcAft>
            </a:pPr>
            <a:r>
              <a:rPr lang="ru-RU" sz="1200" dirty="0" smtClean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подачи </a:t>
            </a:r>
            <a:r>
              <a:rPr lang="ru-RU" sz="1200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уведомления»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AutoShape 11"/>
          <p:cNvSpPr>
            <a:spLocks noChangeArrowheads="1"/>
          </p:cNvSpPr>
          <p:nvPr/>
        </p:nvSpPr>
        <p:spPr bwMode="gray">
          <a:xfrm>
            <a:off x="3707904" y="1223003"/>
            <a:ext cx="4654270" cy="910067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endParaRPr lang="ru-RU" dirty="0" smtClean="0">
              <a:latin typeface="+mj-lt"/>
            </a:endParaRPr>
          </a:p>
        </p:txBody>
      </p:sp>
      <p:sp>
        <p:nvSpPr>
          <p:cNvPr id="41" name="AutoShape 11"/>
          <p:cNvSpPr>
            <a:spLocks noChangeArrowheads="1"/>
          </p:cNvSpPr>
          <p:nvPr/>
        </p:nvSpPr>
        <p:spPr bwMode="gray">
          <a:xfrm>
            <a:off x="3707737" y="2203554"/>
            <a:ext cx="4748110" cy="1097337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endParaRPr lang="ru-RU" dirty="0" smtClean="0">
              <a:latin typeface="+mj-lt"/>
            </a:endParaRPr>
          </a:p>
        </p:txBody>
      </p:sp>
      <p:sp>
        <p:nvSpPr>
          <p:cNvPr id="42" name="AutoShape 11"/>
          <p:cNvSpPr>
            <a:spLocks noChangeArrowheads="1"/>
          </p:cNvSpPr>
          <p:nvPr/>
        </p:nvSpPr>
        <p:spPr bwMode="gray">
          <a:xfrm>
            <a:off x="3707905" y="3371376"/>
            <a:ext cx="4747942" cy="1430374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endParaRPr lang="ru-RU" dirty="0" smtClean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06123" y="1275536"/>
            <a:ext cx="4366277" cy="884818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defTabSz="1043056" fontAlgn="auto">
              <a:spcAft>
                <a:spcPts val="0"/>
              </a:spcAft>
            </a:pPr>
            <a:r>
              <a:rPr lang="ru-RU" sz="4800" dirty="0">
                <a:latin typeface="+mn-lt"/>
                <a:ea typeface="Times New Roman" panose="02020603050405020304" pitchFamily="18" charset="0"/>
              </a:rPr>
              <a:t>Поможет безошибочно уплатить фиксированные страховые взносы досрочно </a:t>
            </a:r>
            <a:r>
              <a:rPr lang="ru-RU" sz="4800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для уменьшения налога по УСН или ПСН</a:t>
            </a:r>
            <a:r>
              <a:rPr lang="ru-RU" sz="4800" dirty="0">
                <a:latin typeface="+mn-lt"/>
                <a:ea typeface="Times New Roman" panose="02020603050405020304" pitchFamily="18" charset="0"/>
              </a:rPr>
              <a:t>, начиная с 1 квартала 2023 года</a:t>
            </a:r>
            <a:r>
              <a:rPr lang="ru-RU" sz="4800" dirty="0" smtClean="0">
                <a:latin typeface="+mn-lt"/>
                <a:ea typeface="Times New Roman" panose="02020603050405020304" pitchFamily="18" charset="0"/>
              </a:rPr>
              <a:t>.</a:t>
            </a:r>
          </a:p>
          <a:p>
            <a:pPr defTabSz="1043056" fontAlgn="auto">
              <a:spcAft>
                <a:spcPts val="0"/>
              </a:spcAft>
            </a:pPr>
            <a:r>
              <a:rPr lang="ru-RU" sz="4800" dirty="0" smtClean="0">
                <a:latin typeface="+mn-lt"/>
                <a:ea typeface="Times New Roman" panose="02020603050405020304" pitchFamily="18" charset="0"/>
              </a:rPr>
              <a:t>Сервис </a:t>
            </a:r>
            <a:r>
              <a:rPr lang="ru-RU" sz="4800" dirty="0">
                <a:latin typeface="+mn-lt"/>
                <a:ea typeface="Times New Roman" panose="02020603050405020304" pitchFamily="18" charset="0"/>
              </a:rPr>
              <a:t>сам заполнит нужные платежные реквизиты.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51920" y="2389572"/>
            <a:ext cx="4472161" cy="784101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defTabSz="1043056" fontAlgn="auto">
              <a:spcAft>
                <a:spcPts val="0"/>
              </a:spcAft>
            </a:pPr>
            <a:r>
              <a:rPr lang="ru-RU" sz="4800" dirty="0" smtClean="0">
                <a:latin typeface="+mn-lt"/>
                <a:ea typeface="Times New Roman" panose="02020603050405020304" pitchFamily="18" charset="0"/>
              </a:rPr>
              <a:t>Такой вид уплаты </a:t>
            </a:r>
            <a:r>
              <a:rPr lang="ru-RU" sz="4800" u="sng" dirty="0" smtClean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исключит </a:t>
            </a:r>
            <a:r>
              <a:rPr lang="ru-RU" sz="4800" dirty="0">
                <a:latin typeface="+mn-lt"/>
                <a:ea typeface="Times New Roman" panose="02020603050405020304" pitchFamily="18" charset="0"/>
              </a:rPr>
              <a:t>необходимость подавать заявление по </a:t>
            </a:r>
            <a:r>
              <a:rPr lang="ru-RU" sz="4800" dirty="0">
                <a:latin typeface="+mn-lt"/>
                <a:ea typeface="Times New Roman" panose="02020603050405020304" pitchFamily="18" charset="0"/>
                <a:hlinkClick r:id="rId3"/>
              </a:rPr>
              <a:t>ст.78 НК РФ</a:t>
            </a:r>
            <a:r>
              <a:rPr lang="ru-RU" sz="4800" dirty="0">
                <a:latin typeface="+mn-lt"/>
                <a:ea typeface="Times New Roman" panose="02020603050405020304" pitchFamily="18" charset="0"/>
              </a:rPr>
              <a:t> о направлении суммы единого налогового платежа в счет </a:t>
            </a:r>
            <a:r>
              <a:rPr lang="ru-RU" sz="4800" dirty="0">
                <a:latin typeface="+mn-lt"/>
                <a:ea typeface="Times New Roman" panose="02020603050405020304" pitchFamily="18" charset="0"/>
                <a:hlinkClick r:id="rId4"/>
              </a:rPr>
              <a:t>будущих платежей</a:t>
            </a:r>
            <a:r>
              <a:rPr lang="ru-RU" sz="4800" dirty="0" smtClean="0">
                <a:latin typeface="+mn-lt"/>
                <a:ea typeface="Times New Roman" panose="02020603050405020304" pitchFamily="18" charset="0"/>
              </a:rPr>
              <a:t>.</a:t>
            </a:r>
          </a:p>
          <a:p>
            <a:pPr defTabSz="1043056" fontAlgn="auto">
              <a:spcAft>
                <a:spcPts val="0"/>
              </a:spcAft>
            </a:pPr>
            <a:r>
              <a:rPr lang="ru-RU" sz="4800" dirty="0" smtClean="0">
                <a:latin typeface="+mn-lt"/>
                <a:ea typeface="Times New Roman" panose="02020603050405020304" pitchFamily="18" charset="0"/>
              </a:rPr>
              <a:t>Важно</a:t>
            </a:r>
            <a:r>
              <a:rPr lang="ru-RU" sz="4800" dirty="0">
                <a:latin typeface="+mn-lt"/>
                <a:ea typeface="Times New Roman" panose="02020603050405020304" pitchFamily="18" charset="0"/>
              </a:rPr>
              <a:t>, чтобы к моменту наступления срока уплаты страховых взносов сальдо ЕНС было положительным.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23928" y="3651870"/>
            <a:ext cx="4648348" cy="103737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defTabSz="1043056" fontAlgn="auto">
              <a:spcAft>
                <a:spcPts val="0"/>
              </a:spcAft>
            </a:pPr>
            <a:r>
              <a:rPr lang="ru-RU" sz="4800" dirty="0" smtClean="0">
                <a:latin typeface="+mn-lt"/>
                <a:ea typeface="Times New Roman" panose="02020603050405020304" pitchFamily="18" charset="0"/>
              </a:rPr>
              <a:t>Оплатить авансовый </a:t>
            </a:r>
            <a:r>
              <a:rPr lang="ru-RU" sz="4800" dirty="0">
                <a:latin typeface="+mn-lt"/>
                <a:ea typeface="Times New Roman" panose="02020603050405020304" pitchFamily="18" charset="0"/>
              </a:rPr>
              <a:t>платеж</a:t>
            </a:r>
            <a:r>
              <a:rPr lang="ru-RU" sz="4800" u="sng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, не сдавая уведомление</a:t>
            </a:r>
            <a:r>
              <a:rPr lang="ru-RU" sz="4800" dirty="0">
                <a:latin typeface="+mn-lt"/>
                <a:ea typeface="Times New Roman" panose="02020603050405020304" pitchFamily="18" charset="0"/>
              </a:rPr>
              <a:t> о его начислении. Это предусмотренная законодательством возможность заплатить </a:t>
            </a:r>
            <a:r>
              <a:rPr lang="ru-RU" sz="4800" u="sng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</a:rPr>
              <a:t>в 2023 году </a:t>
            </a:r>
            <a:r>
              <a:rPr lang="ru-RU" sz="4800" dirty="0" smtClean="0">
                <a:latin typeface="+mn-lt"/>
                <a:ea typeface="Times New Roman" panose="02020603050405020304" pitchFamily="18" charset="0"/>
              </a:rPr>
              <a:t>аванс, не </a:t>
            </a:r>
            <a:r>
              <a:rPr lang="ru-RU" sz="4800" dirty="0">
                <a:latin typeface="+mn-lt"/>
                <a:ea typeface="Times New Roman" panose="02020603050405020304" pitchFamily="18" charset="0"/>
              </a:rPr>
              <a:t>заполняя и не направляя </a:t>
            </a:r>
            <a:r>
              <a:rPr lang="ru-RU" sz="4800" dirty="0" smtClean="0">
                <a:latin typeface="+mn-lt"/>
                <a:ea typeface="Times New Roman" panose="02020603050405020304" pitchFamily="18" charset="0"/>
              </a:rPr>
              <a:t>никаких </a:t>
            </a:r>
            <a:r>
              <a:rPr lang="ru-RU" sz="4800" dirty="0">
                <a:latin typeface="+mn-lt"/>
                <a:ea typeface="Times New Roman" panose="02020603050405020304" pitchFamily="18" charset="0"/>
              </a:rPr>
              <a:t>документов в налоговые органы</a:t>
            </a:r>
            <a:r>
              <a:rPr lang="ru-RU" sz="4800" dirty="0" smtClean="0">
                <a:latin typeface="+mn-lt"/>
                <a:ea typeface="Times New Roman" panose="02020603050405020304" pitchFamily="18" charset="0"/>
              </a:rPr>
              <a:t>.</a:t>
            </a:r>
          </a:p>
          <a:p>
            <a:pPr defTabSz="1043056" fontAlgn="auto">
              <a:spcAft>
                <a:spcPts val="0"/>
              </a:spcAft>
            </a:pPr>
            <a:r>
              <a:rPr lang="ru-RU" sz="4800" dirty="0" smtClean="0">
                <a:latin typeface="+mn-lt"/>
                <a:ea typeface="Times New Roman" panose="02020603050405020304" pitchFamily="18" charset="0"/>
              </a:rPr>
              <a:t>Сервис </a:t>
            </a:r>
            <a:r>
              <a:rPr lang="ru-RU" sz="4800" dirty="0">
                <a:latin typeface="+mn-lt"/>
                <a:ea typeface="Times New Roman" panose="02020603050405020304" pitchFamily="18" charset="0"/>
              </a:rPr>
              <a:t>и автоматизированная система ФНС примут платеж, на его основе сформируют начисления и направят суммы в нужный бюджет.</a:t>
            </a:r>
          </a:p>
          <a:p>
            <a: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6846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82603"/>
            <a:ext cx="8496944" cy="361161"/>
          </a:xfrm>
        </p:spPr>
        <p:txBody>
          <a:bodyPr/>
          <a:lstStyle/>
          <a:p>
            <a:pPr algn="ctr"/>
            <a:r>
              <a:rPr lang="ru-RU" sz="1500" dirty="0" smtClean="0"/>
              <a:t>Часто задаваемые вопросы (</a:t>
            </a:r>
            <a:r>
              <a:rPr lang="en-US" sz="1500" dirty="0" err="1" smtClean="0"/>
              <a:t>nalog</a:t>
            </a:r>
            <a:r>
              <a:rPr lang="ru-RU" sz="1500" dirty="0" smtClean="0"/>
              <a:t>.</a:t>
            </a:r>
            <a:r>
              <a:rPr lang="en-US" sz="1500" dirty="0" err="1" smtClean="0"/>
              <a:t>gov</a:t>
            </a:r>
            <a:r>
              <a:rPr lang="ru-RU" sz="1500" dirty="0" smtClean="0"/>
              <a:t>.</a:t>
            </a:r>
            <a:r>
              <a:rPr lang="en-US" sz="1500" dirty="0" err="1" smtClean="0"/>
              <a:t>ru</a:t>
            </a:r>
            <a:r>
              <a:rPr lang="en-US" sz="1500" dirty="0" smtClean="0"/>
              <a:t> &gt; </a:t>
            </a:r>
            <a:r>
              <a:rPr lang="ru-RU" sz="1500" dirty="0" smtClean="0"/>
              <a:t>«Сервисы и </a:t>
            </a:r>
            <a:r>
              <a:rPr lang="ru-RU" sz="1500" dirty="0" err="1" smtClean="0"/>
              <a:t>госуслуги</a:t>
            </a:r>
            <a:r>
              <a:rPr lang="ru-RU" sz="1500" dirty="0" smtClean="0"/>
              <a:t> </a:t>
            </a:r>
            <a:r>
              <a:rPr lang="en-US" sz="1500" dirty="0" smtClean="0"/>
              <a:t>&gt; </a:t>
            </a:r>
            <a:r>
              <a:rPr lang="ru-RU" sz="1500" dirty="0" smtClean="0"/>
              <a:t>Часто задаваемые вопросы»)</a:t>
            </a:r>
            <a:endParaRPr lang="ru-RU" sz="15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sp>
        <p:nvSpPr>
          <p:cNvPr id="6" name="AutoShape 74"/>
          <p:cNvSpPr>
            <a:spLocks noChangeArrowheads="1"/>
          </p:cNvSpPr>
          <p:nvPr/>
        </p:nvSpPr>
        <p:spPr bwMode="gray">
          <a:xfrm>
            <a:off x="1614894" y="11674747"/>
            <a:ext cx="463284" cy="449406"/>
          </a:xfrm>
          <a:prstGeom prst="roundRect">
            <a:avLst>
              <a:gd name="adj" fmla="val 10347"/>
            </a:avLst>
          </a:prstGeom>
          <a:gradFill rotWithShape="1">
            <a:gsLst>
              <a:gs pos="0">
                <a:srgbClr val="CCECFF"/>
              </a:gs>
              <a:gs pos="100000">
                <a:srgbClr val="CCECFF">
                  <a:gamma/>
                  <a:tint val="0"/>
                  <a:invGamma/>
                </a:srgbClr>
              </a:gs>
            </a:gsLst>
            <a:lin ang="18900000" scaled="1"/>
          </a:gradFill>
          <a:ln w="50800">
            <a:solidFill>
              <a:srgbClr val="7099E2"/>
            </a:solidFill>
            <a:round/>
            <a:headEnd/>
            <a:tailEnd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499714" y="1275535"/>
            <a:ext cx="8072562" cy="743866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92500"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54099" y="3427859"/>
            <a:ext cx="1584176" cy="122413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09322" y="3927679"/>
            <a:ext cx="2107007" cy="65025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8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67744" y="4083918"/>
            <a:ext cx="1656184" cy="21602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26184" y="2389572"/>
            <a:ext cx="7097898" cy="784101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23928" y="3651870"/>
            <a:ext cx="4648348" cy="103737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724537"/>
              </p:ext>
            </p:extLst>
          </p:nvPr>
        </p:nvGraphicFramePr>
        <p:xfrm>
          <a:off x="395536" y="643764"/>
          <a:ext cx="7992888" cy="4179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6427"/>
                <a:gridCol w="3666461"/>
              </a:tblGrid>
              <a:tr h="274725"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/>
                        <a:t>Вопрос</a:t>
                      </a:r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/>
                        <a:t>Ответ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904">
                <a:tc>
                  <a:txBody>
                    <a:bodyPr/>
                    <a:lstStyle/>
                    <a:p>
                      <a:pPr algn="just"/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Можем ли уведомление об уменьшении налога по ПСН подавать каждый квартал для уменьшения суммы патента на страховые взносы, если платим страховые взносы поквартально?</a:t>
                      </a:r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/>
                        <a:t>Да. Законодательством не установлен срок представления данного</a:t>
                      </a:r>
                      <a:r>
                        <a:rPr lang="ru-RU" sz="1050" baseline="0" dirty="0" smtClean="0"/>
                        <a:t> уведомления.</a:t>
                      </a:r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904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/>
                        <a:t>В 2023 году оплачены страховые взносы за 2022 год.</a:t>
                      </a:r>
                      <a:r>
                        <a:rPr lang="ru-RU" sz="1050" baseline="0" dirty="0" smtClean="0"/>
                        <a:t> Учитываются ли данные платежи при уменьшении налога по ПСН и УСН, исчисленного за 2023 год?</a:t>
                      </a:r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/>
                        <a:t>Да. Платежи, уплаченные за прошлые периоды учитываются при уменьшении налога за 2023 год</a:t>
                      </a:r>
                      <a:r>
                        <a:rPr lang="ru-RU" sz="1050" baseline="0" dirty="0" smtClean="0"/>
                        <a:t> (в пределах исчисленных сумм).</a:t>
                      </a:r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904">
                <a:tc>
                  <a:txBody>
                    <a:bodyPr/>
                    <a:lstStyle/>
                    <a:p>
                      <a:pPr algn="just"/>
                      <a:r>
                        <a:rPr lang="ru-RU" sz="1050" b="0" dirty="0" smtClean="0"/>
                        <a:t>Нужно ли подавать уведомление </a:t>
                      </a:r>
                      <a:r>
                        <a:rPr lang="ru-RU" sz="1050" b="0" dirty="0" smtClean="0">
                          <a:solidFill>
                            <a:schemeClr val="tx1"/>
                          </a:solidFill>
                        </a:rPr>
                        <a:t>об исчисленных суммах авансовых платежей по УСН, если в результате уменьшения налога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</a:rPr>
                        <a:t> на сумму страховых взносов, налог к уплате отсутствует?</a:t>
                      </a:r>
                      <a:endParaRPr lang="ru-RU" sz="105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/>
                        <a:t>При</a:t>
                      </a:r>
                      <a:r>
                        <a:rPr lang="ru-RU" sz="1050" baseline="0" dirty="0" smtClean="0"/>
                        <a:t> отсутствии суммы налога, подлежащей уплате в бюджет, представление уведомления об исчисленных суммах авансовых платежей не требуется.</a:t>
                      </a:r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6799">
                <a:tc>
                  <a:txBody>
                    <a:bodyPr/>
                    <a:lstStyle/>
                    <a:p>
                      <a:pPr algn="just"/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Какую сумму авансового платежа по УСН за 1 квартал указывать</a:t>
                      </a:r>
                      <a:r>
                        <a:rPr lang="ru-RU" sz="105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</a:t>
                      </a: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полную исчисленную или уже за с учетом вычета?</a:t>
                      </a:r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/>
                        <a:t>В уведомлении </a:t>
                      </a:r>
                      <a:r>
                        <a:rPr lang="ru-RU" sz="1050" baseline="0" dirty="0" smtClean="0"/>
                        <a:t>об исчисленных суммах авансовых платежей указывается сумма аванса, с учетом уменьшения на сумму страховых взносов (аналогия налоговой декларации по УСН)</a:t>
                      </a:r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6799">
                <a:tc>
                  <a:txBody>
                    <a:bodyPr/>
                    <a:lstStyle/>
                    <a:p>
                      <a:pPr algn="just"/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 какого числа надо подать заявление о зачете сумм в счет исполнения предстоящих платежей , чтобы уменьшить налог по УСН за 1 квартал</a:t>
                      </a:r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/>
                        <a:t>Заявление подается в отчетный период,</a:t>
                      </a:r>
                      <a:r>
                        <a:rPr lang="ru-RU" sz="1050" baseline="0" dirty="0" smtClean="0"/>
                        <a:t> соответственно, с целью уменьшения авансового платежа за 3 месяца 2023 года – заявление должно быть представлено в период январь-март 2023 года.</a:t>
                      </a:r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6799"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/>
                        <a:t>Уменьшаю налог на сумму страховых взносов, уплаченных за сотрудников, нужно ли представлять заявление о зачете?</a:t>
                      </a:r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050" dirty="0" smtClean="0"/>
                        <a:t>Нет. В </a:t>
                      </a:r>
                      <a:r>
                        <a:rPr lang="ru-RU" sz="1050" smtClean="0"/>
                        <a:t>данном случае </a:t>
                      </a:r>
                      <a:r>
                        <a:rPr lang="ru-RU" sz="1050" dirty="0" smtClean="0"/>
                        <a:t>указанные платежи уплачиваются ежемесячно по сроку</a:t>
                      </a:r>
                      <a:r>
                        <a:rPr lang="ru-RU" sz="1050" baseline="0" dirty="0" smtClean="0"/>
                        <a:t> согласно представленным налогоплательщиком уведомлениям об исчисленных суммах</a:t>
                      </a:r>
                      <a:endParaRPr lang="ru-RU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040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38344" y="6853536"/>
            <a:ext cx="1533220" cy="289847"/>
          </a:xfrm>
          <a:prstGeom prst="rect">
            <a:avLst/>
          </a:prstGeom>
        </p:spPr>
        <p:txBody>
          <a:bodyPr wrap="none" lIns="104162" tIns="52082" rIns="104162" bIns="52082">
            <a:spAutoFit/>
          </a:bodyPr>
          <a:lstStyle/>
          <a:p>
            <a:pPr algn="ctr" defTabSz="101600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prstClr val="white"/>
                </a:solidFill>
                <a:latin typeface="Calibri"/>
                <a:cs typeface="Arial" pitchFamily="34" charset="0"/>
              </a:rPr>
              <a:t>30 января 2015 года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ctrTitle"/>
          </p:nvPr>
        </p:nvSpPr>
        <p:spPr>
          <a:xfrm>
            <a:off x="700807" y="2643766"/>
            <a:ext cx="7874827" cy="864095"/>
          </a:xfrm>
        </p:spPr>
        <p:txBody>
          <a:bodyPr rtlCol="0">
            <a:noAutofit/>
          </a:bodyPr>
          <a:lstStyle/>
          <a:p>
            <a:pPr lvl="0"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БЛАГОДАРЮ  ЗА  ВНИМАНИЕ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946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B36258D8-6A02-4C00-9BD4-3B1569B4B019}"/>
              </a:ext>
            </a:extLst>
          </p:cNvPr>
          <p:cNvSpPr/>
          <p:nvPr/>
        </p:nvSpPr>
        <p:spPr>
          <a:xfrm>
            <a:off x="4761713" y="2865742"/>
            <a:ext cx="1405114" cy="133688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43056" fontAlgn="auto">
              <a:spcAft>
                <a:spcPts val="0"/>
              </a:spcAft>
            </a:pPr>
            <a:r>
              <a:rPr lang="ru-RU" dirty="0">
                <a:solidFill>
                  <a:srgbClr val="005AA9"/>
                </a:solidFill>
              </a:rPr>
              <a:t>Практический подход на </a:t>
            </a:r>
            <a:r>
              <a:rPr lang="ru-RU" dirty="0" smtClean="0">
                <a:solidFill>
                  <a:srgbClr val="005AA9"/>
                </a:solidFill>
              </a:rPr>
              <a:t>примерах</a:t>
            </a:r>
            <a:r>
              <a:rPr lang="ru-RU" b="1" dirty="0" smtClean="0">
                <a:solidFill>
                  <a:srgbClr val="005AA9"/>
                </a:solidFill>
              </a:rPr>
              <a:t> </a:t>
            </a:r>
            <a:endParaRPr lang="ru-RU" b="1" dirty="0">
              <a:solidFill>
                <a:srgbClr val="005AA9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847" y="367163"/>
            <a:ext cx="7343979" cy="528158"/>
          </a:xfrm>
        </p:spPr>
        <p:txBody>
          <a:bodyPr/>
          <a:lstStyle/>
          <a:p>
            <a:pPr algn="ctr"/>
            <a:r>
              <a:rPr lang="ru-RU" sz="3000" dirty="0" smtClean="0"/>
              <a:t>Повестка «Налогового часа»</a:t>
            </a:r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B36258D8-6A02-4C00-9BD4-3B1569B4B019}"/>
              </a:ext>
            </a:extLst>
          </p:cNvPr>
          <p:cNvSpPr/>
          <p:nvPr/>
        </p:nvSpPr>
        <p:spPr>
          <a:xfrm>
            <a:off x="2070309" y="2865742"/>
            <a:ext cx="1405114" cy="133688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43056" fontAlgn="auto">
              <a:spcAft>
                <a:spcPts val="0"/>
              </a:spcAft>
            </a:pPr>
            <a:r>
              <a:rPr lang="ru-RU" dirty="0">
                <a:solidFill>
                  <a:srgbClr val="005AA9"/>
                </a:solidFill>
              </a:rPr>
              <a:t>Практический подход на </a:t>
            </a:r>
            <a:r>
              <a:rPr lang="ru-RU" dirty="0" smtClean="0">
                <a:solidFill>
                  <a:srgbClr val="005AA9"/>
                </a:solidFill>
              </a:rPr>
              <a:t>примерах</a:t>
            </a:r>
            <a:r>
              <a:rPr lang="ru-RU" b="1" dirty="0" smtClean="0">
                <a:solidFill>
                  <a:srgbClr val="005AA9"/>
                </a:solidFill>
              </a:rPr>
              <a:t> </a:t>
            </a:r>
            <a:endParaRPr lang="ru-RU" b="1" dirty="0">
              <a:solidFill>
                <a:srgbClr val="005AA9"/>
              </a:solidFill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B36258D8-6A02-4C00-9BD4-3B1569B4B019}"/>
              </a:ext>
            </a:extLst>
          </p:cNvPr>
          <p:cNvSpPr/>
          <p:nvPr/>
        </p:nvSpPr>
        <p:spPr>
          <a:xfrm>
            <a:off x="1043608" y="1530589"/>
            <a:ext cx="2053402" cy="165070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43056" fontAlgn="auto">
              <a:spcAft>
                <a:spcPts val="0"/>
              </a:spcAft>
            </a:pPr>
            <a:r>
              <a:rPr lang="ru-RU" sz="1400" b="1" dirty="0" smtClean="0">
                <a:solidFill>
                  <a:srgbClr val="005AA9"/>
                </a:solidFill>
              </a:rPr>
              <a:t>Порядок уменьшения налоговых обязательств по ПСН и УСН на сумму уплаченных страховых взносов</a:t>
            </a:r>
            <a:endParaRPr lang="ru-RU" sz="1400" b="1" dirty="0">
              <a:solidFill>
                <a:srgbClr val="005AA9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1674265" y="1123619"/>
            <a:ext cx="792088" cy="5647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1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B36258D8-6A02-4C00-9BD4-3B1569B4B019}"/>
              </a:ext>
            </a:extLst>
          </p:cNvPr>
          <p:cNvSpPr/>
          <p:nvPr/>
        </p:nvSpPr>
        <p:spPr>
          <a:xfrm>
            <a:off x="3732790" y="1536510"/>
            <a:ext cx="2057847" cy="164478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43056" fontAlgn="auto">
              <a:spcAft>
                <a:spcPts val="0"/>
              </a:spcAft>
            </a:pPr>
            <a:endParaRPr lang="ru-RU" b="1" dirty="0" smtClean="0">
              <a:solidFill>
                <a:srgbClr val="005AA9"/>
              </a:solidFill>
            </a:endParaRPr>
          </a:p>
          <a:p>
            <a:pPr algn="ctr" defTabSz="1043056" fontAlgn="auto">
              <a:spcAft>
                <a:spcPts val="0"/>
              </a:spcAft>
            </a:pPr>
            <a:r>
              <a:rPr lang="ru-RU" sz="1500" b="1" dirty="0" smtClean="0">
                <a:solidFill>
                  <a:srgbClr val="005AA9"/>
                </a:solidFill>
              </a:rPr>
              <a:t>Порядок и сроки представления Уведомления об исчисленных суммах авансовых платежей по УСН</a:t>
            </a:r>
          </a:p>
          <a:p>
            <a:pPr algn="ctr" defTabSz="1043056" fontAlgn="auto">
              <a:spcAft>
                <a:spcPts val="0"/>
              </a:spcAft>
            </a:pPr>
            <a:endParaRPr lang="ru-RU" b="1" dirty="0">
              <a:solidFill>
                <a:srgbClr val="005AA9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B36258D8-6A02-4C00-9BD4-3B1569B4B019}"/>
              </a:ext>
            </a:extLst>
          </p:cNvPr>
          <p:cNvSpPr/>
          <p:nvPr/>
        </p:nvSpPr>
        <p:spPr>
          <a:xfrm>
            <a:off x="6353756" y="2043351"/>
            <a:ext cx="1813880" cy="164478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43056" fontAlgn="auto">
              <a:spcAft>
                <a:spcPts val="0"/>
              </a:spcAft>
            </a:pPr>
            <a:r>
              <a:rPr lang="ru-RU" dirty="0" smtClean="0">
                <a:solidFill>
                  <a:srgbClr val="376092"/>
                </a:solidFill>
              </a:rPr>
              <a:t>Ответы на часто задаваемые вопросы</a:t>
            </a:r>
            <a:endParaRPr lang="ru-RU" b="1" dirty="0">
              <a:solidFill>
                <a:srgbClr val="376092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365669" y="1131590"/>
            <a:ext cx="792088" cy="5647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18" name="Овал 17"/>
          <p:cNvSpPr/>
          <p:nvPr/>
        </p:nvSpPr>
        <p:spPr>
          <a:xfrm>
            <a:off x="6864652" y="1696334"/>
            <a:ext cx="792088" cy="56474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000" b="1" dirty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8667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5945" y="279079"/>
            <a:ext cx="7704857" cy="567289"/>
          </a:xfrm>
        </p:spPr>
        <p:txBody>
          <a:bodyPr/>
          <a:lstStyle/>
          <a:p>
            <a:pPr algn="ctr"/>
            <a:r>
              <a:rPr lang="ru-RU" sz="2400" dirty="0" smtClean="0"/>
              <a:t>Уменьшение налоговых обязательств по УСН и ПСН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17" name="AutoShape 23"/>
          <p:cNvSpPr>
            <a:spLocks noChangeArrowheads="1"/>
          </p:cNvSpPr>
          <p:nvPr/>
        </p:nvSpPr>
        <p:spPr bwMode="gray">
          <a:xfrm>
            <a:off x="502068" y="1335461"/>
            <a:ext cx="3521575" cy="1187517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8" name="AutoShape 24"/>
          <p:cNvSpPr>
            <a:spLocks noChangeArrowheads="1"/>
          </p:cNvSpPr>
          <p:nvPr/>
        </p:nvSpPr>
        <p:spPr bwMode="ltGray">
          <a:xfrm>
            <a:off x="494421" y="788227"/>
            <a:ext cx="3528390" cy="547234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 w="38100" algn="ctr">
            <a:solidFill>
              <a:srgbClr val="FFFFFF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ПСН </a:t>
            </a:r>
          </a:p>
          <a:p>
            <a:pPr algn="ctr"/>
            <a:r>
              <a:rPr lang="ru-RU" b="1" dirty="0">
                <a:solidFill>
                  <a:schemeClr val="bg1"/>
                </a:solidFill>
              </a:rPr>
              <a:t>п</a:t>
            </a:r>
            <a:r>
              <a:rPr lang="ru-RU" b="1" dirty="0" smtClean="0">
                <a:solidFill>
                  <a:schemeClr val="bg1"/>
                </a:solidFill>
              </a:rPr>
              <a:t>.1.2 ст.346.51 НК РФ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4463" y="1355516"/>
            <a:ext cx="3377558" cy="1054263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b="1" noProof="0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Уменьшается на сумму страховых взносов, уплаченных (в пределах исчисленных) </a:t>
            </a:r>
            <a:r>
              <a:rPr lang="ru-RU" b="1" u="sng" noProof="0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за календарный год в период действия патента </a:t>
            </a:r>
            <a:endParaRPr kumimoji="0" lang="ru-RU" b="1" i="0" u="sng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AutoShape 23"/>
          <p:cNvSpPr>
            <a:spLocks noChangeArrowheads="1"/>
          </p:cNvSpPr>
          <p:nvPr/>
        </p:nvSpPr>
        <p:spPr bwMode="gray">
          <a:xfrm>
            <a:off x="4502425" y="1350781"/>
            <a:ext cx="3803652" cy="1187517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ltGray">
          <a:xfrm>
            <a:off x="4508997" y="808264"/>
            <a:ext cx="3797080" cy="527197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 w="38100" algn="ctr">
            <a:solidFill>
              <a:srgbClr val="FFFFFF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 УСН </a:t>
            </a:r>
          </a:p>
          <a:p>
            <a:pPr algn="ctr"/>
            <a:r>
              <a:rPr lang="ru-RU" b="1" dirty="0">
                <a:solidFill>
                  <a:schemeClr val="bg1"/>
                </a:solidFill>
              </a:rPr>
              <a:t>п</a:t>
            </a:r>
            <a:r>
              <a:rPr lang="ru-RU" b="1" dirty="0" smtClean="0">
                <a:solidFill>
                  <a:schemeClr val="bg1"/>
                </a:solidFill>
              </a:rPr>
              <a:t>.3.1 ст.346.21 НК РФ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89401" y="1978052"/>
            <a:ext cx="3054802" cy="255315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ctr"/>
            <a:endParaRPr kumimoji="0" lang="ru-RU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AutoShape 23"/>
          <p:cNvSpPr>
            <a:spLocks noChangeArrowheads="1"/>
          </p:cNvSpPr>
          <p:nvPr/>
        </p:nvSpPr>
        <p:spPr bwMode="gray">
          <a:xfrm>
            <a:off x="502068" y="2619870"/>
            <a:ext cx="3557580" cy="2148369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20070" y="2639399"/>
            <a:ext cx="3521575" cy="2020583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algn="just" defTabSz="1043056" fontAlgn="auto">
              <a:spcAft>
                <a:spcPts val="0"/>
              </a:spcAft>
            </a:pPr>
            <a:r>
              <a:rPr lang="ru-RU" sz="5600" b="1" dirty="0" smtClean="0">
                <a:solidFill>
                  <a:srgbClr val="005AA9"/>
                </a:solidFill>
                <a:latin typeface="+mn-lt"/>
              </a:rPr>
              <a:t>При </a:t>
            </a:r>
            <a:r>
              <a:rPr lang="ru-RU" sz="5600" b="1" dirty="0">
                <a:solidFill>
                  <a:srgbClr val="005AA9"/>
                </a:solidFill>
                <a:latin typeface="+mn-lt"/>
              </a:rPr>
              <a:t>получении ИП патента в 2023 году сумма налога </a:t>
            </a:r>
            <a:r>
              <a:rPr lang="ru-RU" sz="5600" b="1" dirty="0" smtClean="0">
                <a:solidFill>
                  <a:srgbClr val="005AA9"/>
                </a:solidFill>
                <a:latin typeface="+mn-lt"/>
              </a:rPr>
              <a:t>уменьшается </a:t>
            </a:r>
            <a:r>
              <a:rPr lang="ru-RU" sz="5600" b="1" dirty="0">
                <a:solidFill>
                  <a:srgbClr val="005AA9"/>
                </a:solidFill>
                <a:latin typeface="+mn-lt"/>
              </a:rPr>
              <a:t>на сумму страховых </a:t>
            </a:r>
            <a:r>
              <a:rPr lang="ru-RU" sz="5600" b="1" dirty="0" smtClean="0">
                <a:solidFill>
                  <a:srgbClr val="005AA9"/>
                </a:solidFill>
                <a:latin typeface="+mn-lt"/>
              </a:rPr>
              <a:t>взносов, </a:t>
            </a:r>
            <a:r>
              <a:rPr lang="ru-RU" sz="5600" b="1" u="sng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уплаченных в </a:t>
            </a:r>
            <a:r>
              <a:rPr lang="ru-RU" sz="5600" b="1" u="sng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2023 году (как во время действия патента, так и до получения патента (после получения патента</a:t>
            </a:r>
            <a:r>
              <a:rPr lang="ru-RU" sz="5600" b="1" u="sng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),</a:t>
            </a:r>
            <a:r>
              <a:rPr lang="ru-RU" sz="5600" b="1" u="sng" dirty="0" smtClean="0">
                <a:solidFill>
                  <a:srgbClr val="005AA9"/>
                </a:solidFill>
                <a:latin typeface="+mn-lt"/>
              </a:rPr>
              <a:t> </a:t>
            </a:r>
            <a:r>
              <a:rPr lang="ru-RU" sz="5600" b="1" dirty="0" smtClean="0">
                <a:solidFill>
                  <a:srgbClr val="005AA9"/>
                </a:solidFill>
                <a:latin typeface="+mn-lt"/>
              </a:rPr>
              <a:t>а также уплаченных в 2023 году за 2022 год и предыдущие годы.</a:t>
            </a:r>
          </a:p>
          <a:p>
            <a:pPr algn="just" defTabSz="1043056" fontAlgn="auto">
              <a:spcAft>
                <a:spcPts val="0"/>
              </a:spcAft>
            </a:pPr>
            <a:endParaRPr lang="ru-RU" sz="4800" b="1" u="sng" dirty="0">
              <a:solidFill>
                <a:srgbClr val="005AA9"/>
              </a:solidFill>
              <a:latin typeface="+mn-lt"/>
            </a:endParaRPr>
          </a:p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Письмо</a:t>
            </a:r>
            <a:r>
              <a:rPr kumimoji="0" lang="ru-RU" sz="4800" b="1" i="0" u="none" strike="noStrike" kern="1200" cap="none" spc="0" normalizeH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Минфин РФ от 15.03.2023 года                         №03-11-09/21978</a:t>
            </a: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09889" y="1338162"/>
            <a:ext cx="3606206" cy="110841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algn="just"/>
            <a:r>
              <a:rPr lang="ru-RU" b="1" dirty="0">
                <a:solidFill>
                  <a:srgbClr val="005AA9"/>
                </a:solidFill>
                <a:latin typeface="+mn-lt"/>
              </a:rPr>
              <a:t>Уменьшается на сумму страховых взносов, уплаченных (в пределах исчисленных сумм) </a:t>
            </a:r>
            <a:r>
              <a:rPr lang="ru-RU" b="1" u="sng" dirty="0">
                <a:solidFill>
                  <a:srgbClr val="005AA9"/>
                </a:solidFill>
                <a:latin typeface="+mn-lt"/>
              </a:rPr>
              <a:t>в данном налоговом (отчетном) периоде </a:t>
            </a:r>
          </a:p>
        </p:txBody>
      </p:sp>
      <p:sp>
        <p:nvSpPr>
          <p:cNvPr id="15" name="AutoShape 23"/>
          <p:cNvSpPr>
            <a:spLocks noChangeArrowheads="1"/>
          </p:cNvSpPr>
          <p:nvPr/>
        </p:nvSpPr>
        <p:spPr bwMode="gray">
          <a:xfrm>
            <a:off x="4466420" y="2619871"/>
            <a:ext cx="3857661" cy="2148368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484422" y="2643264"/>
            <a:ext cx="3821655" cy="2052473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just" defTabSz="1043056" fontAlgn="auto">
              <a:spcAft>
                <a:spcPts val="0"/>
              </a:spcAft>
            </a:pPr>
            <a:r>
              <a:rPr lang="ru-RU" sz="1400" b="1" dirty="0">
                <a:solidFill>
                  <a:srgbClr val="005AA9"/>
                </a:solidFill>
                <a:latin typeface="+mn-lt"/>
              </a:rPr>
              <a:t>При </a:t>
            </a:r>
            <a:r>
              <a:rPr lang="ru-RU" sz="1400" b="1" dirty="0" smtClean="0">
                <a:solidFill>
                  <a:srgbClr val="005AA9"/>
                </a:solidFill>
                <a:latin typeface="+mn-lt"/>
              </a:rPr>
              <a:t>исчислении авансового платежа по УСН за 3 месяца 2023 года, сумма налоговых обязательств  </a:t>
            </a:r>
            <a:r>
              <a:rPr lang="ru-RU" sz="1400" b="1" dirty="0">
                <a:solidFill>
                  <a:srgbClr val="005AA9"/>
                </a:solidFill>
                <a:latin typeface="+mn-lt"/>
              </a:rPr>
              <a:t>уменьшается на сумму страховых взносов, </a:t>
            </a:r>
            <a:r>
              <a:rPr lang="ru-RU" sz="1400" b="1" u="sng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уплаченных </a:t>
            </a:r>
            <a:r>
              <a:rPr lang="ru-RU" sz="1400" b="1" u="sng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в период с 01.01.2023 по 31.03.2023</a:t>
            </a:r>
            <a:r>
              <a:rPr lang="ru-RU" sz="1400" b="1" u="sng" dirty="0" smtClean="0">
                <a:solidFill>
                  <a:srgbClr val="005AA9"/>
                </a:solidFill>
                <a:latin typeface="+mn-lt"/>
              </a:rPr>
              <a:t>, </a:t>
            </a:r>
            <a:r>
              <a:rPr lang="ru-RU" sz="1400" b="1" dirty="0" smtClean="0">
                <a:solidFill>
                  <a:srgbClr val="005AA9"/>
                </a:solidFill>
                <a:latin typeface="+mn-lt"/>
              </a:rPr>
              <a:t>в том числе уплаченных </a:t>
            </a:r>
            <a:r>
              <a:rPr lang="ru-RU" sz="1400" b="1" dirty="0">
                <a:solidFill>
                  <a:srgbClr val="005AA9"/>
                </a:solidFill>
                <a:latin typeface="+mn-lt"/>
              </a:rPr>
              <a:t>в </a:t>
            </a:r>
            <a:r>
              <a:rPr lang="ru-RU" sz="1400" b="1" dirty="0" smtClean="0">
                <a:solidFill>
                  <a:srgbClr val="005AA9"/>
                </a:solidFill>
                <a:latin typeface="+mn-lt"/>
              </a:rPr>
              <a:t>указанный период за </a:t>
            </a:r>
            <a:r>
              <a:rPr lang="ru-RU" sz="1400" b="1" dirty="0">
                <a:solidFill>
                  <a:srgbClr val="005AA9"/>
                </a:solidFill>
                <a:latin typeface="+mn-lt"/>
              </a:rPr>
              <a:t>2022 </a:t>
            </a:r>
            <a:r>
              <a:rPr lang="ru-RU" sz="1400" b="1" dirty="0" smtClean="0">
                <a:solidFill>
                  <a:srgbClr val="005AA9"/>
                </a:solidFill>
                <a:latin typeface="+mn-lt"/>
              </a:rPr>
              <a:t>год.</a:t>
            </a:r>
          </a:p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Аналогичный</a:t>
            </a:r>
            <a:r>
              <a:rPr kumimoji="0" lang="ru-RU" sz="1400" b="1" i="0" u="none" strike="noStrike" kern="1200" cap="none" spc="0" normalizeH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порядок применим при исчислении налоговых обязательств по УСН за полугодие, 9 месяцев, налоговый период</a:t>
            </a:r>
            <a:endParaRPr kumimoji="0" lang="ru-RU" sz="14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2253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18" y="197154"/>
            <a:ext cx="8568951" cy="573901"/>
          </a:xfrm>
        </p:spPr>
        <p:txBody>
          <a:bodyPr/>
          <a:lstStyle/>
          <a:p>
            <a:pPr algn="ctr"/>
            <a:r>
              <a:rPr lang="ru-RU" sz="2500" dirty="0" smtClean="0"/>
              <a:t>Порядок уменьшения налоговых обязательств по ПСН и УСН</a:t>
            </a:r>
            <a:endParaRPr lang="ru-RU" sz="25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6" name="AutoShape 74"/>
          <p:cNvSpPr>
            <a:spLocks noChangeArrowheads="1"/>
          </p:cNvSpPr>
          <p:nvPr/>
        </p:nvSpPr>
        <p:spPr bwMode="gray">
          <a:xfrm>
            <a:off x="1614894" y="11674747"/>
            <a:ext cx="463284" cy="449406"/>
          </a:xfrm>
          <a:prstGeom prst="roundRect">
            <a:avLst>
              <a:gd name="adj" fmla="val 10347"/>
            </a:avLst>
          </a:prstGeom>
          <a:gradFill rotWithShape="1">
            <a:gsLst>
              <a:gs pos="0">
                <a:srgbClr val="CCECFF"/>
              </a:gs>
              <a:gs pos="100000">
                <a:srgbClr val="CCECFF">
                  <a:gamma/>
                  <a:tint val="0"/>
                  <a:invGamma/>
                </a:srgbClr>
              </a:gs>
            </a:gsLst>
            <a:lin ang="18900000" scaled="1"/>
          </a:gradFill>
          <a:ln w="50800">
            <a:solidFill>
              <a:srgbClr val="7099E2"/>
            </a:solidFill>
            <a:round/>
            <a:headEnd/>
            <a:tailEnd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Text Box 81"/>
          <p:cNvSpPr txBox="1">
            <a:spLocks noChangeArrowheads="1"/>
          </p:cNvSpPr>
          <p:nvPr/>
        </p:nvSpPr>
        <p:spPr bwMode="gray">
          <a:xfrm>
            <a:off x="5857955" y="2388492"/>
            <a:ext cx="2440789" cy="3507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endParaRPr lang="en-US" sz="1600" b="0" dirty="0">
              <a:solidFill>
                <a:srgbClr val="0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99589" y="713787"/>
            <a:ext cx="7272808" cy="254941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sz="1400" dirty="0">
                <a:latin typeface="+mj-lt"/>
              </a:rPr>
              <a:t>В целях реализации положений </a:t>
            </a:r>
            <a:r>
              <a:rPr lang="ru-RU" sz="1400" dirty="0" smtClean="0">
                <a:latin typeface="+mj-lt"/>
                <a:hlinkClick r:id="rId2"/>
              </a:rPr>
              <a:t>п</a:t>
            </a:r>
            <a:r>
              <a:rPr lang="ru-RU" sz="1400" dirty="0">
                <a:latin typeface="+mj-lt"/>
                <a:hlinkClick r:id="rId2"/>
              </a:rPr>
              <a:t>. 1.2 ст. 346.51</a:t>
            </a:r>
            <a:r>
              <a:rPr lang="ru-RU" sz="1400" dirty="0">
                <a:latin typeface="+mj-lt"/>
              </a:rPr>
              <a:t> НК РФ необходимо</a:t>
            </a:r>
            <a:r>
              <a:rPr lang="ru-RU" sz="1400" dirty="0" smtClean="0">
                <a:latin typeface="+mj-lt"/>
              </a:rPr>
              <a:t>:</a:t>
            </a:r>
            <a:endParaRPr lang="ru-RU" sz="1400" dirty="0">
              <a:latin typeface="+mj-lt"/>
            </a:endParaRPr>
          </a:p>
        </p:txBody>
      </p:sp>
      <p:sp>
        <p:nvSpPr>
          <p:cNvPr id="27" name="AutoShape 11"/>
          <p:cNvSpPr>
            <a:spLocks noChangeArrowheads="1"/>
          </p:cNvSpPr>
          <p:nvPr/>
        </p:nvSpPr>
        <p:spPr bwMode="gray">
          <a:xfrm>
            <a:off x="442052" y="1017985"/>
            <a:ext cx="7774784" cy="362869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dirty="0" smtClean="0">
                <a:latin typeface="+mj-lt"/>
              </a:rPr>
              <a:t>Обеспечить поступление на ЕНС </a:t>
            </a:r>
            <a:endParaRPr lang="ru-RU" dirty="0">
              <a:latin typeface="+mj-lt"/>
            </a:endParaRPr>
          </a:p>
        </p:txBody>
      </p:sp>
      <p:sp>
        <p:nvSpPr>
          <p:cNvPr id="31" name="AutoShape 11"/>
          <p:cNvSpPr>
            <a:spLocks noChangeArrowheads="1"/>
          </p:cNvSpPr>
          <p:nvPr/>
        </p:nvSpPr>
        <p:spPr bwMode="gray">
          <a:xfrm>
            <a:off x="403965" y="2469893"/>
            <a:ext cx="3744196" cy="91819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sz="1400" dirty="0" smtClean="0">
                <a:solidFill>
                  <a:srgbClr val="FF0000"/>
                </a:solidFill>
                <a:latin typeface="+mj-lt"/>
              </a:rPr>
              <a:t>Предоставить Заявление </a:t>
            </a:r>
          </a:p>
          <a:p>
            <a:pPr algn="ctr"/>
            <a:r>
              <a:rPr lang="ru-RU" sz="1400" dirty="0" smtClean="0">
                <a:solidFill>
                  <a:srgbClr val="FF0000"/>
                </a:solidFill>
                <a:latin typeface="+mj-lt"/>
              </a:rPr>
              <a:t>о зачете суммы в счет исполнения </a:t>
            </a:r>
          </a:p>
          <a:p>
            <a:pPr algn="ctr"/>
            <a:r>
              <a:rPr lang="ru-RU" sz="1400" dirty="0" smtClean="0">
                <a:solidFill>
                  <a:srgbClr val="FF0000"/>
                </a:solidFill>
                <a:latin typeface="+mj-lt"/>
              </a:rPr>
              <a:t>предстоящей обязанности по уплате</a:t>
            </a:r>
          </a:p>
          <a:p>
            <a:pPr algn="ctr"/>
            <a:r>
              <a:rPr lang="ru-RU" sz="1400" dirty="0" smtClean="0">
                <a:solidFill>
                  <a:srgbClr val="FF0000"/>
                </a:solidFill>
                <a:latin typeface="+mj-lt"/>
              </a:rPr>
              <a:t> страховых взносов (ст.78 НК РФ)</a:t>
            </a:r>
            <a:endParaRPr lang="ru-RU" sz="1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4" name="AutoShape 11"/>
          <p:cNvSpPr>
            <a:spLocks noChangeArrowheads="1"/>
          </p:cNvSpPr>
          <p:nvPr/>
        </p:nvSpPr>
        <p:spPr bwMode="gray">
          <a:xfrm>
            <a:off x="442052" y="1546257"/>
            <a:ext cx="3706109" cy="749428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sz="1400" dirty="0" smtClean="0">
                <a:latin typeface="+mj-lt"/>
              </a:rPr>
              <a:t>Уплатить страховые взносы в </a:t>
            </a:r>
          </a:p>
          <a:p>
            <a:pPr algn="ctr"/>
            <a:r>
              <a:rPr lang="ru-RU" sz="1400" dirty="0" smtClean="0">
                <a:latin typeface="+mj-lt"/>
              </a:rPr>
              <a:t>фиксированном размере платежным </a:t>
            </a:r>
          </a:p>
          <a:p>
            <a:pPr algn="ctr"/>
            <a:r>
              <a:rPr lang="ru-RU" sz="1400" dirty="0" smtClean="0">
                <a:latin typeface="+mj-lt"/>
              </a:rPr>
              <a:t>поручением на </a:t>
            </a:r>
            <a:r>
              <a:rPr lang="ru-RU" sz="1400" b="1" dirty="0" smtClean="0">
                <a:latin typeface="+mj-lt"/>
              </a:rPr>
              <a:t>КБК ЕНП</a:t>
            </a:r>
            <a:endParaRPr lang="ru-RU" sz="1400" b="1" dirty="0">
              <a:latin typeface="+mj-lt"/>
            </a:endParaRPr>
          </a:p>
        </p:txBody>
      </p:sp>
      <p:sp>
        <p:nvSpPr>
          <p:cNvPr id="37" name="AutoShape 11"/>
          <p:cNvSpPr>
            <a:spLocks noChangeArrowheads="1"/>
          </p:cNvSpPr>
          <p:nvPr/>
        </p:nvSpPr>
        <p:spPr bwMode="gray">
          <a:xfrm>
            <a:off x="4498420" y="1530689"/>
            <a:ext cx="3709229" cy="786499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sz="1400" dirty="0" smtClean="0">
                <a:latin typeface="+mj-lt"/>
              </a:rPr>
              <a:t>Уплатить страховые взносы в фиксированном </a:t>
            </a:r>
          </a:p>
          <a:p>
            <a:pPr algn="ctr"/>
            <a:r>
              <a:rPr lang="ru-RU" sz="1400" dirty="0" smtClean="0">
                <a:latin typeface="+mj-lt"/>
              </a:rPr>
              <a:t>размере платежным поручением на </a:t>
            </a:r>
          </a:p>
          <a:p>
            <a:pPr algn="ctr"/>
            <a:r>
              <a:rPr lang="ru-RU" sz="1400" b="1" dirty="0" smtClean="0">
                <a:latin typeface="+mj-lt"/>
              </a:rPr>
              <a:t>КБК фиксированных взносов или на КБК ЕНП</a:t>
            </a:r>
            <a:endParaRPr lang="ru-RU" sz="1400" b="1" dirty="0">
              <a:latin typeface="+mj-lt"/>
            </a:endParaRPr>
          </a:p>
        </p:txBody>
      </p:sp>
      <p:sp>
        <p:nvSpPr>
          <p:cNvPr id="39" name="AutoShape 11"/>
          <p:cNvSpPr>
            <a:spLocks noChangeArrowheads="1"/>
          </p:cNvSpPr>
          <p:nvPr/>
        </p:nvSpPr>
        <p:spPr bwMode="gray">
          <a:xfrm>
            <a:off x="4600244" y="3388083"/>
            <a:ext cx="3622012" cy="99171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sz="1400" dirty="0" smtClean="0">
                <a:latin typeface="+mj-lt"/>
              </a:rPr>
              <a:t>Заявление о зачете суммы в счет </a:t>
            </a:r>
            <a:endParaRPr lang="en-US" sz="1400" dirty="0" smtClean="0">
              <a:latin typeface="+mj-lt"/>
            </a:endParaRPr>
          </a:p>
          <a:p>
            <a:pPr algn="ctr"/>
            <a:r>
              <a:rPr lang="ru-RU" sz="1400" dirty="0" smtClean="0">
                <a:latin typeface="+mj-lt"/>
              </a:rPr>
              <a:t>исполнения предстоящей обязанности по </a:t>
            </a:r>
            <a:endParaRPr lang="en-US" sz="1400" dirty="0" smtClean="0">
              <a:latin typeface="+mj-lt"/>
            </a:endParaRPr>
          </a:p>
          <a:p>
            <a:pPr algn="ctr"/>
            <a:r>
              <a:rPr lang="ru-RU" sz="1400" dirty="0" smtClean="0">
                <a:latin typeface="+mj-lt"/>
              </a:rPr>
              <a:t>уплате</a:t>
            </a:r>
            <a:r>
              <a:rPr lang="en-US" sz="1400" dirty="0" smtClean="0">
                <a:latin typeface="+mj-lt"/>
              </a:rPr>
              <a:t> </a:t>
            </a:r>
            <a:r>
              <a:rPr lang="ru-RU" sz="1400" dirty="0" smtClean="0">
                <a:latin typeface="+mj-lt"/>
              </a:rPr>
              <a:t>страховых взносов (ст.78 НК РФ) </a:t>
            </a:r>
          </a:p>
          <a:p>
            <a:pPr algn="ctr"/>
            <a:r>
              <a:rPr lang="ru-RU" sz="1400" b="1" dirty="0" smtClean="0">
                <a:latin typeface="+mj-lt"/>
              </a:rPr>
              <a:t>не требуется</a:t>
            </a:r>
            <a:endParaRPr lang="ru-RU" sz="1400" b="1" dirty="0">
              <a:latin typeface="+mj-lt"/>
            </a:endParaRPr>
          </a:p>
        </p:txBody>
      </p:sp>
      <p:sp>
        <p:nvSpPr>
          <p:cNvPr id="38" name="AutoShape 11"/>
          <p:cNvSpPr>
            <a:spLocks noChangeArrowheads="1"/>
          </p:cNvSpPr>
          <p:nvPr/>
        </p:nvSpPr>
        <p:spPr bwMode="gray">
          <a:xfrm>
            <a:off x="4589460" y="2469893"/>
            <a:ext cx="3627376" cy="770567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sz="1400" dirty="0" smtClean="0">
                <a:solidFill>
                  <a:srgbClr val="FF0000"/>
                </a:solidFill>
                <a:latin typeface="+mj-lt"/>
              </a:rPr>
              <a:t>ВАЖНО! Положительное сальдо ЕНС </a:t>
            </a:r>
          </a:p>
          <a:p>
            <a:pPr algn="ctr"/>
            <a:r>
              <a:rPr lang="ru-RU" sz="1400" dirty="0" smtClean="0">
                <a:solidFill>
                  <a:srgbClr val="FF0000"/>
                </a:solidFill>
                <a:latin typeface="+mj-lt"/>
              </a:rPr>
              <a:t>должно быть в размере </a:t>
            </a:r>
            <a:r>
              <a:rPr lang="ru-RU" sz="1400" u="sng" dirty="0" smtClean="0">
                <a:solidFill>
                  <a:srgbClr val="FF0000"/>
                </a:solidFill>
                <a:latin typeface="+mj-lt"/>
              </a:rPr>
              <a:t>не менее </a:t>
            </a:r>
          </a:p>
          <a:p>
            <a:pPr algn="ctr"/>
            <a:r>
              <a:rPr lang="ru-RU" sz="1400" dirty="0" smtClean="0">
                <a:solidFill>
                  <a:srgbClr val="FF0000"/>
                </a:solidFill>
                <a:latin typeface="+mj-lt"/>
              </a:rPr>
              <a:t>суммы уменьшения налога по ПСН</a:t>
            </a:r>
            <a:endParaRPr lang="ru-RU" sz="14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3" name="AutoShape 10"/>
          <p:cNvSpPr>
            <a:spLocks noChangeArrowheads="1"/>
          </p:cNvSpPr>
          <p:nvPr/>
        </p:nvSpPr>
        <p:spPr bwMode="blackGray">
          <a:xfrm flipV="1">
            <a:off x="6228184" y="2276415"/>
            <a:ext cx="598415" cy="239773"/>
          </a:xfrm>
          <a:prstGeom prst="triangle">
            <a:avLst>
              <a:gd name="adj" fmla="val 50000"/>
            </a:avLst>
          </a:prstGeom>
          <a:solidFill>
            <a:srgbClr val="DCE6F2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8" name="AutoShape 10"/>
          <p:cNvSpPr>
            <a:spLocks noChangeArrowheads="1"/>
          </p:cNvSpPr>
          <p:nvPr/>
        </p:nvSpPr>
        <p:spPr bwMode="blackGray">
          <a:xfrm flipV="1">
            <a:off x="6210292" y="3209389"/>
            <a:ext cx="616307" cy="271407"/>
          </a:xfrm>
          <a:prstGeom prst="triangle">
            <a:avLst>
              <a:gd name="adj" fmla="val 50000"/>
            </a:avLst>
          </a:prstGeom>
          <a:solidFill>
            <a:srgbClr val="DCE6F2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1997467" y="1235046"/>
            <a:ext cx="475310" cy="33625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endParaRPr lang="ru-RU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Двойная стрелка влево/вправо 2"/>
          <p:cNvSpPr/>
          <p:nvPr/>
        </p:nvSpPr>
        <p:spPr>
          <a:xfrm>
            <a:off x="3915458" y="2257473"/>
            <a:ext cx="792088" cy="328998"/>
          </a:xfrm>
          <a:prstGeom prst="leftRightArrow">
            <a:avLst/>
          </a:prstGeom>
          <a:solidFill>
            <a:srgbClr val="DCE6F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AutoShape 10"/>
          <p:cNvSpPr>
            <a:spLocks noChangeArrowheads="1"/>
          </p:cNvSpPr>
          <p:nvPr/>
        </p:nvSpPr>
        <p:spPr bwMode="blackGray">
          <a:xfrm flipV="1">
            <a:off x="1926969" y="2243716"/>
            <a:ext cx="598415" cy="289552"/>
          </a:xfrm>
          <a:prstGeom prst="triangle">
            <a:avLst>
              <a:gd name="adj" fmla="val 50000"/>
            </a:avLst>
          </a:prstGeom>
          <a:solidFill>
            <a:srgbClr val="DCE6F2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021700" y="2362032"/>
            <a:ext cx="579604" cy="14244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4800" b="1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ИЛИ</a:t>
            </a: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3" name="AutoShape 11"/>
          <p:cNvSpPr>
            <a:spLocks noChangeArrowheads="1"/>
          </p:cNvSpPr>
          <p:nvPr/>
        </p:nvSpPr>
        <p:spPr bwMode="gray">
          <a:xfrm>
            <a:off x="348292" y="3795886"/>
            <a:ext cx="3799870" cy="97235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ru-RU" sz="1500" dirty="0" smtClean="0">
                <a:latin typeface="+mj-lt"/>
              </a:rPr>
              <a:t>Предоставить уведомление об уменьшении</a:t>
            </a:r>
          </a:p>
          <a:p>
            <a:pPr algn="ctr"/>
            <a:r>
              <a:rPr lang="ru-RU" sz="1500" dirty="0" smtClean="0">
                <a:latin typeface="+mj-lt"/>
              </a:rPr>
              <a:t> суммы налога по ПСН на сумму уплаченных</a:t>
            </a:r>
          </a:p>
          <a:p>
            <a:pPr algn="ctr"/>
            <a:r>
              <a:rPr lang="ru-RU" sz="1500" dirty="0" smtClean="0">
                <a:latin typeface="+mj-lt"/>
              </a:rPr>
              <a:t>страховых взносов</a:t>
            </a:r>
            <a:endParaRPr lang="ru-RU" sz="1500" dirty="0">
              <a:latin typeface="+mj-lt"/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6280790" y="1233962"/>
            <a:ext cx="475310" cy="33625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025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4894" y="339192"/>
            <a:ext cx="5518158" cy="361161"/>
          </a:xfrm>
        </p:spPr>
        <p:txBody>
          <a:bodyPr/>
          <a:lstStyle/>
          <a:p>
            <a:pPr algn="ctr"/>
            <a:r>
              <a:rPr lang="ru-RU" sz="2500" dirty="0" smtClean="0"/>
              <a:t>Разъясняющие письма</a:t>
            </a:r>
            <a:endParaRPr lang="ru-RU" sz="25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6" name="AutoShape 74"/>
          <p:cNvSpPr>
            <a:spLocks noChangeArrowheads="1"/>
          </p:cNvSpPr>
          <p:nvPr/>
        </p:nvSpPr>
        <p:spPr bwMode="gray">
          <a:xfrm>
            <a:off x="1614894" y="11674747"/>
            <a:ext cx="463284" cy="449406"/>
          </a:xfrm>
          <a:prstGeom prst="roundRect">
            <a:avLst>
              <a:gd name="adj" fmla="val 10347"/>
            </a:avLst>
          </a:prstGeom>
          <a:gradFill rotWithShape="1">
            <a:gsLst>
              <a:gs pos="0">
                <a:srgbClr val="CCECFF"/>
              </a:gs>
              <a:gs pos="100000">
                <a:srgbClr val="CCECFF">
                  <a:gamma/>
                  <a:tint val="0"/>
                  <a:invGamma/>
                </a:srgbClr>
              </a:gs>
            </a:gsLst>
            <a:lin ang="18900000" scaled="1"/>
          </a:gradFill>
          <a:ln w="50800">
            <a:solidFill>
              <a:srgbClr val="7099E2"/>
            </a:solidFill>
            <a:round/>
            <a:headEnd/>
            <a:tailEnd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499714" y="1275535"/>
            <a:ext cx="8072562" cy="743866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92500"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54099" y="3427859"/>
            <a:ext cx="1584176" cy="122413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09322" y="3927679"/>
            <a:ext cx="2107007" cy="65025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8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67744" y="4083918"/>
            <a:ext cx="1656184" cy="21602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AutoShape 11"/>
          <p:cNvSpPr>
            <a:spLocks noChangeArrowheads="1"/>
          </p:cNvSpPr>
          <p:nvPr/>
        </p:nvSpPr>
        <p:spPr bwMode="gray">
          <a:xfrm>
            <a:off x="757212" y="908833"/>
            <a:ext cx="6551092" cy="910067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endParaRPr lang="ru-RU" dirty="0" smtClean="0">
              <a:latin typeface="+mj-lt"/>
            </a:endParaRPr>
          </a:p>
        </p:txBody>
      </p:sp>
      <p:sp>
        <p:nvSpPr>
          <p:cNvPr id="41" name="AutoShape 11"/>
          <p:cNvSpPr>
            <a:spLocks noChangeArrowheads="1"/>
          </p:cNvSpPr>
          <p:nvPr/>
        </p:nvSpPr>
        <p:spPr bwMode="gray">
          <a:xfrm>
            <a:off x="708913" y="1974581"/>
            <a:ext cx="6599391" cy="964763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endParaRPr lang="ru-RU" dirty="0" smtClean="0">
              <a:latin typeface="+mj-lt"/>
            </a:endParaRPr>
          </a:p>
        </p:txBody>
      </p:sp>
      <p:sp>
        <p:nvSpPr>
          <p:cNvPr id="42" name="AutoShape 11"/>
          <p:cNvSpPr>
            <a:spLocks noChangeArrowheads="1"/>
          </p:cNvSpPr>
          <p:nvPr/>
        </p:nvSpPr>
        <p:spPr bwMode="gray">
          <a:xfrm>
            <a:off x="724429" y="3137245"/>
            <a:ext cx="6583875" cy="953385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endParaRPr lang="ru-RU" dirty="0" smtClean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88998" y="974992"/>
            <a:ext cx="6263323" cy="667949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005AA9"/>
                </a:solidFill>
                <a:latin typeface="+mn-lt"/>
                <a:ea typeface="+mj-ea"/>
                <a:cs typeface="+mj-cs"/>
              </a:rPr>
              <a:t>п</a:t>
            </a:r>
            <a:r>
              <a:rPr kumimoji="0" lang="ru-RU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исьмо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Минфина от 20.01.2023 №03-11-09/4254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26184" y="2389572"/>
            <a:ext cx="7097898" cy="784101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23928" y="3651870"/>
            <a:ext cx="4648348" cy="103737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4312" y="2243412"/>
            <a:ext cx="6004920" cy="52366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200" b="1" noProof="0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п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исьмо ФНС от 31.01.2023 №СД-4-3/1023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@</a:t>
            </a:r>
            <a:endParaRPr kumimoji="0" lang="ru-RU" sz="22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61782" y="3325898"/>
            <a:ext cx="5927450" cy="52366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200" b="1" noProof="0" dirty="0" smtClean="0">
                <a:solidFill>
                  <a:srgbClr val="005AA9"/>
                </a:solidFill>
                <a:latin typeface="+mj-lt"/>
                <a:ea typeface="+mj-ea"/>
                <a:cs typeface="+mj-cs"/>
              </a:rPr>
              <a:t>п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исьмо ФНС от 31.03.2023 №СД-4-3/3898</a:t>
            </a:r>
            <a:r>
              <a:rPr kumimoji="0" lang="en-US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@</a:t>
            </a:r>
            <a:endParaRPr kumimoji="0" lang="ru-RU" sz="22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44" y="320832"/>
            <a:ext cx="1883800" cy="2086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68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9192"/>
            <a:ext cx="6089444" cy="361161"/>
          </a:xfrm>
        </p:spPr>
        <p:txBody>
          <a:bodyPr/>
          <a:lstStyle/>
          <a:p>
            <a:pPr algn="ctr"/>
            <a:r>
              <a:rPr lang="ru-RU" sz="2500" dirty="0" smtClean="0"/>
              <a:t>Практический подход на примерах (ПСН)</a:t>
            </a:r>
            <a:endParaRPr lang="ru-RU" sz="25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6" name="AutoShape 74"/>
          <p:cNvSpPr>
            <a:spLocks noChangeArrowheads="1"/>
          </p:cNvSpPr>
          <p:nvPr/>
        </p:nvSpPr>
        <p:spPr bwMode="gray">
          <a:xfrm>
            <a:off x="1614894" y="11674747"/>
            <a:ext cx="463284" cy="449406"/>
          </a:xfrm>
          <a:prstGeom prst="roundRect">
            <a:avLst>
              <a:gd name="adj" fmla="val 10347"/>
            </a:avLst>
          </a:prstGeom>
          <a:gradFill rotWithShape="1">
            <a:gsLst>
              <a:gs pos="0">
                <a:srgbClr val="CCECFF"/>
              </a:gs>
              <a:gs pos="100000">
                <a:srgbClr val="CCECFF">
                  <a:gamma/>
                  <a:tint val="0"/>
                  <a:invGamma/>
                </a:srgbClr>
              </a:gs>
            </a:gsLst>
            <a:lin ang="18900000" scaled="1"/>
          </a:gradFill>
          <a:ln w="50800">
            <a:solidFill>
              <a:srgbClr val="7099E2"/>
            </a:solidFill>
            <a:round/>
            <a:headEnd/>
            <a:tailEnd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499714" y="1275535"/>
            <a:ext cx="8072562" cy="743866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92500"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54099" y="3427859"/>
            <a:ext cx="1584176" cy="122413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09322" y="3927679"/>
            <a:ext cx="2107007" cy="65025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8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67744" y="4083918"/>
            <a:ext cx="1656184" cy="21602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26184" y="2389572"/>
            <a:ext cx="7097898" cy="784101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23928" y="3651870"/>
            <a:ext cx="4648348" cy="103737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837272"/>
              </p:ext>
            </p:extLst>
          </p:nvPr>
        </p:nvGraphicFramePr>
        <p:xfrm>
          <a:off x="395537" y="771551"/>
          <a:ext cx="7928544" cy="39331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2848"/>
                <a:gridCol w="2642848"/>
                <a:gridCol w="2642848"/>
              </a:tblGrid>
              <a:tr h="537955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Патент №9200 с 01.01.2023 по 30.03.2023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8123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Патент №9200 с 01.07.2023 по 31.10.2023</a:t>
                      </a:r>
                    </a:p>
                  </a:txBody>
                  <a:tcPr/>
                </a:tc>
              </a:tr>
              <a:tr h="28325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Сумма налог</a:t>
                      </a:r>
                      <a:r>
                        <a:rPr lang="ru-RU" sz="1200" baseline="0" dirty="0" smtClean="0"/>
                        <a:t>а по ПСН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12 000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8 000</a:t>
                      </a:r>
                      <a:endParaRPr lang="ru-RU" sz="1200" dirty="0"/>
                    </a:p>
                  </a:txBody>
                  <a:tcPr/>
                </a:tc>
              </a:tr>
              <a:tr h="47208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Способ оплаты страховых взносов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КБК</a:t>
                      </a:r>
                      <a:r>
                        <a:rPr lang="ru-RU" sz="1200" baseline="0" dirty="0" smtClean="0"/>
                        <a:t> фиксированных взносов или КБК ЕНП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8123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КБК</a:t>
                      </a:r>
                      <a:r>
                        <a:rPr lang="ru-RU" sz="1200" baseline="0" dirty="0" smtClean="0"/>
                        <a:t> фиксированных взносов или КБК ЕНП</a:t>
                      </a:r>
                      <a:endParaRPr lang="ru-RU" sz="1200" dirty="0" smtClean="0"/>
                    </a:p>
                  </a:txBody>
                  <a:tcPr/>
                </a:tc>
              </a:tr>
              <a:tr h="28325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Дата оплаты страховых взносов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27.03.2023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10.08.2023</a:t>
                      </a:r>
                      <a:endParaRPr lang="ru-RU" sz="1200" dirty="0"/>
                    </a:p>
                  </a:txBody>
                  <a:tcPr/>
                </a:tc>
              </a:tr>
              <a:tr h="47208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Сумма оплаты стразовых взносов, руб.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</a:t>
                      </a:r>
                      <a:r>
                        <a:rPr lang="ru-RU" sz="1200" baseline="0" dirty="0" smtClean="0"/>
                        <a:t> 000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6 000</a:t>
                      </a:r>
                      <a:endParaRPr lang="ru-RU" sz="1200" dirty="0"/>
                    </a:p>
                  </a:txBody>
                  <a:tcPr/>
                </a:tc>
              </a:tr>
              <a:tr h="65707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Дата представления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уведомления об уменьшении суммы налога по ПСН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30.03.2023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12.08.2023</a:t>
                      </a:r>
                      <a:endParaRPr lang="ru-RU" sz="1200" dirty="0"/>
                    </a:p>
                  </a:txBody>
                  <a:tcPr/>
                </a:tc>
              </a:tr>
              <a:tr h="28325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Сальдо ЕНС, руб.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5 000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11 000</a:t>
                      </a:r>
                      <a:endParaRPr lang="ru-RU" sz="1200" dirty="0"/>
                    </a:p>
                  </a:txBody>
                  <a:tcPr/>
                </a:tc>
              </a:tr>
              <a:tr h="47208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Необходимость представления заявления о зачете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нет</a:t>
                      </a:r>
                      <a:endParaRPr lang="ru-RU" sz="1200" dirty="0"/>
                    </a:p>
                  </a:txBody>
                  <a:tcPr/>
                </a:tc>
              </a:tr>
              <a:tr h="47208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Размер налога по ПСН, подлежащий уплате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12 000 - </a:t>
                      </a:r>
                      <a:r>
                        <a:rPr lang="ru-RU" sz="1200" baseline="0" dirty="0" smtClean="0"/>
                        <a:t> 5 000 = 7 000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8 000</a:t>
                      </a:r>
                      <a:r>
                        <a:rPr lang="ru-RU" sz="1200" baseline="0" dirty="0" smtClean="0"/>
                        <a:t> – 6 000 = 2 000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1716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6184" y="339192"/>
            <a:ext cx="5906868" cy="361161"/>
          </a:xfrm>
        </p:spPr>
        <p:txBody>
          <a:bodyPr/>
          <a:lstStyle/>
          <a:p>
            <a:pPr algn="ctr"/>
            <a:r>
              <a:rPr lang="ru-RU" sz="2500" dirty="0" smtClean="0"/>
              <a:t>Практический подход на примерах (УСН)</a:t>
            </a:r>
            <a:endParaRPr lang="ru-RU" sz="25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6" name="AutoShape 74"/>
          <p:cNvSpPr>
            <a:spLocks noChangeArrowheads="1"/>
          </p:cNvSpPr>
          <p:nvPr/>
        </p:nvSpPr>
        <p:spPr bwMode="gray">
          <a:xfrm>
            <a:off x="1614894" y="11674747"/>
            <a:ext cx="463284" cy="449406"/>
          </a:xfrm>
          <a:prstGeom prst="roundRect">
            <a:avLst>
              <a:gd name="adj" fmla="val 10347"/>
            </a:avLst>
          </a:prstGeom>
          <a:gradFill rotWithShape="1">
            <a:gsLst>
              <a:gs pos="0">
                <a:srgbClr val="CCECFF"/>
              </a:gs>
              <a:gs pos="100000">
                <a:srgbClr val="CCECFF">
                  <a:gamma/>
                  <a:tint val="0"/>
                  <a:invGamma/>
                </a:srgbClr>
              </a:gs>
            </a:gsLst>
            <a:lin ang="18900000" scaled="1"/>
          </a:gradFill>
          <a:ln w="50800">
            <a:solidFill>
              <a:srgbClr val="7099E2"/>
            </a:solidFill>
            <a:round/>
            <a:headEnd/>
            <a:tailEnd/>
          </a:ln>
          <a:effectLst>
            <a:outerShdw dist="107763" dir="2700000" algn="ctr" rotWithShape="0">
              <a:srgbClr val="C0C0C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499714" y="1275535"/>
            <a:ext cx="8072562" cy="743866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92500"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54099" y="3427859"/>
            <a:ext cx="1584176" cy="1224136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09322" y="3927679"/>
            <a:ext cx="2107007" cy="65025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8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67744" y="4083918"/>
            <a:ext cx="1656184" cy="216024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26184" y="2389572"/>
            <a:ext cx="7097898" cy="784101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lnSpcReduction="1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23928" y="3651870"/>
            <a:ext cx="4648348" cy="103737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155332"/>
              </p:ext>
            </p:extLst>
          </p:nvPr>
        </p:nvGraphicFramePr>
        <p:xfrm>
          <a:off x="395533" y="771551"/>
          <a:ext cx="7848874" cy="3917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437"/>
                <a:gridCol w="3924437"/>
              </a:tblGrid>
              <a:tr h="607468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Патент №9200 с 01.01.2023 по 30.03.2023</a:t>
                      </a:r>
                      <a:endParaRPr lang="ru-RU" sz="1200" dirty="0"/>
                    </a:p>
                  </a:txBody>
                  <a:tcPr/>
                </a:tc>
              </a:tr>
              <a:tr h="53539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Сумма дохода, в рамках применения УСН,</a:t>
                      </a:r>
                      <a:r>
                        <a:rPr lang="ru-RU" sz="1200" baseline="0" dirty="0" smtClean="0"/>
                        <a:t> за 3 месяца 2023 года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12 000</a:t>
                      </a:r>
                      <a:endParaRPr lang="ru-RU" sz="1200" dirty="0"/>
                    </a:p>
                  </a:txBody>
                  <a:tcPr/>
                </a:tc>
              </a:tr>
              <a:tr h="53308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Способ оплаты страховых взносов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КБК</a:t>
                      </a:r>
                      <a:r>
                        <a:rPr lang="ru-RU" sz="1200" baseline="0" dirty="0" smtClean="0"/>
                        <a:t> фиксированных взносов или КБК ЕНП</a:t>
                      </a:r>
                      <a:endParaRPr lang="ru-RU" sz="1200" dirty="0"/>
                    </a:p>
                  </a:txBody>
                  <a:tcPr/>
                </a:tc>
              </a:tr>
              <a:tr h="32123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Дата оплаты страховых взносов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21.02.2023 (2 000 руб.), 27.03.2023 (3</a:t>
                      </a:r>
                      <a:r>
                        <a:rPr lang="ru-RU" sz="1200" baseline="0" dirty="0" smtClean="0"/>
                        <a:t> 000 руб.)</a:t>
                      </a:r>
                      <a:endParaRPr lang="ru-RU" sz="1200" dirty="0"/>
                    </a:p>
                  </a:txBody>
                  <a:tcPr/>
                </a:tc>
              </a:tr>
              <a:tr h="53308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Сумма оплаты стразовых взносов, руб.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</a:t>
                      </a:r>
                      <a:r>
                        <a:rPr lang="ru-RU" sz="1200" baseline="0" dirty="0" smtClean="0"/>
                        <a:t> 000</a:t>
                      </a:r>
                      <a:endParaRPr lang="ru-RU" sz="1200" dirty="0"/>
                    </a:p>
                  </a:txBody>
                  <a:tcPr/>
                </a:tc>
              </a:tr>
              <a:tr h="321237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Сальдо ЕНС, руб.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5 000</a:t>
                      </a:r>
                      <a:endParaRPr lang="ru-RU" sz="1200" dirty="0"/>
                    </a:p>
                  </a:txBody>
                  <a:tcPr/>
                </a:tc>
              </a:tr>
              <a:tr h="53308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Необходимость представления заявления о зачете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нет</a:t>
                      </a:r>
                      <a:endParaRPr lang="ru-RU" sz="1200" dirty="0"/>
                    </a:p>
                  </a:txBody>
                  <a:tcPr/>
                </a:tc>
              </a:tr>
              <a:tr h="53308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Размер</a:t>
                      </a:r>
                      <a:r>
                        <a:rPr lang="ru-RU" sz="1200" baseline="0" dirty="0" smtClean="0"/>
                        <a:t> авансового платежа, руб.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12 000</a:t>
                      </a:r>
                      <a:r>
                        <a:rPr lang="ru-RU" sz="1200" baseline="0" dirty="0" smtClean="0"/>
                        <a:t> * 4% = </a:t>
                      </a:r>
                      <a:r>
                        <a:rPr lang="en-US" sz="1200" baseline="0" dirty="0" smtClean="0"/>
                        <a:t>4</a:t>
                      </a:r>
                      <a:r>
                        <a:rPr lang="ru-RU" sz="1200" baseline="0" dirty="0" smtClean="0"/>
                        <a:t>80</a:t>
                      </a:r>
                      <a:r>
                        <a:rPr lang="en-US" sz="1200" baseline="0" dirty="0" smtClean="0"/>
                        <a:t> – </a:t>
                      </a:r>
                      <a:r>
                        <a:rPr lang="ru-RU" sz="1200" baseline="0" dirty="0" smtClean="0"/>
                        <a:t>уплаченные СВ (пределах исчисленного налога) =  480 – 480 = 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665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9" y="367163"/>
            <a:ext cx="8424936" cy="567289"/>
          </a:xfrm>
        </p:spPr>
        <p:txBody>
          <a:bodyPr/>
          <a:lstStyle/>
          <a:p>
            <a:pPr algn="ctr"/>
            <a:r>
              <a:rPr lang="ru-RU" sz="2400" dirty="0" smtClean="0"/>
              <a:t>Срок представления налоговой отчетности, срок уплаты налоговых обязательств по УСН с 2023 года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17" name="AutoShape 23"/>
          <p:cNvSpPr>
            <a:spLocks noChangeArrowheads="1"/>
          </p:cNvSpPr>
          <p:nvPr/>
        </p:nvSpPr>
        <p:spPr bwMode="gray">
          <a:xfrm>
            <a:off x="637582" y="1504042"/>
            <a:ext cx="3133827" cy="3086869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8" name="AutoShape 24"/>
          <p:cNvSpPr>
            <a:spLocks noChangeArrowheads="1"/>
          </p:cNvSpPr>
          <p:nvPr/>
        </p:nvSpPr>
        <p:spPr bwMode="ltGray">
          <a:xfrm>
            <a:off x="503549" y="1174972"/>
            <a:ext cx="3528390" cy="576583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 w="38100" algn="ctr">
            <a:solidFill>
              <a:srgbClr val="FFFFFF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Налоговая декларация по УСН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99592" y="1841475"/>
            <a:ext cx="2736304" cy="2458467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ru-RU" sz="6400" b="1" dirty="0" smtClean="0"/>
              <a:t>ЮЛ</a:t>
            </a:r>
            <a:r>
              <a:rPr lang="ru-RU" sz="6400" dirty="0" smtClean="0"/>
              <a:t> </a:t>
            </a:r>
            <a:r>
              <a:rPr lang="ru-RU" sz="6400" dirty="0"/>
              <a:t>- </a:t>
            </a:r>
            <a:r>
              <a:rPr lang="ru-RU" sz="6400" b="1" dirty="0">
                <a:solidFill>
                  <a:srgbClr val="FF0000"/>
                </a:solidFill>
              </a:rPr>
              <a:t>не позднее 25 марта</a:t>
            </a:r>
            <a:r>
              <a:rPr lang="ru-RU" sz="6400" dirty="0">
                <a:solidFill>
                  <a:srgbClr val="FF0000"/>
                </a:solidFill>
              </a:rPr>
              <a:t> </a:t>
            </a:r>
            <a:r>
              <a:rPr lang="ru-RU" sz="6400" dirty="0"/>
              <a:t>года, следующего </a:t>
            </a:r>
            <a:r>
              <a:rPr lang="ru-RU" sz="6400" dirty="0" smtClean="0"/>
              <a:t>за истекшим налоговым периодом</a:t>
            </a:r>
            <a:endParaRPr lang="ru-RU" sz="6400" dirty="0"/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  <a:tabLst>
                <a:tab pos="0" algn="l"/>
              </a:tabLst>
            </a:pPr>
            <a:r>
              <a:rPr lang="ru-RU" sz="6400" b="1" dirty="0" smtClean="0"/>
              <a:t>ИП</a:t>
            </a:r>
            <a:r>
              <a:rPr lang="ru-RU" sz="6400" dirty="0" smtClean="0"/>
              <a:t> -</a:t>
            </a:r>
            <a:r>
              <a:rPr lang="ru-RU" sz="6400" dirty="0"/>
              <a:t> </a:t>
            </a:r>
            <a:r>
              <a:rPr lang="ru-RU" sz="6400" b="1" dirty="0">
                <a:solidFill>
                  <a:srgbClr val="FF0000"/>
                </a:solidFill>
              </a:rPr>
              <a:t>не позднее </a:t>
            </a:r>
            <a:r>
              <a:rPr lang="ru-RU" sz="6400" b="1" dirty="0" smtClean="0">
                <a:solidFill>
                  <a:srgbClr val="FF0000"/>
                </a:solidFill>
              </a:rPr>
              <a:t>25 </a:t>
            </a:r>
            <a:r>
              <a:rPr lang="ru-RU" sz="6400" b="1" dirty="0">
                <a:solidFill>
                  <a:srgbClr val="FF0000"/>
                </a:solidFill>
              </a:rPr>
              <a:t>апреля</a:t>
            </a:r>
            <a:r>
              <a:rPr lang="ru-RU" sz="6400" dirty="0">
                <a:solidFill>
                  <a:srgbClr val="FF0000"/>
                </a:solidFill>
              </a:rPr>
              <a:t> </a:t>
            </a:r>
            <a:r>
              <a:rPr lang="ru-RU" sz="6400" dirty="0"/>
              <a:t>года, следующего за истекшим налоговым периодом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AutoShape 23"/>
          <p:cNvSpPr>
            <a:spLocks noChangeArrowheads="1"/>
          </p:cNvSpPr>
          <p:nvPr/>
        </p:nvSpPr>
        <p:spPr bwMode="gray">
          <a:xfrm>
            <a:off x="4890098" y="1429843"/>
            <a:ext cx="3344044" cy="3161068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D7D7D7">
                  <a:gamma/>
                  <a:tint val="4314"/>
                  <a:invGamma/>
                </a:srgbClr>
              </a:gs>
              <a:gs pos="100000">
                <a:srgbClr val="D7D7D7"/>
              </a:gs>
            </a:gsLst>
            <a:lin ang="5400000" scaled="1"/>
          </a:gradFill>
          <a:ln w="19050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ltGray">
          <a:xfrm>
            <a:off x="4726663" y="1174972"/>
            <a:ext cx="3670914" cy="594911"/>
          </a:xfrm>
          <a:prstGeom prst="roundRect">
            <a:avLst>
              <a:gd name="adj" fmla="val 16667"/>
            </a:avLst>
          </a:prstGeom>
          <a:solidFill>
            <a:schemeClr val="accent5"/>
          </a:solidFill>
          <a:ln w="38100" algn="ctr">
            <a:solidFill>
              <a:srgbClr val="FFFFFF">
                <a:alpha val="70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 Уплата авансовых платежей 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</a:rPr>
              <a:t>и налога по УСН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089401" y="1978052"/>
            <a:ext cx="3054802" cy="255315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ctr"/>
            <a:r>
              <a:rPr lang="ru-RU" sz="1500" b="1" dirty="0" smtClean="0"/>
              <a:t>Налог:</a:t>
            </a:r>
          </a:p>
          <a:p>
            <a:pPr algn="just"/>
            <a:r>
              <a:rPr lang="ru-RU" sz="1500" b="1" dirty="0" smtClean="0"/>
              <a:t>ЮЛ</a:t>
            </a:r>
            <a:r>
              <a:rPr lang="ru-RU" sz="1500" dirty="0" smtClean="0"/>
              <a:t>- </a:t>
            </a:r>
            <a:r>
              <a:rPr lang="ru-RU" sz="1500" dirty="0">
                <a:solidFill>
                  <a:srgbClr val="FF0000"/>
                </a:solidFill>
              </a:rPr>
              <a:t>не позднее 28 марта </a:t>
            </a:r>
            <a:r>
              <a:rPr lang="ru-RU" sz="1500" dirty="0"/>
              <a:t>года, следующего за истекшим налоговым </a:t>
            </a:r>
            <a:r>
              <a:rPr lang="ru-RU" sz="1500" dirty="0" smtClean="0"/>
              <a:t>периодом</a:t>
            </a:r>
            <a:endParaRPr lang="ru-RU" sz="1500" dirty="0"/>
          </a:p>
          <a:p>
            <a:pPr algn="just"/>
            <a:r>
              <a:rPr lang="ru-RU" sz="1500" b="1" dirty="0" smtClean="0"/>
              <a:t>ИП</a:t>
            </a:r>
            <a:r>
              <a:rPr lang="ru-RU" sz="1500" dirty="0" smtClean="0"/>
              <a:t> </a:t>
            </a:r>
            <a:r>
              <a:rPr lang="ru-RU" sz="1500" dirty="0"/>
              <a:t>- </a:t>
            </a:r>
            <a:r>
              <a:rPr lang="ru-RU" sz="1500" dirty="0">
                <a:solidFill>
                  <a:srgbClr val="FF0000"/>
                </a:solidFill>
              </a:rPr>
              <a:t>не позднее 28 апреля </a:t>
            </a:r>
            <a:r>
              <a:rPr lang="ru-RU" sz="1500" dirty="0"/>
              <a:t>года, следующего за истекшим налоговым </a:t>
            </a:r>
            <a:r>
              <a:rPr lang="ru-RU" sz="1500" dirty="0" smtClean="0"/>
              <a:t>периодом</a:t>
            </a:r>
          </a:p>
          <a:p>
            <a:pPr algn="ctr"/>
            <a:r>
              <a:rPr lang="ru-RU" sz="1500" b="1" dirty="0" smtClean="0"/>
              <a:t>Авансовые платежи:</a:t>
            </a:r>
          </a:p>
          <a:p>
            <a:pPr algn="ctr"/>
            <a:r>
              <a:rPr lang="ru-RU" sz="1500" dirty="0" smtClean="0">
                <a:solidFill>
                  <a:srgbClr val="FF0000"/>
                </a:solidFill>
              </a:rPr>
              <a:t>не </a:t>
            </a:r>
            <a:r>
              <a:rPr lang="ru-RU" sz="1500" dirty="0">
                <a:solidFill>
                  <a:srgbClr val="FF0000"/>
                </a:solidFill>
              </a:rPr>
              <a:t>позднее 28-го числа месяца</a:t>
            </a:r>
            <a:r>
              <a:rPr lang="ru-RU" sz="1500" dirty="0"/>
              <a:t>, следующего за истекшим </a:t>
            </a:r>
            <a:r>
              <a:rPr lang="ru-RU" sz="1500" dirty="0" smtClean="0"/>
              <a:t>отчетным периодом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kumimoji="0" lang="ru-RU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C30ED3A6-1922-46D6-8A92-C2FBB0F2CD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559766" y="3075805"/>
            <a:ext cx="1662253" cy="17392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203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C04AE3-E534-4CC9-9485-637EF95E0D1F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39474" y="412212"/>
            <a:ext cx="8424936" cy="341921"/>
          </a:xfrm>
        </p:spPr>
        <p:txBody>
          <a:bodyPr/>
          <a:lstStyle/>
          <a:p>
            <a:pPr algn="ctr"/>
            <a:r>
              <a:rPr lang="ru-RU" sz="2400" dirty="0" smtClean="0"/>
              <a:t>Порядок и срок представления Уведомлений об исчисленных суммах авансовых платежей по УСН</a:t>
            </a:r>
            <a:endParaRPr lang="ru-RU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86795" y="970389"/>
            <a:ext cx="8424936" cy="6499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defTabSz="1043056" fontAlgn="auto">
              <a:spcAft>
                <a:spcPts val="0"/>
              </a:spcAft>
            </a:pPr>
            <a:r>
              <a:rPr lang="ru-RU" sz="1500" dirty="0" smtClean="0">
                <a:solidFill>
                  <a:schemeClr val="tx1"/>
                </a:solidFill>
              </a:rPr>
              <a:t>С 01.01.2023 плательщики должны представлять в налоговые органы </a:t>
            </a:r>
            <a:r>
              <a:rPr lang="ru-RU" sz="1500" b="1" dirty="0" smtClean="0">
                <a:solidFill>
                  <a:schemeClr val="tx1"/>
                </a:solidFill>
              </a:rPr>
              <a:t>уведомление об исчисленных суммах налогов, авансовых платежей по налогам, сборов, страховых взносов </a:t>
            </a:r>
            <a:r>
              <a:rPr lang="ru-RU" sz="1500" dirty="0" smtClean="0">
                <a:solidFill>
                  <a:schemeClr val="tx1"/>
                </a:solidFill>
              </a:rPr>
              <a:t>(п.9 ст. 58 НК РФ)</a:t>
            </a:r>
            <a:endParaRPr lang="ru-RU" sz="1500" b="1" dirty="0">
              <a:solidFill>
                <a:schemeClr val="tx1"/>
              </a:solidFill>
            </a:endParaRP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gray">
          <a:xfrm>
            <a:off x="3561276" y="1855531"/>
            <a:ext cx="1365528" cy="529904"/>
          </a:xfrm>
          <a:prstGeom prst="roundRect">
            <a:avLst>
              <a:gd name="adj" fmla="val 11921"/>
            </a:avLst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35" name="AutoShape 11"/>
          <p:cNvSpPr>
            <a:spLocks noChangeArrowheads="1"/>
          </p:cNvSpPr>
          <p:nvPr/>
        </p:nvSpPr>
        <p:spPr bwMode="gray">
          <a:xfrm>
            <a:off x="273715" y="1722848"/>
            <a:ext cx="3146157" cy="1857811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76471"/>
                  <a:invGamma/>
                </a:srgbClr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2915816" y="1974802"/>
            <a:ext cx="72008" cy="72008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951820" y="1938433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915816" y="3507854"/>
            <a:ext cx="2389981" cy="28803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51058" y="1938433"/>
            <a:ext cx="2834641" cy="1417011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algn="just" defTabSz="1043056" fontAlgn="auto">
              <a:spcAft>
                <a:spcPts val="0"/>
              </a:spcAft>
            </a:pPr>
            <a:r>
              <a:rPr lang="ru-RU" sz="1500" b="1" dirty="0">
                <a:solidFill>
                  <a:srgbClr val="FF0000"/>
                </a:solidFill>
                <a:latin typeface="+mj-lt"/>
              </a:rPr>
              <a:t>не позднее 25-го числа месяца</a:t>
            </a:r>
            <a:r>
              <a:rPr lang="ru-RU" sz="1500" dirty="0">
                <a:latin typeface="+mj-lt"/>
              </a:rPr>
              <a:t>, в котором установлен срок уплаты соответствующих налогов, авансовых платежей по налогам, сборов, страховых </a:t>
            </a:r>
            <a:r>
              <a:rPr lang="ru-RU" sz="1500" dirty="0" smtClean="0">
                <a:latin typeface="+mj-lt"/>
              </a:rPr>
              <a:t>взносов</a:t>
            </a:r>
            <a:endParaRPr kumimoji="0" lang="ru-RU" sz="1500" b="1" i="0" u="none" strike="noStrike" kern="1200" cap="none" spc="0" normalizeH="0" baseline="0" noProof="0" dirty="0" smtClean="0">
              <a:ln>
                <a:noFill/>
              </a:ln>
              <a:solidFill>
                <a:srgbClr val="005AA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539029" y="1640166"/>
            <a:ext cx="1051336" cy="182593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Справочно</a:t>
            </a:r>
            <a:r>
              <a:rPr kumimoji="0" lang="ru-RU" sz="13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</a:p>
        </p:txBody>
      </p:sp>
      <p:sp>
        <p:nvSpPr>
          <p:cNvPr id="46" name="Стрелка вниз 45"/>
          <p:cNvSpPr/>
          <p:nvPr/>
        </p:nvSpPr>
        <p:spPr>
          <a:xfrm rot="16200000">
            <a:off x="5598272" y="1949665"/>
            <a:ext cx="261858" cy="1542919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низ 46"/>
          <p:cNvSpPr/>
          <p:nvPr/>
        </p:nvSpPr>
        <p:spPr>
          <a:xfrm rot="16200000">
            <a:off x="5592573" y="2554031"/>
            <a:ext cx="261858" cy="1554311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3622843" y="1971497"/>
            <a:ext cx="12543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b="1" dirty="0"/>
              <a:t>Аванс за </a:t>
            </a:r>
            <a:r>
              <a:rPr lang="ru-RU" sz="900" b="1" dirty="0" smtClean="0"/>
              <a:t>3 месяца 2023  года</a:t>
            </a:r>
            <a:endParaRPr lang="ru-RU" sz="900" b="1" dirty="0"/>
          </a:p>
        </p:txBody>
      </p:sp>
      <p:pic>
        <p:nvPicPr>
          <p:cNvPr id="5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47" t="11949" r="39800"/>
          <a:stretch/>
        </p:blipFill>
        <p:spPr bwMode="auto">
          <a:xfrm>
            <a:off x="6500658" y="1678696"/>
            <a:ext cx="1801817" cy="257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Скругленный прямоугольник 53"/>
          <p:cNvSpPr/>
          <p:nvPr/>
        </p:nvSpPr>
        <p:spPr>
          <a:xfrm>
            <a:off x="6176509" y="4249608"/>
            <a:ext cx="2201977" cy="42382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defTabSz="1043056" fontAlgn="auto">
              <a:spcAft>
                <a:spcPts val="0"/>
              </a:spcAft>
            </a:pPr>
            <a:r>
              <a:rPr lang="ru-RU" sz="1200" b="1" dirty="0" smtClean="0">
                <a:solidFill>
                  <a:schemeClr val="tx1"/>
                </a:solidFill>
              </a:rPr>
              <a:t>Приказ </a:t>
            </a:r>
            <a:r>
              <a:rPr lang="ru-RU" sz="1200" b="1" dirty="0">
                <a:solidFill>
                  <a:schemeClr val="tx1"/>
                </a:solidFill>
              </a:rPr>
              <a:t>ФНС России от 02.11.2022 </a:t>
            </a:r>
            <a:r>
              <a:rPr lang="ru-RU" sz="1200" b="1" dirty="0" smtClean="0">
                <a:solidFill>
                  <a:schemeClr val="tx1"/>
                </a:solidFill>
              </a:rPr>
              <a:t>№ </a:t>
            </a:r>
            <a:r>
              <a:rPr lang="ru-RU" sz="1200" b="1" dirty="0">
                <a:solidFill>
                  <a:schemeClr val="tx1"/>
                </a:solidFill>
              </a:rPr>
              <a:t>ЕД -7-8-/1047@</a:t>
            </a:r>
          </a:p>
        </p:txBody>
      </p:sp>
      <p:sp>
        <p:nvSpPr>
          <p:cNvPr id="55" name="AutoShape 7"/>
          <p:cNvSpPr>
            <a:spLocks noChangeArrowheads="1"/>
          </p:cNvSpPr>
          <p:nvPr/>
        </p:nvSpPr>
        <p:spPr bwMode="gray">
          <a:xfrm>
            <a:off x="3561276" y="2456173"/>
            <a:ext cx="1365528" cy="529904"/>
          </a:xfrm>
          <a:prstGeom prst="roundRect">
            <a:avLst>
              <a:gd name="adj" fmla="val 11921"/>
            </a:avLst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56" name="AutoShape 7"/>
          <p:cNvSpPr>
            <a:spLocks noChangeArrowheads="1"/>
          </p:cNvSpPr>
          <p:nvPr/>
        </p:nvSpPr>
        <p:spPr bwMode="gray">
          <a:xfrm>
            <a:off x="3561276" y="3050755"/>
            <a:ext cx="1365528" cy="529904"/>
          </a:xfrm>
          <a:prstGeom prst="roundRect">
            <a:avLst>
              <a:gd name="adj" fmla="val 11921"/>
            </a:avLst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rgbClr val="FF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 sz="900" dirty="0"/>
          </a:p>
          <a:p>
            <a:endParaRPr lang="ru-RU" sz="900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3615008" y="2556306"/>
            <a:ext cx="13655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b="1" dirty="0"/>
              <a:t>Аванс за </a:t>
            </a:r>
            <a:r>
              <a:rPr lang="ru-RU" sz="900" b="1" dirty="0" smtClean="0"/>
              <a:t>полугодие 2023 года</a:t>
            </a:r>
            <a:endParaRPr lang="ru-RU" sz="900" b="1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706322" y="3141086"/>
            <a:ext cx="12514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b="1" dirty="0"/>
              <a:t>Аванс за </a:t>
            </a:r>
            <a:r>
              <a:rPr lang="ru-RU" sz="900" b="1" dirty="0" smtClean="0"/>
              <a:t>9 месяцев 2023 года</a:t>
            </a:r>
            <a:endParaRPr lang="ru-RU" sz="900" b="1" dirty="0"/>
          </a:p>
        </p:txBody>
      </p:sp>
      <p:sp>
        <p:nvSpPr>
          <p:cNvPr id="58" name="Стрелка вниз 57"/>
          <p:cNvSpPr/>
          <p:nvPr/>
        </p:nvSpPr>
        <p:spPr>
          <a:xfrm rot="16200000">
            <a:off x="5601902" y="1377124"/>
            <a:ext cx="261858" cy="1535658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4876501" y="1800948"/>
            <a:ext cx="1728192" cy="24107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Не позднее 25.04.2023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890631" y="2400400"/>
            <a:ext cx="1728192" cy="24107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Не позднее 25.07.2023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900684" y="3010192"/>
            <a:ext cx="1728192" cy="24107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Не позднее 25.10.2023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357476" y="3698680"/>
            <a:ext cx="5694246" cy="1094463"/>
          </a:xfrm>
          <a:prstGeom prst="rect">
            <a:avLst/>
          </a:prstGeom>
          <a:solidFill>
            <a:srgbClr val="E8E8E8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5" name="Рисунок 6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090" y="3721397"/>
            <a:ext cx="1044333" cy="1044333"/>
          </a:xfrm>
          <a:prstGeom prst="rect">
            <a:avLst/>
          </a:prstGeom>
        </p:spPr>
      </p:pic>
      <p:sp>
        <p:nvSpPr>
          <p:cNvPr id="66" name="TextBox 65"/>
          <p:cNvSpPr txBox="1"/>
          <p:nvPr/>
        </p:nvSpPr>
        <p:spPr>
          <a:xfrm>
            <a:off x="1259632" y="3812543"/>
            <a:ext cx="4792825" cy="874397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45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Уведомление </a:t>
            </a:r>
            <a:r>
              <a:rPr kumimoji="0" lang="ru-RU" sz="1450" b="1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не</a:t>
            </a:r>
            <a:r>
              <a:rPr kumimoji="0" lang="ru-RU" sz="1450" b="1" i="0" u="sng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представляется </a:t>
            </a:r>
            <a:r>
              <a:rPr kumimoji="0" lang="ru-RU" sz="145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в отношении:</a:t>
            </a:r>
          </a:p>
          <a:p>
            <a:pPr marL="174625" marR="0" indent="-174625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174625" algn="l"/>
                <a:tab pos="452438" algn="l"/>
              </a:tabLst>
            </a:pPr>
            <a:r>
              <a:rPr lang="ru-RU" sz="1450" b="1" noProof="0" dirty="0" smtClean="0">
                <a:latin typeface="+mj-lt"/>
                <a:ea typeface="+mj-ea"/>
                <a:cs typeface="+mj-cs"/>
              </a:rPr>
              <a:t> налога по УСН, исчисленного </a:t>
            </a:r>
            <a:r>
              <a:rPr lang="ru-RU" sz="1450" b="1" u="sng" noProof="0" dirty="0" smtClean="0">
                <a:latin typeface="+mj-lt"/>
                <a:ea typeface="+mj-ea"/>
                <a:cs typeface="+mj-cs"/>
              </a:rPr>
              <a:t>за налоговый период</a:t>
            </a:r>
            <a:r>
              <a:rPr lang="ru-RU" sz="1450" b="1" noProof="0" dirty="0" smtClean="0">
                <a:latin typeface="+mj-lt"/>
                <a:ea typeface="+mj-ea"/>
                <a:cs typeface="+mj-cs"/>
              </a:rPr>
              <a:t>;</a:t>
            </a:r>
          </a:p>
          <a:p>
            <a:pPr marL="174625" marR="0" indent="-174625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174625" algn="l"/>
                <a:tab pos="452438" algn="l"/>
              </a:tabLst>
            </a:pPr>
            <a:r>
              <a:rPr kumimoji="0" lang="ru-RU" sz="1450" b="1" i="0" u="none" strike="noStrike" kern="1200" cap="none" spc="0" normalizeH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налога, в связи с применением ПСН</a:t>
            </a:r>
            <a:endParaRPr kumimoji="0" lang="ru-RU" sz="1450" b="1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199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16-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0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1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2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3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4_Present_FNS2012_A4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широкий слайд_тема">
  <a:themeElements>
    <a:clrScheme name="10_Present_FNS2012_A4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0_Present_FNS2012_A4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0_Present_FNS2012_A4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6B46FA4-774A-49E4-8E70-BB07570D16A5}">
  <we:reference id="wa104178141" version="4.3.3.0" store="ru-RU" storeType="OMEX"/>
  <we:alternateReferences>
    <we:reference id="WA104178141" version="4.3.3.0" store="WA10417814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18587</TotalTime>
  <Words>1259</Words>
  <Application>Microsoft Office PowerPoint</Application>
  <PresentationFormat>Экран (16:9)</PresentationFormat>
  <Paragraphs>165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12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Present_FNS2012_16-9</vt:lpstr>
      <vt:lpstr>10_Present_FNS2012_A4</vt:lpstr>
      <vt:lpstr>11_Present_FNS2012_A4</vt:lpstr>
      <vt:lpstr>12_Present_FNS2012_A4</vt:lpstr>
      <vt:lpstr>13_Present_FNS2012_A4</vt:lpstr>
      <vt:lpstr>14_Present_FNS2012_A4</vt:lpstr>
      <vt:lpstr>широкий слайд_тема</vt:lpstr>
      <vt:lpstr>Порядок уменьшения налоговых обязательств по УСН и ПСН на сумму уплаченных страховых взносов. Практический подход на примерах.</vt:lpstr>
      <vt:lpstr>Повестка «Налогового часа»</vt:lpstr>
      <vt:lpstr>Уменьшение налоговых обязательств по УСН и ПСН</vt:lpstr>
      <vt:lpstr>Порядок уменьшения налоговых обязательств по ПСН и УСН</vt:lpstr>
      <vt:lpstr>Разъясняющие письма</vt:lpstr>
      <vt:lpstr>Практический подход на примерах (ПСН)</vt:lpstr>
      <vt:lpstr>Практический подход на примерах (УСН)</vt:lpstr>
      <vt:lpstr>Срок представления налоговой отчетности, срок уплаты налоговых обязательств по УСН с 2023 года</vt:lpstr>
      <vt:lpstr>Порядок и срок представления Уведомлений об исчисленных суммах авансовых платежей по УСН</vt:lpstr>
      <vt:lpstr>Удобно, просто и без ошибок!</vt:lpstr>
      <vt:lpstr>Часто задаваемые вопросы (nalog.gov.ru &gt; «Сервисы и госуслуги &gt; Часто задаваемые вопросы»)</vt:lpstr>
      <vt:lpstr>БЛАГОДАРЮ  ЗА  ВНИМАНИЕ </vt:lpstr>
    </vt:vector>
  </TitlesOfParts>
  <Company>Kraftway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Internet</cp:lastModifiedBy>
  <cp:revision>2404</cp:revision>
  <cp:lastPrinted>2022-03-22T17:52:13Z</cp:lastPrinted>
  <dcterms:created xsi:type="dcterms:W3CDTF">2013-03-25T05:56:00Z</dcterms:created>
  <dcterms:modified xsi:type="dcterms:W3CDTF">2023-04-13T12:46:10Z</dcterms:modified>
</cp:coreProperties>
</file>