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8"/>
  </p:notesMasterIdLst>
  <p:handoutMasterIdLst>
    <p:handoutMasterId r:id="rId9"/>
  </p:handoutMasterIdLst>
  <p:sldIdLst>
    <p:sldId id="2021" r:id="rId3"/>
    <p:sldId id="2011" r:id="rId4"/>
    <p:sldId id="2030" r:id="rId5"/>
    <p:sldId id="2028" r:id="rId6"/>
    <p:sldId id="2031" r:id="rId7"/>
  </p:sldIdLst>
  <p:sldSz cx="12192000" cy="6858000"/>
  <p:notesSz cx="6797675" cy="9928225"/>
  <p:embeddedFontLst>
    <p:embeddedFont>
      <p:font typeface="Open Sans Light" panose="020B0306030504020204" pitchFamily="34" charset="0"/>
      <p:regular r:id="rId10"/>
    </p:embeddedFon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1"/>
    <a:srgbClr val="0990FF"/>
    <a:srgbClr val="0064CB"/>
    <a:srgbClr val="00B0F0"/>
    <a:srgbClr val="009ADA"/>
    <a:srgbClr val="00A6E6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7684" autoAdjust="0"/>
  </p:normalViewPr>
  <p:slideViewPr>
    <p:cSldViewPr snapToObjects="1">
      <p:cViewPr varScale="1">
        <p:scale>
          <a:sx n="95" d="100"/>
          <a:sy n="95" d="100"/>
        </p:scale>
        <p:origin x="-372" y="-102"/>
      </p:cViewPr>
      <p:guideLst>
        <p:guide orient="horz" pos="2160"/>
        <p:guide pos="2275"/>
        <p:guide pos="75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5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8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803412" y="1124744"/>
            <a:ext cx="10981220" cy="54726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4CB"/>
                </a:solidFill>
              </a:rPr>
              <a:t>Управление Федеральной налоговой службы по г. Севастополю</a:t>
            </a: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>
              <a:solidFill>
                <a:srgbClr val="0064CB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Практические аспекты заполнения уведомлений об исчисленных суммах налогов и заполнения платежных поручений</a:t>
            </a:r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endParaRPr lang="ru-RU" sz="1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Начальник отдела урегулирования состояния расчетов с бюджетом</a:t>
            </a:r>
          </a:p>
          <a:p>
            <a:pPr algn="ctr"/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Красноперов Андрей Николаевич</a:t>
            </a:r>
          </a:p>
          <a:p>
            <a:pPr algn="ctr"/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  <a:p>
            <a:pPr algn="ctr"/>
            <a:r>
              <a:rPr lang="ru-RU" sz="1400" b="1" smtClean="0">
                <a:solidFill>
                  <a:schemeClr val="tx1">
                    <a:lumMod val="50000"/>
                  </a:schemeClr>
                </a:solidFill>
              </a:rPr>
              <a:t>13.03.2023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</a:rPr>
              <a:t>года</a:t>
            </a:r>
            <a:endParaRPr lang="ru-RU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16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 ПРЕДСТАВЛЕНИЯ УВЕДОМЛЕНИЙ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1237084" y="3228627"/>
            <a:ext cx="2344963" cy="71499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>
            <a:off x="6708068" y="5229200"/>
            <a:ext cx="4824535" cy="1440160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!!!ВАЖНО!!!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25.03.2023 – выходной день.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переносится 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27.03.2023 года</a:t>
            </a:r>
            <a:endParaRPr lang="ru-RU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209797" y="1016732"/>
            <a:ext cx="11322807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УВЕДОМЛЕНИЯ ОБ ИСЧИСЛЕННЫХ СУММАХ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 СРОКУ 25.03.2023 ГОДА: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Налог с доходов  организаций, исчисляемый по ставкам, отличным от ставки, указанной в п.1 ст.284 НК РФ (КБК 18210101040010000110, 18210101060010000110, 18210101090010000110);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Налог с доходов, полученных иностранной  организацией (КБК 18210101030010000110, 18210101050010000110, 18210101090010000110);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Налог на прибыль организаций с доходов, полученных в виде процентов по государственным и муниципальным ценным бумагам (КБК 18210101070010000110);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НДФЛ (КБК 18210102010010000110, 18210102020010000110, 18210102050010000110, 18210102070010000110, 18210102080010000110, 18210102090010000110, 18210102100010000110, 18210102110010000110, 18210102120010000110, 18210102130010000110, 18210102140010000110);</a:t>
            </a:r>
          </a:p>
          <a:p>
            <a:pPr>
              <a:spcBef>
                <a:spcPts val="600"/>
              </a:spcBef>
            </a:pPr>
            <a:r>
              <a:rPr lang="ru-RU" sz="1800" b="1" dirty="0" smtClean="0">
                <a:solidFill>
                  <a:srgbClr val="0082F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- Страховые взносы (КБК 18210201000010000160, 18210204010010010160, 18210204010010020160, 18210204020010010160, 18210204020010020160, 18210208000060000160, 18210209000060000160, 18210210000010000160, 18210211000010000160)</a:t>
            </a:r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209797" y="5433326"/>
            <a:ext cx="5454155" cy="1308042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не позднее 25.0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.2023 должны быть представлены декларации за 2022 год по налогу на имущество организаций, </a:t>
            </a:r>
          </a:p>
          <a:p>
            <a:pPr algn="ctr"/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УСН (ЮЛ), ЕСХН </a:t>
            </a:r>
          </a:p>
        </p:txBody>
      </p:sp>
    </p:spTree>
    <p:extLst>
      <p:ext uri="{BB962C8B-B14F-4D97-AF65-F5344CB8AC3E}">
        <p14:creationId xmlns:p14="http://schemas.microsoft.com/office/powerpoint/2010/main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УВЕДОМЛЕНИЕ ОБ ИСЧИСЛЕННЫХ СУММАХ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7" t="11949" r="39800"/>
          <a:stretch/>
        </p:blipFill>
        <p:spPr bwMode="auto">
          <a:xfrm>
            <a:off x="1163452" y="994612"/>
            <a:ext cx="435581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9" t="9589" r="39631"/>
          <a:stretch/>
        </p:blipFill>
        <p:spPr bwMode="auto">
          <a:xfrm>
            <a:off x="7068107" y="984571"/>
            <a:ext cx="3827503" cy="5554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9690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3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ПЛАТЕЖНЫЙ ДОКУМЕНТ В УПЛАТУ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ЕНП – УВЕДОМЛЕНИЕ ОБ ИСЧИСЛЕННЫХ СУММАХ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1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>
            <a:off x="6173425" y="934970"/>
            <a:ext cx="5616624" cy="5734389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>
              <a:spcBef>
                <a:spcPts val="1200"/>
              </a:spcBef>
            </a:pPr>
            <a:endParaRPr lang="ru-RU" sz="1800" b="1" dirty="0" smtClean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«ИНН плательщика» – ИНН плательщика, чья </a:t>
            </a:r>
            <a:r>
              <a:rPr lang="ru-RU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по </a:t>
            </a: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уплате исполняется;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«КПП плательщика» – указываем значение 0, кроме случаев исполнения обязанности иностранной организацией;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«Плательщик» – наименование (ФИО) плательщика, составившего платежный документ;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бюджетной классификации» - конкретный КБК налога, страхового взноса в уплату которого оформляется платеж;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«ОКТМО» – конкретный код ОКТМО;</a:t>
            </a:r>
          </a:p>
          <a:p>
            <a:pPr algn="ctr">
              <a:spcBef>
                <a:spcPts val="1200"/>
              </a:spcBef>
            </a:pPr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«Налоговый период» - отчетный (налоговый) период, за который оформляется платеж;</a:t>
            </a: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4" t="17745" r="24774" b="2477"/>
          <a:stretch/>
        </p:blipFill>
        <p:spPr bwMode="auto">
          <a:xfrm>
            <a:off x="65932" y="939244"/>
            <a:ext cx="6012668" cy="551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1595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:a16="http://schemas.microsoft.com/office/drawing/2014/main" xmlns="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РЕЗЕРВ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479376" y="1844824"/>
            <a:ext cx="3384376" cy="3996444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2000" b="1" u="sng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прибыль организаций, зачисляемому в бюджет субъекта РФ,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автоматически зачтенной в счет предстоящих начислений по указанному налогу.</a:t>
            </a:r>
          </a:p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первоочередном порядке за счет резерва погашаются обязательства со сроком уплаты до 01.01.2023 года </a:t>
            </a:r>
            <a:endParaRPr lang="ru-RU" sz="2000" b="1" dirty="0">
              <a:solidFill>
                <a:srgbClr val="0082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120C9C4-95E3-47F0-8AD9-BBB205803198}"/>
              </a:ext>
            </a:extLst>
          </p:cNvPr>
          <p:cNvSpPr txBox="1"/>
          <p:nvPr/>
        </p:nvSpPr>
        <p:spPr>
          <a:xfrm>
            <a:off x="218673" y="1016732"/>
            <a:ext cx="113228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п. 5.1, п. 6 ст. 4 Федерального закона от 14.07.2022 № 263-ФЗ</a:t>
            </a:r>
          </a:p>
        </p:txBody>
      </p:sp>
      <p:sp>
        <p:nvSpPr>
          <p:cNvPr id="7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4043773" y="1844824"/>
            <a:ext cx="3780420" cy="45725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2000" b="1" u="sng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налогу, уплачиваемому в связи с применением упрощенной системы </a:t>
            </a:r>
            <a:r>
              <a:rPr lang="ru-RU" sz="2000" b="1" u="sng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налогообложения,</a:t>
            </a:r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автоматически зачтенной в счет предстоящих начислений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декларации за 2022 год.</a:t>
            </a:r>
          </a:p>
          <a:p>
            <a:pPr algn="ctr"/>
            <a:r>
              <a:rPr lang="ru-RU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неиспользованной переплаты направляется на увеличение финансовых активов в виде Единого налогового </a:t>
            </a:r>
            <a:r>
              <a:rPr lang="ru-RU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 после представления декларации за 2022 год</a:t>
            </a:r>
            <a:endParaRPr lang="ru-RU" sz="20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: Shape 106">
            <a:extLst>
              <a:ext uri="{FF2B5EF4-FFF2-40B4-BE49-F238E27FC236}">
                <a16:creationId xmlns:a16="http://schemas.microsoft.com/office/drawing/2014/main" xmlns="" id="{CE3A7F14-B31C-41D8-B1BF-65DECCE4135F}"/>
              </a:ext>
            </a:extLst>
          </p:cNvPr>
          <p:cNvSpPr/>
          <p:nvPr/>
        </p:nvSpPr>
        <p:spPr>
          <a:xfrm>
            <a:off x="8076219" y="1844824"/>
            <a:ext cx="3600401" cy="4572508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Переплата </a:t>
            </a:r>
            <a:r>
              <a:rPr lang="ru-RU" sz="2000" b="1" u="sng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налогу на имущество организаций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автоматически зачтенной в счет предстоящих начислений 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год.</a:t>
            </a:r>
          </a:p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резерва погашаются </a:t>
            </a:r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 за 2022 год.</a:t>
            </a:r>
          </a:p>
          <a:p>
            <a:pPr algn="ctr"/>
            <a:r>
              <a:rPr lang="ru-RU" sz="2000" b="1" dirty="0" smtClean="0">
                <a:solidFill>
                  <a:srgbClr val="0082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неиспользованной переплаты направляется на увеличение финансовых активов в виде Единого налогового платежа после расчета, проведенного налоговым органом  </a:t>
            </a:r>
            <a:endParaRPr lang="ru-RU" sz="2000" b="1" dirty="0">
              <a:solidFill>
                <a:srgbClr val="0082F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64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169944</TotalTime>
  <Words>449</Words>
  <Application>Microsoft Office PowerPoint</Application>
  <PresentationFormat>Произвольный</PresentationFormat>
  <Paragraphs>57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Arial</vt:lpstr>
      <vt:lpstr>Open Sans Light</vt:lpstr>
      <vt:lpstr>Times New Roman</vt:lpstr>
      <vt:lpstr>Roboto Condensed</vt:lpstr>
      <vt:lpstr>Calibri Light</vt:lpstr>
      <vt:lpstr>Calibri</vt:lpstr>
      <vt:lpstr>Open Sans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Красноперов Андрей Николаевич</cp:lastModifiedBy>
  <cp:revision>2211</cp:revision>
  <cp:lastPrinted>2022-05-18T08:05:17Z</cp:lastPrinted>
  <dcterms:created xsi:type="dcterms:W3CDTF">2014-10-08T23:03:32Z</dcterms:created>
  <dcterms:modified xsi:type="dcterms:W3CDTF">2023-03-13T07:19:19Z</dcterms:modified>
</cp:coreProperties>
</file>