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2" r:id="rId1"/>
    <p:sldMasterId id="2147484104" r:id="rId2"/>
    <p:sldMasterId id="2147484119" r:id="rId3"/>
    <p:sldMasterId id="2147484134" r:id="rId4"/>
    <p:sldMasterId id="2147484149" r:id="rId5"/>
    <p:sldMasterId id="2147484326" r:id="rId6"/>
  </p:sldMasterIdLst>
  <p:notesMasterIdLst>
    <p:notesMasterId r:id="rId23"/>
  </p:notesMasterIdLst>
  <p:sldIdLst>
    <p:sldId id="529" r:id="rId7"/>
    <p:sldId id="531" r:id="rId8"/>
    <p:sldId id="560" r:id="rId9"/>
    <p:sldId id="562" r:id="rId10"/>
    <p:sldId id="561" r:id="rId11"/>
    <p:sldId id="568" r:id="rId12"/>
    <p:sldId id="567" r:id="rId13"/>
    <p:sldId id="563" r:id="rId14"/>
    <p:sldId id="564" r:id="rId15"/>
    <p:sldId id="565" r:id="rId16"/>
    <p:sldId id="566" r:id="rId17"/>
    <p:sldId id="570" r:id="rId18"/>
    <p:sldId id="571" r:id="rId19"/>
    <p:sldId id="572" r:id="rId20"/>
    <p:sldId id="474" r:id="rId21"/>
    <p:sldId id="530" r:id="rId22"/>
  </p:sldIdLst>
  <p:sldSz cx="9144000" cy="5143500" type="screen16x9"/>
  <p:notesSz cx="6808788" cy="9940925"/>
  <p:defaultTextStyle>
    <a:defPPr>
      <a:defRPr lang="ru-RU"/>
    </a:defPPr>
    <a:lvl1pPr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0050" indent="4762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01688" indent="96838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03325" indent="144463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4963" indent="19367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EC4714"/>
    <a:srgbClr val="009900"/>
    <a:srgbClr val="F2F2F2"/>
    <a:srgbClr val="0066FF"/>
    <a:srgbClr val="3333FF"/>
    <a:srgbClr val="0000FF"/>
    <a:srgbClr val="0099CC"/>
    <a:srgbClr val="66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990" autoAdjust="0"/>
    <p:restoredTop sz="92179" autoAdjust="0"/>
  </p:normalViewPr>
  <p:slideViewPr>
    <p:cSldViewPr>
      <p:cViewPr varScale="1">
        <p:scale>
          <a:sx n="94" d="100"/>
          <a:sy n="94" d="100"/>
        </p:scale>
        <p:origin x="-462" y="-90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r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130B82-A11F-426B-8239-1755AD3A290D}" type="datetimeFigureOut">
              <a:rPr lang="ru-RU"/>
              <a:pPr>
                <a:defRPr/>
              </a:pPr>
              <a:t>19.06.2024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4" tIns="45907" rIns="91814" bIns="4590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814" tIns="45907" rIns="91814" bIns="459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 anchor="b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814" tIns="45907" rIns="91814" bIns="45907" numCol="1" anchor="b" anchorCtr="0" compatLnSpc="1">
            <a:prstTxWarp prst="textNoShape">
              <a:avLst/>
            </a:prstTxWarp>
          </a:bodyPr>
          <a:lstStyle>
            <a:lvl1pPr algn="r" defTabSz="8191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3F97CB-4BA2-4C97-BC95-684D1A55F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3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88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3325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4963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7886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947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104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2627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6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5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12C909E0-7DD3-4015-892F-BF1EB90F02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5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60BCE9-6B9D-4C5C-B754-9EBDC9741D8E}" type="datetime1">
              <a:rPr lang="ru-RU"/>
              <a:pPr>
                <a:defRPr/>
              </a:pPr>
              <a:t>19.06.2024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7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82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6A5B1A-41BA-43A7-AC73-1A6AC2539227}" type="datetime1">
              <a:rPr lang="ru-RU"/>
              <a:pPr>
                <a:defRPr/>
              </a:pPr>
              <a:t>19.06.2024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3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6803" indent="0">
              <a:buNone/>
              <a:defRPr sz="2500"/>
            </a:lvl2pPr>
            <a:lvl3pPr marL="813603" indent="0">
              <a:buNone/>
              <a:defRPr sz="2100"/>
            </a:lvl3pPr>
            <a:lvl4pPr marL="1220401" indent="0">
              <a:buNone/>
              <a:defRPr sz="1800"/>
            </a:lvl4pPr>
            <a:lvl5pPr marL="1627201" indent="0">
              <a:buNone/>
              <a:defRPr sz="1800"/>
            </a:lvl5pPr>
            <a:lvl6pPr marL="2034006" indent="0">
              <a:buNone/>
              <a:defRPr sz="1800"/>
            </a:lvl6pPr>
            <a:lvl7pPr marL="2440808" indent="0">
              <a:buNone/>
              <a:defRPr sz="1800"/>
            </a:lvl7pPr>
            <a:lvl8pPr marL="2847605" indent="0">
              <a:buNone/>
              <a:defRPr sz="1800"/>
            </a:lvl8pPr>
            <a:lvl9pPr marL="3254409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A1B63B-0011-42BD-B6FF-128A175D130C}" type="datetime1">
              <a:rPr lang="ru-RU"/>
              <a:pPr>
                <a:defRPr/>
              </a:pPr>
              <a:t>19.06.2024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D3DCEC-A747-429E-990B-1FC0F667E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6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D2D552-9CA2-4E04-8831-4E210CCD7B2B}" type="datetime1">
              <a:rPr lang="ru-RU"/>
              <a:pPr>
                <a:defRPr/>
              </a:pPr>
              <a:t>19.06.2024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A6BDC2-84BB-41E5-AF95-5F8DDA9A6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6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B90834-939B-45F7-8A6B-821EB87678A3}" type="datetime1">
              <a:rPr lang="ru-RU"/>
              <a:pPr>
                <a:defRPr/>
              </a:pPr>
              <a:t>19.06.2024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E2C673C-59F8-46BB-8FBE-E4E0DBECD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04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9" y="1598265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168" indent="0" algn="ctr">
              <a:buNone/>
              <a:defRPr/>
            </a:lvl2pPr>
            <a:lvl3pPr marL="712340" indent="0" algn="ctr">
              <a:buNone/>
              <a:defRPr/>
            </a:lvl3pPr>
            <a:lvl4pPr marL="1068524" indent="0" algn="ctr">
              <a:buNone/>
              <a:defRPr/>
            </a:lvl4pPr>
            <a:lvl5pPr marL="1424697" indent="0" algn="ctr">
              <a:buNone/>
              <a:defRPr/>
            </a:lvl5pPr>
            <a:lvl6pPr marL="1780872" indent="0" algn="ctr">
              <a:buNone/>
              <a:defRPr/>
            </a:lvl6pPr>
            <a:lvl7pPr marL="2137048" indent="0" algn="ctr">
              <a:buNone/>
              <a:defRPr/>
            </a:lvl7pPr>
            <a:lvl8pPr marL="2493220" indent="0" algn="ctr">
              <a:buNone/>
              <a:defRPr/>
            </a:lvl8pPr>
            <a:lvl9pPr marL="28493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F4DE-ACE8-49D9-A3C5-76F72FAA4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30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B0F2-C75C-48E5-A58E-98376309E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17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0" y="330557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168" indent="0">
              <a:buNone/>
              <a:defRPr sz="1400"/>
            </a:lvl2pPr>
            <a:lvl3pPr marL="712340" indent="0">
              <a:buNone/>
              <a:defRPr sz="1300"/>
            </a:lvl3pPr>
            <a:lvl4pPr marL="1068524" indent="0">
              <a:buNone/>
              <a:defRPr sz="1100"/>
            </a:lvl4pPr>
            <a:lvl5pPr marL="1424697" indent="0">
              <a:buNone/>
              <a:defRPr sz="1100"/>
            </a:lvl5pPr>
            <a:lvl6pPr marL="1780872" indent="0">
              <a:buNone/>
              <a:defRPr sz="1100"/>
            </a:lvl6pPr>
            <a:lvl7pPr marL="2137048" indent="0">
              <a:buNone/>
              <a:defRPr sz="1100"/>
            </a:lvl7pPr>
            <a:lvl8pPr marL="2493220" indent="0">
              <a:buNone/>
              <a:defRPr sz="1100"/>
            </a:lvl8pPr>
            <a:lvl9pPr marL="2849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23C6-F43E-4BD8-8778-DE8632016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111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D867-CFDD-4BA6-9EEC-7EC6C73735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7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9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2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E239-764D-4021-9E36-EEF06FCDE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455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E9BF-8E5C-41F6-8A26-D36B220B3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5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4C04-508E-4228-8EAA-3C0DE93D1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57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2C7F-2279-4D93-BA6F-567208D54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55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9" y="360036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168" indent="0">
              <a:buNone/>
              <a:defRPr sz="2300"/>
            </a:lvl2pPr>
            <a:lvl3pPr marL="712340" indent="0">
              <a:buNone/>
              <a:defRPr sz="1900"/>
            </a:lvl3pPr>
            <a:lvl4pPr marL="1068524" indent="0">
              <a:buNone/>
              <a:defRPr sz="1600"/>
            </a:lvl4pPr>
            <a:lvl5pPr marL="1424697" indent="0">
              <a:buNone/>
              <a:defRPr sz="1600"/>
            </a:lvl5pPr>
            <a:lvl6pPr marL="1780872" indent="0">
              <a:buNone/>
              <a:defRPr sz="1600"/>
            </a:lvl6pPr>
            <a:lvl7pPr marL="2137048" indent="0">
              <a:buNone/>
              <a:defRPr sz="1600"/>
            </a:lvl7pPr>
            <a:lvl8pPr marL="2493220" indent="0">
              <a:buNone/>
              <a:defRPr sz="1600"/>
            </a:lvl8pPr>
            <a:lvl9pPr marL="2849393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9" y="402583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E15A-CDDB-4972-B5F9-238EBECD5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462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A5F2-7A15-4C3E-B89C-85DDEEB8B1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6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0F33-64FC-4CB3-AD7F-D67B9D2288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9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9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614B-042A-4BF5-BF14-30B999764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893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7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7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E02-A1A1-46E1-96D3-A36BD12B6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02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9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354E-65D8-4F1F-BFC9-572C95073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77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A62AD9B0-A7DC-452B-B0E1-F57CF33C3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82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7" y="159826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330" indent="0" algn="ctr">
              <a:buNone/>
              <a:defRPr/>
            </a:lvl2pPr>
            <a:lvl3pPr marL="712661" indent="0" algn="ctr">
              <a:buNone/>
              <a:defRPr/>
            </a:lvl3pPr>
            <a:lvl4pPr marL="1069005" indent="0" algn="ctr">
              <a:buNone/>
              <a:defRPr/>
            </a:lvl4pPr>
            <a:lvl5pPr marL="1425339" indent="0" algn="ctr">
              <a:buNone/>
              <a:defRPr/>
            </a:lvl5pPr>
            <a:lvl6pPr marL="1781674" indent="0" algn="ctr">
              <a:buNone/>
              <a:defRPr/>
            </a:lvl6pPr>
            <a:lvl7pPr marL="2138011" indent="0" algn="ctr">
              <a:buNone/>
              <a:defRPr/>
            </a:lvl7pPr>
            <a:lvl8pPr marL="2494345" indent="0" algn="ctr">
              <a:buNone/>
              <a:defRPr/>
            </a:lvl8pPr>
            <a:lvl9pPr marL="28506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989A-85E7-4576-B12F-6947845AB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003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22F0-756B-4ADE-9DAA-68B9815F6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20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8" y="330556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330" indent="0">
              <a:buNone/>
              <a:defRPr sz="1400"/>
            </a:lvl2pPr>
            <a:lvl3pPr marL="712661" indent="0">
              <a:buNone/>
              <a:defRPr sz="1300"/>
            </a:lvl3pPr>
            <a:lvl4pPr marL="1069005" indent="0">
              <a:buNone/>
              <a:defRPr sz="1100"/>
            </a:lvl4pPr>
            <a:lvl5pPr marL="1425339" indent="0">
              <a:buNone/>
              <a:defRPr sz="1100"/>
            </a:lvl5pPr>
            <a:lvl6pPr marL="1781674" indent="0">
              <a:buNone/>
              <a:defRPr sz="1100"/>
            </a:lvl6pPr>
            <a:lvl7pPr marL="2138011" indent="0">
              <a:buNone/>
              <a:defRPr sz="1100"/>
            </a:lvl7pPr>
            <a:lvl8pPr marL="2494345" indent="0">
              <a:buNone/>
              <a:defRPr sz="1100"/>
            </a:lvl8pPr>
            <a:lvl9pPr marL="285067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3D0-09BE-4BD4-93C0-13371970B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37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433-0E64-4626-AA3B-21C2F9AD1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905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3DED-4560-400D-95BC-17F5DE607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94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27F3-0AE2-437A-94B9-C805B2954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378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ADF6-589E-4C9F-A82F-078F71A2B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301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9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A0D7-357E-4A46-AC19-F28E41C616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594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6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330" indent="0">
              <a:buNone/>
              <a:defRPr sz="2300"/>
            </a:lvl2pPr>
            <a:lvl3pPr marL="712661" indent="0">
              <a:buNone/>
              <a:defRPr sz="1900"/>
            </a:lvl3pPr>
            <a:lvl4pPr marL="1069005" indent="0">
              <a:buNone/>
              <a:defRPr sz="1600"/>
            </a:lvl4pPr>
            <a:lvl5pPr marL="1425339" indent="0">
              <a:buNone/>
              <a:defRPr sz="1600"/>
            </a:lvl5pPr>
            <a:lvl6pPr marL="1781674" indent="0">
              <a:buNone/>
              <a:defRPr sz="1600"/>
            </a:lvl6pPr>
            <a:lvl7pPr marL="2138011" indent="0">
              <a:buNone/>
              <a:defRPr sz="1600"/>
            </a:lvl7pPr>
            <a:lvl8pPr marL="2494345" indent="0">
              <a:buNone/>
              <a:defRPr sz="1600"/>
            </a:lvl8pPr>
            <a:lvl9pPr marL="2850678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492B-89F8-4C75-9BA5-7B14BE81A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059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43FD-E046-4248-9E3D-59FC0A62C7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36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FB36D6B-F53E-4BF6-B9D0-4D1B3C4BA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746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DB84-39DD-435C-98AD-EE965E2D3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74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3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9636-20D0-4768-A833-F1B425BC9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439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59BD-47EA-4868-A3A2-5C6EE2896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856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3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33A4-0232-4DDB-B5BC-5C0D80F6A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093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2" y="1598258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546" indent="0" algn="ctr">
              <a:buNone/>
              <a:defRPr/>
            </a:lvl2pPr>
            <a:lvl3pPr marL="713089" indent="0" algn="ctr">
              <a:buNone/>
              <a:defRPr/>
            </a:lvl3pPr>
            <a:lvl4pPr marL="1069648" indent="0" algn="ctr">
              <a:buNone/>
              <a:defRPr/>
            </a:lvl4pPr>
            <a:lvl5pPr marL="1426195" indent="0" algn="ctr">
              <a:buNone/>
              <a:defRPr/>
            </a:lvl5pPr>
            <a:lvl6pPr marL="1782745" indent="0" algn="ctr">
              <a:buNone/>
              <a:defRPr/>
            </a:lvl6pPr>
            <a:lvl7pPr marL="2139296" indent="0" algn="ctr">
              <a:buNone/>
              <a:defRPr/>
            </a:lvl7pPr>
            <a:lvl8pPr marL="2495845" indent="0" algn="ctr">
              <a:buNone/>
              <a:defRPr/>
            </a:lvl8pPr>
            <a:lvl9pPr marL="285239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048D-BCB2-4AA7-A4C4-EEB0757A0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01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8E80-F769-41C8-8D87-8AA910460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389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3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546" indent="0">
              <a:buNone/>
              <a:defRPr sz="1400"/>
            </a:lvl2pPr>
            <a:lvl3pPr marL="713089" indent="0">
              <a:buNone/>
              <a:defRPr sz="1300"/>
            </a:lvl3pPr>
            <a:lvl4pPr marL="1069648" indent="0">
              <a:buNone/>
              <a:defRPr sz="1100"/>
            </a:lvl4pPr>
            <a:lvl5pPr marL="1426195" indent="0">
              <a:buNone/>
              <a:defRPr sz="1100"/>
            </a:lvl5pPr>
            <a:lvl6pPr marL="1782745" indent="0">
              <a:buNone/>
              <a:defRPr sz="1100"/>
            </a:lvl6pPr>
            <a:lvl7pPr marL="2139296" indent="0">
              <a:buNone/>
              <a:defRPr sz="1100"/>
            </a:lvl7pPr>
            <a:lvl8pPr marL="2495845" indent="0">
              <a:buNone/>
              <a:defRPr sz="1100"/>
            </a:lvl8pPr>
            <a:lvl9pPr marL="28523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55CA-E7DF-40DF-8A20-9AADF3078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33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A9EE-58FB-4C1C-8B78-49FBE09F2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968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E4C0-5872-44FA-B657-8CD5EB30E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756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2C2D-1B20-4D94-AACE-89DEDC158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9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EC83A644-2ED3-4BFB-8B34-F5AA872B1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518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5579-0ADB-4C91-855D-66E926F3B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837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6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4E14-0AE7-4824-B0B9-36D147EE5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894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5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546" indent="0">
              <a:buNone/>
              <a:defRPr sz="2300"/>
            </a:lvl2pPr>
            <a:lvl3pPr marL="713089" indent="0">
              <a:buNone/>
              <a:defRPr sz="1900"/>
            </a:lvl3pPr>
            <a:lvl4pPr marL="1069648" indent="0">
              <a:buNone/>
              <a:defRPr sz="1600"/>
            </a:lvl4pPr>
            <a:lvl5pPr marL="1426195" indent="0">
              <a:buNone/>
              <a:defRPr sz="1600"/>
            </a:lvl5pPr>
            <a:lvl6pPr marL="1782745" indent="0">
              <a:buNone/>
              <a:defRPr sz="1600"/>
            </a:lvl6pPr>
            <a:lvl7pPr marL="2139296" indent="0">
              <a:buNone/>
              <a:defRPr sz="1600"/>
            </a:lvl7pPr>
            <a:lvl8pPr marL="2495845" indent="0">
              <a:buNone/>
              <a:defRPr sz="1600"/>
            </a:lvl8pPr>
            <a:lvl9pPr marL="2852392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9C9D-1793-41AC-B815-11804F1A0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537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4EC1-CC8B-46D3-9290-2C4A8E488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139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88F6-95D9-4353-863B-D1AF5A924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709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2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2DAD-6AFA-45CD-9101-5E0C6A7C0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474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0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0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87C4-8F1C-42AF-BC87-907CBBF9A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0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2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FBE3-CA7C-4B27-83FA-C29AC0CF19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248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40" y="1598254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FF45-C2D6-476E-949B-808BF422C0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782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6930-3F90-46FE-BFE7-D3A409FC3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86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146727E-6025-419F-BFC0-3F6F048E13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0929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5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FB77-84F3-4C11-8F53-63A218026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575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0546-9D0A-4F4A-BA42-ADCE629CA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7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D58F-C68D-4FE5-9832-8D2C19F7A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712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17F-7E53-43EE-A746-E6F629593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417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B5D8-CF4C-4911-B5ED-A8B3872C7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676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905D-C71D-48E7-90CD-417586D16B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64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9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9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9FD5-2C00-4DEB-87BE-370A2D4D0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676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D53C-D646-4FAF-AFA3-8989883DA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013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DC08-5289-4888-ACE4-2D04EDAEC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175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9" y="1199764"/>
            <a:ext cx="7343979" cy="3627339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FF20-CFA9-4E3C-AC78-AE5EFD486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1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04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7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4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0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7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4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32733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76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76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FA11-5AE4-4F91-AA7D-8ECE927EC6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053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9" y="367165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227D-23CF-43A3-86B2-237668EB4C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005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159823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805" indent="0" algn="ctr">
              <a:buNone/>
              <a:defRPr/>
            </a:lvl2pPr>
            <a:lvl3pPr marL="715609" indent="0" algn="ctr">
              <a:buNone/>
              <a:defRPr/>
            </a:lvl3pPr>
            <a:lvl4pPr marL="1073414" indent="0" algn="ctr">
              <a:buNone/>
              <a:defRPr/>
            </a:lvl4pPr>
            <a:lvl5pPr marL="1431219" indent="0" algn="ctr">
              <a:buNone/>
              <a:defRPr/>
            </a:lvl5pPr>
            <a:lvl6pPr marL="1789024" indent="0" algn="ctr">
              <a:buNone/>
              <a:defRPr/>
            </a:lvl6pPr>
            <a:lvl7pPr marL="2146828" indent="0" algn="ctr">
              <a:buNone/>
              <a:defRPr/>
            </a:lvl7pPr>
            <a:lvl8pPr marL="2504633" indent="0" algn="ctr">
              <a:buNone/>
              <a:defRPr/>
            </a:lvl8pPr>
            <a:lvl9pPr marL="286243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C650-4ADE-40CC-B86B-7DC8AF767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735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3A0-A527-4563-B717-D2CDD23015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6835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330553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84B6-8C53-4537-932D-F59CF77A7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510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5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5" y="119975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2EC-3282-4AC7-94B0-C5B8CC430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201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151159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4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0931-E617-4ABF-9591-22631040B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464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9DDE-CF11-436F-A27E-286179B89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19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CD33-28C3-480D-A306-AA37170A6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284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08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77EC-C8DE-494E-A318-20FA1575F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527BF629-4AEE-42FB-8D85-AB72413C1E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6430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77" y="360034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7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77" y="402581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CD5A-386D-47FB-A213-E2D702E40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1581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C091-9C22-4B13-9336-0A6EB7C00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8922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2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48" y="367162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ECDA-DB56-4B9D-A7E0-8011FBC24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0221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47" y="1199754"/>
            <a:ext cx="7343979" cy="3627339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B9DB-3965-4B92-8DDC-DDD8F8FB3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662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5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5" y="119975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8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5" y="3064718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2E05-9D9B-45B9-BE5D-5DA83A2F4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11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47" y="367162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0EF0-61C7-4808-902A-2D944B9E9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43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6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15136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841F7B-EF5E-4EEE-8B39-EA85DB627B07}" type="datetime1">
              <a:rPr lang="ru-RU"/>
              <a:pPr>
                <a:defRPr/>
              </a:pPr>
              <a:t>19.06.2024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6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FC46E1-CB62-4B38-94A5-63941E729B54}" type="datetime1">
              <a:rPr lang="ru-RU"/>
              <a:pPr>
                <a:defRPr/>
              </a:pPr>
              <a:t>19.06.2024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4225" y="4398963"/>
            <a:ext cx="503238" cy="512762"/>
          </a:xfrm>
          <a:prstGeom prst="rect">
            <a:avLst/>
          </a:prstGeom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8B18ED-5251-4893-8F6B-9ACA5D4964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2" r:id="rId1"/>
    <p:sldLayoutId id="2147488953" r:id="rId2"/>
    <p:sldLayoutId id="2147488954" r:id="rId3"/>
    <p:sldLayoutId id="2147488955" r:id="rId4"/>
    <p:sldLayoutId id="2147488956" r:id="rId5"/>
    <p:sldLayoutId id="2147488957" r:id="rId6"/>
    <p:sldLayoutId id="2147488958" r:id="rId7"/>
    <p:sldLayoutId id="2147488959" r:id="rId8"/>
    <p:sldLayoutId id="2147488960" r:id="rId9"/>
    <p:sldLayoutId id="2147488961" r:id="rId10"/>
    <p:sldLayoutId id="2147488962" r:id="rId11"/>
    <p:sldLayoutId id="2147488963" r:id="rId12"/>
    <p:sldLayoutId id="2147488964" r:id="rId13"/>
    <p:sldLayoutId id="2147488965" r:id="rId14"/>
    <p:sldLayoutId id="2147488966" r:id="rId15"/>
  </p:sldLayoutIdLst>
  <p:hf hdr="0" ftr="0" dt="0"/>
  <p:txStyles>
    <p:titleStyle>
      <a:lvl1pPr algn="l" defTabSz="8128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575" indent="1746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2800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19188" indent="709613" algn="l" defTabSz="8128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374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2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0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8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8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6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4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2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006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808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605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409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  <a:normAutofit/>
          </a:bodyPr>
          <a:lstStyle>
            <a:lvl1pPr algn="ctr" defTabSz="811213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A26EF8-6CD0-4A2E-BFDA-D8BFF64C34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2" r:id="rId1"/>
    <p:sldLayoutId id="2147488883" r:id="rId2"/>
    <p:sldLayoutId id="2147488884" r:id="rId3"/>
    <p:sldLayoutId id="2147488885" r:id="rId4"/>
    <p:sldLayoutId id="2147488886" r:id="rId5"/>
    <p:sldLayoutId id="2147488887" r:id="rId6"/>
    <p:sldLayoutId id="2147488888" r:id="rId7"/>
    <p:sldLayoutId id="2147488889" r:id="rId8"/>
    <p:sldLayoutId id="2147488890" r:id="rId9"/>
    <p:sldLayoutId id="2147488891" r:id="rId10"/>
    <p:sldLayoutId id="2147488892" r:id="rId11"/>
    <p:sldLayoutId id="2147488893" r:id="rId12"/>
    <p:sldLayoutId id="2147488894" r:id="rId13"/>
    <p:sldLayoutId id="2147488895" r:id="rId14"/>
  </p:sldLayoutIdLst>
  <p:hf hdr="0" ftr="0" dt="0"/>
  <p:txStyles>
    <p:titleStyle>
      <a:lvl1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168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340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524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697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1213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16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0338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651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2693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16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34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524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697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872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704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22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9393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DF5CE6-58B0-4B19-A23E-ED40D66AA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96" r:id="rId1"/>
    <p:sldLayoutId id="2147488897" r:id="rId2"/>
    <p:sldLayoutId id="2147488898" r:id="rId3"/>
    <p:sldLayoutId id="2147488899" r:id="rId4"/>
    <p:sldLayoutId id="2147488900" r:id="rId5"/>
    <p:sldLayoutId id="2147488901" r:id="rId6"/>
    <p:sldLayoutId id="2147488902" r:id="rId7"/>
    <p:sldLayoutId id="2147488903" r:id="rId8"/>
    <p:sldLayoutId id="2147488904" r:id="rId9"/>
    <p:sldLayoutId id="2147488905" r:id="rId10"/>
    <p:sldLayoutId id="2147488906" r:id="rId11"/>
    <p:sldLayoutId id="2147488907" r:id="rId12"/>
    <p:sldLayoutId id="2147488908" r:id="rId13"/>
    <p:sldLayoutId id="2147488909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330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661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005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5339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82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1163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749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383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3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66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00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339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674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01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34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678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C31601-6454-4336-9FB0-5AE4CEDF4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0" r:id="rId1"/>
    <p:sldLayoutId id="2147488911" r:id="rId2"/>
    <p:sldLayoutId id="2147488912" r:id="rId3"/>
    <p:sldLayoutId id="2147488913" r:id="rId4"/>
    <p:sldLayoutId id="2147488914" r:id="rId5"/>
    <p:sldLayoutId id="2147488915" r:id="rId6"/>
    <p:sldLayoutId id="2147488916" r:id="rId7"/>
    <p:sldLayoutId id="2147488917" r:id="rId8"/>
    <p:sldLayoutId id="2147488918" r:id="rId9"/>
    <p:sldLayoutId id="2147488919" r:id="rId10"/>
    <p:sldLayoutId id="2147488920" r:id="rId11"/>
    <p:sldLayoutId id="2147488921" r:id="rId12"/>
    <p:sldLayoutId id="2147488922" r:id="rId13"/>
    <p:sldLayoutId id="2147488923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546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089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648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195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7775" indent="-966788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5716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226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881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5368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89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48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9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7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29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8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392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  <a:normAutofit/>
          </a:bodyPr>
          <a:lstStyle>
            <a:lvl1pPr algn="ctr" defTabSz="814388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E3102-21E2-4422-BD00-1BECDB9A7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24" r:id="rId1"/>
    <p:sldLayoutId id="2147488925" r:id="rId2"/>
    <p:sldLayoutId id="2147488926" r:id="rId3"/>
    <p:sldLayoutId id="2147488927" r:id="rId4"/>
    <p:sldLayoutId id="2147488928" r:id="rId5"/>
    <p:sldLayoutId id="2147488929" r:id="rId6"/>
    <p:sldLayoutId id="2147488930" r:id="rId7"/>
    <p:sldLayoutId id="2147488931" r:id="rId8"/>
    <p:sldLayoutId id="2147488932" r:id="rId9"/>
    <p:sldLayoutId id="2147488933" r:id="rId10"/>
    <p:sldLayoutId id="2147488934" r:id="rId11"/>
    <p:sldLayoutId id="2147488935" r:id="rId12"/>
    <p:sldLayoutId id="2147488936" r:id="rId13"/>
    <p:sldLayoutId id="2147488937" r:id="rId14"/>
  </p:sldLayoutIdLst>
  <p:hf hdr="0" ftr="0" dt="0"/>
  <p:txStyles>
    <p:titleStyle>
      <a:lvl1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438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3200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9363" indent="-968375" algn="just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0775" indent="306388" algn="l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 defTabSz="815975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ABA12-7D7C-409A-AE10-9B7C9D0B5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38" r:id="rId1"/>
    <p:sldLayoutId id="2147488939" r:id="rId2"/>
    <p:sldLayoutId id="2147488940" r:id="rId3"/>
    <p:sldLayoutId id="2147488941" r:id="rId4"/>
    <p:sldLayoutId id="2147488942" r:id="rId5"/>
    <p:sldLayoutId id="2147488943" r:id="rId6"/>
    <p:sldLayoutId id="2147488944" r:id="rId7"/>
    <p:sldLayoutId id="2147488945" r:id="rId8"/>
    <p:sldLayoutId id="2147488946" r:id="rId9"/>
    <p:sldLayoutId id="2147488947" r:id="rId10"/>
    <p:sldLayoutId id="2147488948" r:id="rId11"/>
    <p:sldLayoutId id="2147488949" r:id="rId12"/>
    <p:sldLayoutId id="2147488950" r:id="rId13"/>
    <p:sldLayoutId id="2147488951" r:id="rId14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73025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950" indent="-96996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2363" indent="307975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80914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8719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6523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4328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6080" y="4120299"/>
            <a:ext cx="1944216" cy="320251"/>
          </a:xfrm>
          <a:prstGeom prst="rect">
            <a:avLst/>
          </a:prstGeom>
        </p:spPr>
        <p:txBody>
          <a:bodyPr wrap="square" lIns="103784" tIns="51897" rIns="103784" bIns="51897">
            <a:spAutoFit/>
          </a:bodyPr>
          <a:lstStyle/>
          <a:p>
            <a:pPr algn="ctr" defTabSz="10123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20.06.2024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063257" y="859171"/>
            <a:ext cx="6745678" cy="3292079"/>
          </a:xfrm>
        </p:spPr>
        <p:txBody>
          <a:bodyPr rtlCol="0">
            <a:noAutofit/>
          </a:bodyPr>
          <a:lstStyle/>
          <a:p>
            <a:pPr algn="ctr" defTabSz="1012352">
              <a:lnSpc>
                <a:spcPts val="2500"/>
              </a:lnSpc>
              <a:defRPr/>
            </a:pPr>
            <a:r>
              <a:rPr lang="ru-RU" sz="2400" dirty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12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Аспекты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декларирования доходов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от сдачи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в аренду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недвижимости.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Выбор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режима налогообложения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для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физических лиц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843558"/>
            <a:ext cx="6408712" cy="576064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УПРАВЛЕНИЕ ФЕДЕРАЛЬНОЙ НАЛОГОВОЙ СЛУЖБЫ ПО Г. СЕВАСТОПОЛЮ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1780" y="3544235"/>
            <a:ext cx="5760640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Начальник отдела камерального контроля НДФЛ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и СВ №2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Балуева Наталья Борисовна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46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10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39502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Сдача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аренду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имущества, преимущества СЗ (НПД)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36632" y="1122193"/>
            <a:ext cx="4788562" cy="519683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23496" y="3579862"/>
            <a:ext cx="4814832" cy="600254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3496" y="2371694"/>
            <a:ext cx="4814834" cy="492443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8" y="1002621"/>
            <a:ext cx="2973088" cy="369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313310" y="1779662"/>
            <a:ext cx="4825018" cy="4997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13310" y="1181980"/>
            <a:ext cx="4778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Регистрация онлайн, автоматически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13310" y="2965668"/>
            <a:ext cx="4825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Налоговый вычет – 10 000 рублей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4832" y="1848294"/>
            <a:ext cx="5043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Нет обязанности по сдаче  декларации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63323" y="2371695"/>
            <a:ext cx="4814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Ставки: ФЛ – 4 %; ИП, ЮЛ – 6 %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10" y="4299942"/>
            <a:ext cx="481188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71264" y="4364999"/>
            <a:ext cx="4753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Нет обязанности уплачивать СВ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49767" y="3679934"/>
            <a:ext cx="4788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Не требуется нести расходы по ККТ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11" y="2965668"/>
            <a:ext cx="4811884" cy="5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11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39502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Сдача в аренду имущества, ограничения СЗ (НПД)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02407" y="1793465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7677" y="1137394"/>
            <a:ext cx="2245268" cy="1347076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48528" y="2882559"/>
            <a:ext cx="2329200" cy="1342539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1147028"/>
            <a:ext cx="2341632" cy="1323439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393418"/>
            <a:ext cx="2880320" cy="235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35440" y="1061085"/>
            <a:ext cx="797548" cy="360610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34899" y="1170975"/>
            <a:ext cx="23428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Превышать получение дохода свыше 2,4 млн. рублей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37677" y="1170975"/>
            <a:ext cx="2225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Привлекать труд наемных сотрудников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3045996"/>
            <a:ext cx="2197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Сдавать в аренду нежилое имущество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125199"/>
            <a:ext cx="7975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А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Е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Щ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12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39502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Сдача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аренду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имущества: регистрация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З (НПД)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6303" y="987574"/>
            <a:ext cx="2377505" cy="324036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7856" y="987574"/>
            <a:ext cx="2368560" cy="324036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Работа с нейронной сетью в PNG, 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4391477"/>
            <a:ext cx="7488832" cy="369436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4379144"/>
            <a:ext cx="8296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Способы регистрации для «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самозанятых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 граждан (НПД)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3347" y="1213812"/>
            <a:ext cx="2383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Регистрация 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мобильном приложении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Мой налог»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        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прямо с телефона)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7856" y="1184105"/>
            <a:ext cx="2368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Регистрация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ерез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личный кабинет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самозанятых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 на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официальном сайте ФНС России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nalog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gov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ru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75" y="987574"/>
            <a:ext cx="2821241" cy="322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93" y="3291830"/>
            <a:ext cx="762919" cy="76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2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13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39502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Сдача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аренду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имущества, система налогообложения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 flipH="1">
            <a:off x="541363" y="1155839"/>
            <a:ext cx="4176464" cy="34165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5379" y="1074177"/>
            <a:ext cx="4374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Общая система  налогообложения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(ИП, 3-НДФЛ, код 720),                    ставка: 13%; 15%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AutoShape 4" descr="D:\%D0%9C%D0%BE%D0%B8 %D0%B4%D0%BE%D0%BA%D1%83%D0%BC%D0%B5%D0%BD%D1%82%D1%8B\%D0%97%D0%B0%D0%B3%D1%80%D1%83%D0%B7%D0%BA%D0%B8\office-team-working-on-a-project-togeth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9" y="2188148"/>
            <a:ext cx="4743630" cy="130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45379" y="2188148"/>
            <a:ext cx="45187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Упрощенная система  налогообложения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(ИП: доходы–расходы; доходы),                    ставка: 4%; 10%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35" y="1078438"/>
            <a:ext cx="4192654" cy="349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20458" y="3616666"/>
            <a:ext cx="4824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Патентная система налогообложения, ставка 6%, сервис «Расчет стоимости патента»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67" y="3616666"/>
            <a:ext cx="47885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620459" y="1074177"/>
            <a:ext cx="4743629" cy="10081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14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3505" y="243273"/>
            <a:ext cx="86609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Ответственность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за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нарушение: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срока предоставления налоговой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отчетности, срока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оплаты налога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3145160" y="1563638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397335"/>
              </p:ext>
            </p:extLst>
          </p:nvPr>
        </p:nvGraphicFramePr>
        <p:xfrm>
          <a:off x="682909" y="1074270"/>
          <a:ext cx="7593530" cy="318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177"/>
                <a:gridCol w="1285906"/>
                <a:gridCol w="3776447"/>
              </a:tblGrid>
              <a:tr h="633384"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</a:rPr>
                        <a:t>Нарушение</a:t>
                      </a:r>
                      <a:endParaRPr lang="ru-RU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</a:rPr>
                        <a:t>Статья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</a:rPr>
                        <a:t>НК РФ</a:t>
                      </a:r>
                      <a:endParaRPr lang="ru-RU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</a:rPr>
                        <a:t>Размер санкции</a:t>
                      </a:r>
                      <a:endParaRPr lang="ru-RU" sz="20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17035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Неуплата (неполная) уплата налога в установленный срок 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статья 122 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штраф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20%</a:t>
                      </a: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неуплаченной суммы налогового платежа</a:t>
                      </a:r>
                    </a:p>
                    <a:p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0284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Нарушен срок уплаты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статья 75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13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пени за каждый день просрочки платежа в размере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1/300</a:t>
                      </a: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от ставки рефинансирования</a:t>
                      </a:r>
                    </a:p>
                    <a:p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avatars.mds.yandex.net/i?id=3b94b8f63c6885a7e9c8f9ed76a42c5ca3c393a0-759836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77048"/>
            <a:ext cx="27718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15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7783751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80431" y="1335171"/>
            <a:ext cx="7704855" cy="838781"/>
            <a:chOff x="0" y="2088238"/>
            <a:chExt cx="8208911" cy="419381"/>
          </a:xfrm>
          <a:noFill/>
          <a:effectLst/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088238"/>
              <a:ext cx="8208911" cy="36884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2060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г. Севастополь, ул. Кулакова, 37 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061" y="1291318"/>
            <a:ext cx="8348657" cy="1563132"/>
            <a:chOff x="-152400" y="2100892"/>
            <a:chExt cx="8348657" cy="1110206"/>
          </a:xfrm>
          <a:noFill/>
          <a:effectLst/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152400" y="2727920"/>
              <a:ext cx="7717549" cy="48317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2060"/>
              </a:solidFill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г. Севастополь, ул. Пролетарская, 24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8789" y="3025458"/>
            <a:ext cx="7717549" cy="720080"/>
            <a:chOff x="0" y="2088238"/>
            <a:chExt cx="8208911" cy="432035"/>
          </a:xfrm>
          <a:noFill/>
          <a:effectLst/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2088238"/>
              <a:ext cx="8208911" cy="43203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2060"/>
              </a:solidFill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г. Севастополь, ул. Героев Севастополя, 74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-1044624" y="3974817"/>
            <a:ext cx="6480720" cy="752346"/>
            <a:chOff x="12654" y="2056225"/>
            <a:chExt cx="8183603" cy="451394"/>
          </a:xfrm>
          <a:effectLst/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38434" y="2056225"/>
              <a:ext cx="4789074" cy="43203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телефон «горячей» линии:</a:t>
              </a:r>
            </a:p>
            <a:p>
              <a:pPr algn="ctr"/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8-800-222-22-22</a:t>
              </a:r>
              <a:endPara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86000" y="2279363"/>
            <a:ext cx="4572000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261777" y="3989187"/>
            <a:ext cx="4978180" cy="752344"/>
            <a:chOff x="12654" y="2056226"/>
            <a:chExt cx="8407524" cy="451393"/>
          </a:xfrm>
          <a:effectLst/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938433" y="2056226"/>
              <a:ext cx="6481745" cy="43203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адрес официального сайта:</a:t>
              </a:r>
              <a:endParaRPr lang="en-US" sz="1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algn="ctr"/>
              <a:r>
                <a:rPr lang="ru-RU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nalog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.</a:t>
              </a:r>
              <a:r>
                <a:rPr lang="en-US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gov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.</a:t>
              </a:r>
              <a:r>
                <a:rPr lang="ru-RU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ru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8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8344" y="6853536"/>
            <a:ext cx="1533220" cy="289847"/>
          </a:xfrm>
          <a:prstGeom prst="rect">
            <a:avLst/>
          </a:prstGeom>
        </p:spPr>
        <p:txBody>
          <a:bodyPr wrap="none" lIns="104162" tIns="52082" rIns="104162" bIns="52082">
            <a:spAutoFit/>
          </a:bodyPr>
          <a:lstStyle/>
          <a:p>
            <a:pPr algn="ctr" defTabSz="1016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Calibri"/>
                <a:cs typeface="Arial" pitchFamily="34" charset="0"/>
              </a:rPr>
              <a:t>30 января 2015 года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339752" y="1779662"/>
            <a:ext cx="5736842" cy="11251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БЛАГОДАРЮ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ЗА  ВНИМАНИЕ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39502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Сдача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аренду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имущества, способ налогообложения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 flipH="1">
            <a:off x="541363" y="1155839"/>
            <a:ext cx="4176464" cy="34165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0" y="1282854"/>
            <a:ext cx="4045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Физическое лицо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(3-НДФЛ)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6868" y="2356303"/>
            <a:ext cx="4078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Индивидуальный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предприниматель                      (3-НДФЛ, УСН, ПСН)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3730555"/>
            <a:ext cx="46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Самозанятый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гражданин (НПД)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AutoShape 4" descr="D:\%D0%9C%D0%BE%D0%B8 %D0%B4%D0%BE%D0%BA%D1%83%D0%BC%D0%B5%D0%BD%D1%82%D1%8B\%D0%97%D0%B0%D0%B3%D1%80%D1%83%D0%B7%D0%BA%D0%B8\office-team-working-on-a-project-togeth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39951" y="1132741"/>
            <a:ext cx="4052881" cy="10081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29" y="3573111"/>
            <a:ext cx="3955724" cy="99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96539"/>
            <a:ext cx="3810000" cy="273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05" y="2356303"/>
            <a:ext cx="407828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2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39502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Сдача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аренду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имущества, факторы деятельности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 flipH="1">
            <a:off x="683568" y="1635646"/>
            <a:ext cx="3960732" cy="305655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3719522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87819" y="1198166"/>
            <a:ext cx="4590298" cy="10081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8260" y="3507853"/>
            <a:ext cx="4599857" cy="10081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78260" y="2312888"/>
            <a:ext cx="4599858" cy="10081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" y="1187981"/>
            <a:ext cx="3505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8064" y="1496845"/>
            <a:ext cx="4489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егулярность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получаемых доходов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8064" y="3596411"/>
            <a:ext cx="4590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Факт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использования труда наемных работников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7820" y="2429475"/>
            <a:ext cx="4590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Статус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помещения: жилое или нежилое</a:t>
            </a:r>
          </a:p>
        </p:txBody>
      </p:sp>
    </p:spTree>
    <p:extLst>
      <p:ext uri="{BB962C8B-B14F-4D97-AF65-F5344CB8AC3E}">
        <p14:creationId xmlns:p14="http://schemas.microsoft.com/office/powerpoint/2010/main" val="24160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39502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Сдача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аренду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имущества: доход и период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 flipH="1">
            <a:off x="683568" y="1635646"/>
            <a:ext cx="3960732" cy="305655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2895" y="1059582"/>
            <a:ext cx="3581073" cy="1631216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2731" y="2894926"/>
            <a:ext cx="3600401" cy="1891034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4" y="1207953"/>
            <a:ext cx="3505200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7858" y="1059582"/>
            <a:ext cx="35361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С любой суммы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полученного дохода от сдачи в аренду гражданам необходимо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уплачивать налог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859" y="2846968"/>
            <a:ext cx="3536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Не </a:t>
            </a:r>
            <a:r>
              <a:rPr lang="ru-RU" sz="2000" dirty="0">
                <a:solidFill>
                  <a:srgbClr val="C00000"/>
                </a:solidFill>
              </a:rPr>
              <a:t>имеет значения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количество дней или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месяцев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году, в течение которых осуществлялось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предоставление внаём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22289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39502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Сдача в аренду имущества, физическое лицо (3-НДФЛ)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3358" y="1122194"/>
            <a:ext cx="4668011" cy="10081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3359" y="3676060"/>
            <a:ext cx="4755834" cy="10081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2701" y="2360082"/>
            <a:ext cx="4733346" cy="10081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2701" y="127560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Жилое недвижимое имущество (квартира)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701" y="251019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Сезонный характер сдачи в аренду (нерегулярный)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321" y="382617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Декларация 3-НДФЛ в статусе физического лица  (код 760)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122194"/>
            <a:ext cx="2736304" cy="34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7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4" y="790714"/>
            <a:ext cx="3302275" cy="3888432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3937667" y="940313"/>
            <a:ext cx="2650557" cy="1271398"/>
          </a:xfrm>
          <a:prstGeom prst="wedgeRectCallout">
            <a:avLst>
              <a:gd name="adj1" fmla="val -154452"/>
              <a:gd name="adj2" fmla="val -45022"/>
            </a:avLst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Основание: приказ ФНС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424" y="4515966"/>
            <a:ext cx="503238" cy="512762"/>
          </a:xfrm>
        </p:spPr>
        <p:txBody>
          <a:bodyPr/>
          <a:lstStyle/>
          <a:p>
            <a:pPr>
              <a:defRPr/>
            </a:pPr>
            <a:endParaRPr lang="ru-RU" alt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</a:p>
          <a:p>
            <a:pPr>
              <a:defRPr/>
            </a:pPr>
            <a:endParaRPr lang="ru-RU" alt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6007" y="267494"/>
            <a:ext cx="8352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Декларация по форме №3-НДФЛ </a:t>
            </a:r>
            <a:r>
              <a:rPr lang="ru-RU" sz="2800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за 2024 год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211961" y="1068737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7667" y="2905002"/>
            <a:ext cx="4522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515" y="785487"/>
            <a:ext cx="822110" cy="431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01" y="1088921"/>
            <a:ext cx="2132063" cy="9030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83696" y="30294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Срок предоставления декларации -   </a:t>
            </a:r>
            <a:endParaRPr lang="ru-RU" sz="20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</a:rPr>
              <a:t>не </a:t>
            </a:r>
            <a:r>
              <a:rPr lang="ru-RU" sz="2000" dirty="0">
                <a:solidFill>
                  <a:srgbClr val="C00000"/>
                </a:solidFill>
                <a:latin typeface="Arial Narrow" pitchFamily="34" charset="0"/>
              </a:rPr>
              <a:t>позднее </a:t>
            </a:r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</a:rPr>
              <a:t>30 апреля 2025 </a:t>
            </a:r>
            <a:r>
              <a:rPr lang="ru-RU" sz="2000" dirty="0">
                <a:solidFill>
                  <a:srgbClr val="C00000"/>
                </a:solidFill>
                <a:latin typeface="Arial Narrow" pitchFamily="34" charset="0"/>
              </a:rPr>
              <a:t>года</a:t>
            </a:r>
          </a:p>
          <a:p>
            <a:pPr algn="ctr"/>
            <a:endParaRPr lang="ru-RU" sz="2000" dirty="0">
              <a:solidFill>
                <a:srgbClr val="00823B"/>
              </a:solidFill>
              <a:latin typeface="Arial Narrow" pitchFamily="34" charset="0"/>
            </a:endParaRP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 Narrow" pitchFamily="34" charset="0"/>
              </a:rPr>
              <a:t>Срок уплаты налога -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Arial Narrow" pitchFamily="34" charset="0"/>
              </a:rPr>
              <a:t>не позднее 15 июля </a:t>
            </a:r>
            <a:r>
              <a:rPr lang="ru-RU" sz="2000" dirty="0" smtClean="0">
                <a:solidFill>
                  <a:srgbClr val="C00000"/>
                </a:solidFill>
                <a:latin typeface="Arial Narrow" pitchFamily="34" charset="0"/>
              </a:rPr>
              <a:t>2025 </a:t>
            </a:r>
            <a:r>
              <a:rPr lang="ru-RU" sz="2000" dirty="0">
                <a:solidFill>
                  <a:srgbClr val="C00000"/>
                </a:solidFill>
                <a:latin typeface="Arial Narrow" pitchFamily="34" charset="0"/>
              </a:rPr>
              <a:t>года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80" y="831900"/>
            <a:ext cx="1972719" cy="19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39502"/>
            <a:ext cx="8208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Сдача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аренду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имущества, физическое лицо декларация (3-НДФЛ), преимущества заполнения в ЛК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84168" y="2360082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70624" y="1293609"/>
            <a:ext cx="4699709" cy="963196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70624" y="3761100"/>
            <a:ext cx="4699708" cy="10081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68801" y="2499742"/>
            <a:ext cx="4701532" cy="10081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70624" y="1272307"/>
            <a:ext cx="4699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Заполнение декларации с минимальными затратами времени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усилий,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часть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данных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заполняется автоматически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80000" lvl="0"/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0624" y="2499742"/>
            <a:ext cx="46997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Интуитивно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понятный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интерфейс, не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требуется искать действующую форму декларации, достаточно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выбрать год </a:t>
            </a:r>
          </a:p>
          <a:p>
            <a:pPr marL="180000"/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80000" lvl="0"/>
            <a:endParaRPr lang="ru-RU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9" y="963194"/>
            <a:ext cx="3505200" cy="377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3753549"/>
            <a:ext cx="4534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Нет необходимости посещения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налогового органа,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отслеживание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статуса приема и камеральной проверки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декларации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8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39502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Сдача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аренду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имущества: ИП; СЗ (НПД)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6303" y="1635646"/>
            <a:ext cx="2377505" cy="2592288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7856" y="1635646"/>
            <a:ext cx="2285476" cy="2592288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Работа с нейронной сетью в PNG, 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59973"/>
            <a:ext cx="2616696" cy="336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83568" y="4391477"/>
            <a:ext cx="7488832" cy="369436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4379144"/>
            <a:ext cx="8296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Получение дохода от аренды жилого     на регулярной основе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375" y="1808405"/>
            <a:ext cx="2383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Регистрация в статусе индивидуального предпринимателя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(3-НДФЛ,                   УСН, ПСН)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1962293"/>
            <a:ext cx="2160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Регистрация в качестве «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самозанятого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 гражданина (НПД)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47" y="4472794"/>
            <a:ext cx="264233" cy="24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4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Arial Narrow" pitchFamily="34" charset="0"/>
              </a:rPr>
              <a:t>9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11560" y="339502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Сдача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аренду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имущества, ИП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44008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3358" y="1122194"/>
            <a:ext cx="5096753" cy="10081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3358" y="3625015"/>
            <a:ext cx="5059324" cy="937345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2701" y="2360082"/>
            <a:ext cx="5067410" cy="10081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03143"/>
            <a:ext cx="1728192" cy="345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276" y="1272307"/>
            <a:ext cx="500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Получение дохода от аренды </a:t>
            </a:r>
            <a:r>
              <a:rPr lang="ru-RU" sz="2000" dirty="0" smtClean="0">
                <a:solidFill>
                  <a:srgbClr val="C00000"/>
                </a:solidFill>
              </a:rPr>
              <a:t>нежилого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(коммерческого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) имущества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2072" y="3739745"/>
            <a:ext cx="5059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Регистрация в качестве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ИП обязательна !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2701" y="2360082"/>
            <a:ext cx="50156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Получение дохода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000" dirty="0">
                <a:solidFill>
                  <a:srgbClr val="C00000"/>
                </a:solidFill>
              </a:rPr>
              <a:t>регулярной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основе, систематическое извлечение дохода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809933" y="2184629"/>
            <a:ext cx="262269" cy="114888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792768" y="3423484"/>
            <a:ext cx="262269" cy="114888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2000" dirty="0" smtClean="0">
            <a:solidFill>
              <a:schemeClr val="accent1">
                <a:lumMod val="50000"/>
              </a:schemeClr>
            </a:solidFill>
          </a:defRPr>
        </a:defPPr>
      </a:lstStyle>
    </a:spDef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15607</TotalTime>
  <Words>620</Words>
  <Application>Microsoft Office PowerPoint</Application>
  <PresentationFormat>Экран (16:9)</PresentationFormat>
  <Paragraphs>130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Present_FNS2012_16-9</vt:lpstr>
      <vt:lpstr>10_Present_FNS2012_A4</vt:lpstr>
      <vt:lpstr>11_Present_FNS2012_A4</vt:lpstr>
      <vt:lpstr>12_Present_FNS2012_A4</vt:lpstr>
      <vt:lpstr>13_Present_FNS2012_A4</vt:lpstr>
      <vt:lpstr>14_Present_FNS2012_A4</vt:lpstr>
      <vt:lpstr>   Аспекты декларирования доходов  от сдачи в аренду недвижимости.  Выбор режима налогообложения  для физических лиц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Пользователь</cp:lastModifiedBy>
  <cp:revision>1809</cp:revision>
  <cp:lastPrinted>2021-08-23T14:33:04Z</cp:lastPrinted>
  <dcterms:created xsi:type="dcterms:W3CDTF">2013-03-25T05:56:00Z</dcterms:created>
  <dcterms:modified xsi:type="dcterms:W3CDTF">2024-06-19T18:46:12Z</dcterms:modified>
</cp:coreProperties>
</file>