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63" r:id="rId3"/>
    <p:sldId id="264" r:id="rId4"/>
    <p:sldId id="262" r:id="rId5"/>
    <p:sldId id="261" r:id="rId6"/>
    <p:sldId id="267" r:id="rId7"/>
    <p:sldId id="268" r:id="rId8"/>
    <p:sldId id="260" r:id="rId9"/>
    <p:sldId id="265" r:id="rId10"/>
    <p:sldId id="266" r:id="rId1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49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1179-048F-41FA-9208-9799823B73A0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BA997-DA01-4F95-B026-EC2C02C5F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DBB1-FE09-469B-A9B5-D3879E3F3471}" type="slidenum">
              <a:rPr lang="ru-RU" altLang="ru-RU" smtClean="0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12192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726710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22879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34" b="0">
                <a:solidFill>
                  <a:schemeClr val="bg1"/>
                </a:solidFill>
                <a:latin typeface="+mj-lt"/>
              </a:defRPr>
            </a:lvl1pPr>
            <a:lvl2pPr marL="541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4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7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44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6" y="1037861"/>
            <a:ext cx="1008374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0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5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44" y="273108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2"/>
          </a:xfrm>
        </p:spPr>
        <p:txBody>
          <a:bodyPr/>
          <a:lstStyle>
            <a:lvl1pPr>
              <a:defRPr sz="3866"/>
            </a:lvl1pPr>
            <a:lvl2pPr>
              <a:defRPr sz="3334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44" y="1435104"/>
            <a:ext cx="4011084" cy="4691063"/>
          </a:xfrm>
        </p:spPr>
        <p:txBody>
          <a:bodyPr/>
          <a:lstStyle>
            <a:lvl1pPr marL="0" indent="0">
              <a:buNone/>
              <a:defRPr sz="1733"/>
            </a:lvl1pPr>
            <a:lvl2pPr marL="541585" indent="0">
              <a:buNone/>
              <a:defRPr sz="1466"/>
            </a:lvl2pPr>
            <a:lvl3pPr marL="1083164" indent="0">
              <a:buNone/>
              <a:defRPr sz="1200"/>
            </a:lvl3pPr>
            <a:lvl4pPr marL="1624739" indent="0">
              <a:buNone/>
              <a:defRPr sz="1067"/>
            </a:lvl4pPr>
            <a:lvl5pPr marL="2166317" indent="0">
              <a:buNone/>
              <a:defRPr sz="1067"/>
            </a:lvl5pPr>
            <a:lvl6pPr marL="2707903" indent="0">
              <a:buNone/>
              <a:defRPr sz="1067"/>
            </a:lvl6pPr>
            <a:lvl7pPr marL="3249490" indent="0">
              <a:buNone/>
              <a:defRPr sz="1067"/>
            </a:lvl7pPr>
            <a:lvl8pPr marL="3791068" indent="0">
              <a:buNone/>
              <a:defRPr sz="1067"/>
            </a:lvl8pPr>
            <a:lvl9pPr marL="4332654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4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66"/>
            </a:lvl1pPr>
            <a:lvl2pPr marL="541585" indent="0">
              <a:buNone/>
              <a:defRPr sz="3334"/>
            </a:lvl2pPr>
            <a:lvl3pPr marL="1083164" indent="0">
              <a:buNone/>
              <a:defRPr sz="2800"/>
            </a:lvl3pPr>
            <a:lvl4pPr marL="1624739" indent="0">
              <a:buNone/>
              <a:defRPr sz="2400"/>
            </a:lvl4pPr>
            <a:lvl5pPr marL="2166317" indent="0">
              <a:buNone/>
              <a:defRPr sz="2400"/>
            </a:lvl5pPr>
            <a:lvl6pPr marL="2707903" indent="0">
              <a:buNone/>
              <a:defRPr sz="2400"/>
            </a:lvl6pPr>
            <a:lvl7pPr marL="3249490" indent="0">
              <a:buNone/>
              <a:defRPr sz="2400"/>
            </a:lvl7pPr>
            <a:lvl8pPr marL="3791068" indent="0">
              <a:buNone/>
              <a:defRPr sz="2400"/>
            </a:lvl8pPr>
            <a:lvl9pPr marL="4332654" indent="0">
              <a:buNone/>
              <a:defRPr sz="24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6"/>
            <a:ext cx="7315200" cy="804863"/>
          </a:xfrm>
        </p:spPr>
        <p:txBody>
          <a:bodyPr/>
          <a:lstStyle>
            <a:lvl1pPr marL="0" indent="0">
              <a:buNone/>
              <a:defRPr sz="1733"/>
            </a:lvl1pPr>
            <a:lvl2pPr marL="541585" indent="0">
              <a:buNone/>
              <a:defRPr sz="1466"/>
            </a:lvl2pPr>
            <a:lvl3pPr marL="1083164" indent="0">
              <a:buNone/>
              <a:defRPr sz="1200"/>
            </a:lvl3pPr>
            <a:lvl4pPr marL="1624739" indent="0">
              <a:buNone/>
              <a:defRPr sz="1067"/>
            </a:lvl4pPr>
            <a:lvl5pPr marL="2166317" indent="0">
              <a:buNone/>
              <a:defRPr sz="1067"/>
            </a:lvl5pPr>
            <a:lvl6pPr marL="2707903" indent="0">
              <a:buNone/>
              <a:defRPr sz="1067"/>
            </a:lvl6pPr>
            <a:lvl7pPr marL="3249490" indent="0">
              <a:buNone/>
              <a:defRPr sz="1067"/>
            </a:lvl7pPr>
            <a:lvl8pPr marL="3791068" indent="0">
              <a:buNone/>
              <a:defRPr sz="1067"/>
            </a:lvl8pPr>
            <a:lvl9pPr marL="4332654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8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5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6" y="303213"/>
            <a:ext cx="3206750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8" y="303213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8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797" y="489551"/>
            <a:ext cx="9791972" cy="11101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87797" y="1599673"/>
            <a:ext cx="9791972" cy="483645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098775" y="6041605"/>
            <a:ext cx="827160" cy="63209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12192000" cy="685719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04670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188"/>
              </a:lnSpc>
              <a:defRPr sz="6266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82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7" y="2006659"/>
            <a:ext cx="10176934" cy="4275665"/>
          </a:xfrm>
        </p:spPr>
        <p:txBody>
          <a:bodyPr>
            <a:noAutofit/>
          </a:bodyPr>
          <a:lstStyle>
            <a:lvl1pPr marL="377509" indent="0">
              <a:buFontTx/>
              <a:buNone/>
              <a:defRPr b="1">
                <a:latin typeface="+mj-lt"/>
              </a:defRPr>
            </a:lvl1pPr>
            <a:lvl2pPr marL="374221" indent="3313">
              <a:defRPr>
                <a:latin typeface="+mj-lt"/>
              </a:defRPr>
            </a:lvl2pPr>
            <a:lvl3pPr marL="652820" indent="-270364">
              <a:tabLst/>
              <a:defRPr>
                <a:latin typeface="+mj-lt"/>
              </a:defRPr>
            </a:lvl3pPr>
            <a:lvl4pPr marL="0" indent="37422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7" y="5127077"/>
            <a:ext cx="1231490" cy="376853"/>
          </a:xfrm>
          <a:prstGeom prst="rect">
            <a:avLst/>
          </a:prstGeom>
          <a:noFill/>
        </p:spPr>
        <p:txBody>
          <a:bodyPr wrap="square" lIns="94951" tIns="47477" rIns="94951" bIns="47477" rtlCol="0">
            <a:noAutofit/>
          </a:bodyPr>
          <a:lstStyle/>
          <a:p>
            <a:pPr defTabSz="1083164"/>
            <a:endParaRPr lang="ru-RU" sz="2134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14919" y="745087"/>
            <a:ext cx="10064851" cy="1261535"/>
          </a:xfrm>
        </p:spPr>
        <p:txBody>
          <a:bodyPr/>
          <a:lstStyle>
            <a:lvl1pPr marL="0" marR="0" indent="0" defTabSz="10831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31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7" y="2006659"/>
            <a:ext cx="10176934" cy="4275665"/>
          </a:xfrm>
        </p:spPr>
        <p:txBody>
          <a:bodyPr>
            <a:noAutofit/>
          </a:bodyPr>
          <a:lstStyle>
            <a:lvl1pPr marL="377509" indent="0">
              <a:buFontTx/>
              <a:buNone/>
              <a:defRPr b="1">
                <a:latin typeface="+mj-lt"/>
              </a:defRPr>
            </a:lvl1pPr>
            <a:lvl2pPr marL="374221" indent="3313">
              <a:defRPr>
                <a:latin typeface="+mj-lt"/>
              </a:defRPr>
            </a:lvl2pPr>
            <a:lvl3pPr marL="652820" indent="-270364">
              <a:tabLst/>
              <a:defRPr>
                <a:latin typeface="+mj-lt"/>
              </a:defRPr>
            </a:lvl3pPr>
            <a:lvl4pPr marL="0" indent="37422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7" y="5127077"/>
            <a:ext cx="1231490" cy="376853"/>
          </a:xfrm>
          <a:prstGeom prst="rect">
            <a:avLst/>
          </a:prstGeom>
          <a:noFill/>
        </p:spPr>
        <p:txBody>
          <a:bodyPr wrap="square" lIns="94951" tIns="47477" rIns="94951" bIns="47477" rtlCol="0">
            <a:noAutofit/>
          </a:bodyPr>
          <a:lstStyle/>
          <a:p>
            <a:pPr defTabSz="1083164"/>
            <a:endParaRPr lang="ru-RU" sz="2134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14962" y="745068"/>
            <a:ext cx="10176932" cy="1261534"/>
          </a:xfrm>
        </p:spPr>
        <p:txBody>
          <a:bodyPr>
            <a:noAutofit/>
          </a:bodyPr>
          <a:lstStyle>
            <a:lvl1pPr marL="0" marR="0" indent="0" defTabSz="10831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31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59"/>
            <a:ext cx="12191998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7" y="2006659"/>
            <a:ext cx="10176934" cy="4275665"/>
          </a:xfrm>
        </p:spPr>
        <p:txBody>
          <a:bodyPr>
            <a:noAutofit/>
          </a:bodyPr>
          <a:lstStyle>
            <a:lvl1pPr marL="377509" indent="0">
              <a:buFontTx/>
              <a:buNone/>
              <a:defRPr b="1">
                <a:latin typeface="+mj-lt"/>
              </a:defRPr>
            </a:lvl1pPr>
            <a:lvl2pPr marL="377509" indent="0">
              <a:defRPr>
                <a:latin typeface="+mj-lt"/>
              </a:defRPr>
            </a:lvl2pPr>
            <a:lvl3pPr marL="652820" indent="-270364">
              <a:defRPr>
                <a:latin typeface="+mj-lt"/>
              </a:defRPr>
            </a:lvl3pPr>
            <a:lvl4pPr marL="0" indent="374221">
              <a:defRPr>
                <a:latin typeface="+mj-lt"/>
              </a:defRPr>
            </a:lvl4pPr>
            <a:lvl5pPr marL="149027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62" y="745068"/>
            <a:ext cx="10176932" cy="1261534"/>
          </a:xfrm>
        </p:spPr>
        <p:txBody>
          <a:bodyPr>
            <a:noAutofit/>
          </a:bodyPr>
          <a:lstStyle>
            <a:lvl1pPr marL="0" marR="0" indent="0" defTabSz="10831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31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12192000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7" y="2006659"/>
            <a:ext cx="10176934" cy="4275665"/>
          </a:xfrm>
        </p:spPr>
        <p:txBody>
          <a:bodyPr>
            <a:noAutofit/>
          </a:bodyPr>
          <a:lstStyle>
            <a:lvl1pPr marL="377509" indent="0">
              <a:buFontTx/>
              <a:buNone/>
              <a:defRPr b="1">
                <a:latin typeface="+mj-lt"/>
              </a:defRPr>
            </a:lvl1pPr>
            <a:lvl2pPr marL="377509" indent="0">
              <a:defRPr>
                <a:latin typeface="+mj-lt"/>
              </a:defRPr>
            </a:lvl2pPr>
            <a:lvl3pPr marL="652820" indent="-270364">
              <a:defRPr>
                <a:latin typeface="+mj-lt"/>
              </a:defRPr>
            </a:lvl3pPr>
            <a:lvl4pPr marL="0" indent="374221">
              <a:defRPr>
                <a:latin typeface="+mj-lt"/>
              </a:defRPr>
            </a:lvl4pPr>
            <a:lvl5pPr marL="149027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14962" y="745068"/>
            <a:ext cx="10176932" cy="1261534"/>
          </a:xfrm>
        </p:spPr>
        <p:txBody>
          <a:bodyPr>
            <a:noAutofit/>
          </a:bodyPr>
          <a:lstStyle>
            <a:lvl1pPr marL="0" marR="0" indent="0" defTabSz="10831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marL="0" marR="0" lvl="0" indent="0" defTabSz="10831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5066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0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12192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729" y="1970917"/>
            <a:ext cx="7649123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729" y="470729"/>
            <a:ext cx="7649123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5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2pPr>
            <a:lvl3pPr marL="10831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247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16631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70790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24949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79106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3326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49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9" y="745084"/>
            <a:ext cx="10767482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20" y="2006602"/>
            <a:ext cx="4863434" cy="4275667"/>
          </a:xfrm>
        </p:spPr>
        <p:txBody>
          <a:bodyPr/>
          <a:lstStyle>
            <a:lvl1pPr>
              <a:defRPr sz="3334"/>
            </a:lvl1pPr>
            <a:lvl2pPr>
              <a:defRPr sz="2800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0" y="2006602"/>
            <a:ext cx="4895851" cy="4275667"/>
          </a:xfrm>
        </p:spPr>
        <p:txBody>
          <a:bodyPr/>
          <a:lstStyle>
            <a:lvl1pPr>
              <a:defRPr sz="3334"/>
            </a:lvl1pPr>
            <a:lvl2pPr>
              <a:defRPr sz="2800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67"/>
            <a:ext cx="5386918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585" indent="0">
              <a:buNone/>
              <a:defRPr sz="2400" b="1"/>
            </a:lvl2pPr>
            <a:lvl3pPr marL="1083164" indent="0">
              <a:buNone/>
              <a:defRPr sz="2134" b="1"/>
            </a:lvl3pPr>
            <a:lvl4pPr marL="1624739" indent="0">
              <a:buNone/>
              <a:defRPr sz="1867" b="1"/>
            </a:lvl4pPr>
            <a:lvl5pPr marL="2166317" indent="0">
              <a:buNone/>
              <a:defRPr sz="1867" b="1"/>
            </a:lvl5pPr>
            <a:lvl6pPr marL="2707903" indent="0">
              <a:buNone/>
              <a:defRPr sz="1867" b="1"/>
            </a:lvl6pPr>
            <a:lvl7pPr marL="3249490" indent="0">
              <a:buNone/>
              <a:defRPr sz="1867" b="1"/>
            </a:lvl7pPr>
            <a:lvl8pPr marL="3791068" indent="0">
              <a:buNone/>
              <a:defRPr sz="1867" b="1"/>
            </a:lvl8pPr>
            <a:lvl9pPr marL="433265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4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4" y="1535167"/>
            <a:ext cx="5389033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585" indent="0">
              <a:buNone/>
              <a:defRPr sz="2400" b="1"/>
            </a:lvl2pPr>
            <a:lvl3pPr marL="1083164" indent="0">
              <a:buNone/>
              <a:defRPr sz="2134" b="1"/>
            </a:lvl3pPr>
            <a:lvl4pPr marL="1624739" indent="0">
              <a:buNone/>
              <a:defRPr sz="1867" b="1"/>
            </a:lvl4pPr>
            <a:lvl5pPr marL="2166317" indent="0">
              <a:buNone/>
              <a:defRPr sz="1867" b="1"/>
            </a:lvl5pPr>
            <a:lvl6pPr marL="2707903" indent="0">
              <a:buNone/>
              <a:defRPr sz="1867" b="1"/>
            </a:lvl6pPr>
            <a:lvl7pPr marL="3249490" indent="0">
              <a:buNone/>
              <a:defRPr sz="1867" b="1"/>
            </a:lvl7pPr>
            <a:lvl8pPr marL="3791068" indent="0">
              <a:buNone/>
              <a:defRPr sz="1867" b="1"/>
            </a:lvl8pPr>
            <a:lvl9pPr marL="433265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44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4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2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560"/>
            <a:ext cx="12191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7" y="745068"/>
            <a:ext cx="10176934" cy="1234645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4963" y="1988839"/>
            <a:ext cx="10176932" cy="4293427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3"/>
            <a:ext cx="28448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4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164"/>
            <a:endParaRPr 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5" y="6356353"/>
            <a:ext cx="38608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4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164"/>
            <a:endParaRPr 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04650" y="5864226"/>
            <a:ext cx="671447" cy="684776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2503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defTabSz="1083164"/>
            <a:fld id="{E20E89E6-FE54-4E13-859C-1FA908D70D39}" type="slidenum">
              <a:rPr lang="ru-RU" smtClean="0">
                <a:solidFill>
                  <a:prstClr val="white"/>
                </a:solidFill>
                <a:cs typeface="Arial" panose="020B0604020202020204" pitchFamily="34" charset="0"/>
              </a:rPr>
              <a:pPr defTabSz="1083164"/>
              <a:t>‹#›</a:t>
            </a:fld>
            <a:endParaRPr lang="ru-RU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3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1083164" rtl="0" eaLnBrk="1" latinLnBrk="0" hangingPunct="1">
        <a:spcBef>
          <a:spcPct val="0"/>
        </a:spcBef>
        <a:buNone/>
        <a:defRPr sz="5066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77509" indent="0" algn="l" defTabSz="1083164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77509" indent="0" algn="l" defTabSz="1083164" rtl="0" eaLnBrk="1" latinLnBrk="0" hangingPunct="1">
        <a:spcBef>
          <a:spcPct val="20000"/>
        </a:spcBef>
        <a:buFont typeface="Arial" pitchFamily="34" charset="0"/>
        <a:buNone/>
        <a:defRPr sz="2666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40202" indent="-270364" algn="l" defTabSz="1083164" rtl="0" eaLnBrk="1" latinLnBrk="0" hangingPunct="1">
        <a:spcBef>
          <a:spcPct val="20000"/>
        </a:spcBef>
        <a:buFont typeface="Arial" pitchFamily="34" charset="0"/>
        <a:buChar char="•"/>
        <a:defRPr sz="2666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74221" algn="just" defTabSz="1083164" rtl="0" eaLnBrk="1" latinLnBrk="0" hangingPunct="1">
        <a:lnSpc>
          <a:spcPts val="2532"/>
        </a:lnSpc>
        <a:spcBef>
          <a:spcPts val="533"/>
        </a:spcBef>
        <a:buFont typeface="Arial" pitchFamily="34" charset="0"/>
        <a:buNone/>
        <a:tabLst/>
        <a:defRPr sz="2134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90274" indent="0" algn="l" defTabSz="1083164" rtl="0" eaLnBrk="1" latinLnBrk="0" hangingPunct="1">
        <a:lnSpc>
          <a:spcPts val="2400"/>
        </a:lnSpc>
        <a:spcBef>
          <a:spcPts val="533"/>
        </a:spcBef>
        <a:buFont typeface="Arial" pitchFamily="34" charset="0"/>
        <a:buNone/>
        <a:defRPr sz="186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978699" indent="-270793" algn="l" defTabSz="1083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0278" indent="-270793" algn="l" defTabSz="1083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1860" indent="-270793" algn="l" defTabSz="1083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3439" indent="-270793" algn="l" defTabSz="1083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3164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1pPr>
      <a:lvl2pPr marL="541585" algn="l" defTabSz="1083164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2pPr>
      <a:lvl3pPr marL="1083164" algn="l" defTabSz="1083164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3pPr>
      <a:lvl4pPr marL="1624739" algn="l" defTabSz="1083164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4pPr>
      <a:lvl5pPr marL="2166317" algn="l" defTabSz="1083164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5pPr>
      <a:lvl6pPr marL="2707903" algn="l" defTabSz="1083164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6pPr>
      <a:lvl7pPr marL="3249490" algn="l" defTabSz="1083164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7pPr>
      <a:lvl8pPr marL="3791068" algn="l" defTabSz="1083164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8pPr>
      <a:lvl9pPr marL="4332654" algn="l" defTabSz="1083164" rtl="0" eaLnBrk="1" latinLnBrk="0" hangingPunct="1">
        <a:defRPr sz="2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34070&amp;dst=10129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15947" y="6334100"/>
            <a:ext cx="1936320" cy="365318"/>
          </a:xfrm>
          <a:prstGeom prst="rect">
            <a:avLst/>
          </a:prstGeom>
        </p:spPr>
        <p:txBody>
          <a:bodyPr wrap="square" lIns="138379" tIns="69196" rIns="138379" bIns="69196">
            <a:spAutoFit/>
          </a:bodyPr>
          <a:lstStyle/>
          <a:p>
            <a:pPr algn="ctr" defTabSz="1349789">
              <a:defRPr/>
            </a:pPr>
            <a:r>
              <a:rPr lang="ru-RU" sz="1466" dirty="0" smtClean="0">
                <a:solidFill>
                  <a:prstClr val="white"/>
                </a:solidFill>
                <a:cs typeface="Arial" panose="020B0604020202020204" pitchFamily="34" charset="0"/>
              </a:rPr>
              <a:t>2024  </a:t>
            </a:r>
            <a:r>
              <a:rPr lang="ru-RU" sz="1466" dirty="0">
                <a:solidFill>
                  <a:prstClr val="white"/>
                </a:solidFill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04508" y="3293895"/>
            <a:ext cx="10589977" cy="1392151"/>
          </a:xfrm>
        </p:spPr>
        <p:txBody>
          <a:bodyPr rtlCol="0">
            <a:noAutofit/>
          </a:bodyPr>
          <a:lstStyle/>
          <a:p>
            <a:pPr algn="ctr"/>
            <a:r>
              <a:rPr lang="ru-RU" sz="2800" dirty="0" smtClean="0"/>
              <a:t>«Трудовые </a:t>
            </a:r>
            <a:r>
              <a:rPr lang="ru-RU" sz="2800" dirty="0"/>
              <a:t>отношения. Гарантии и защита прав наемных </a:t>
            </a:r>
            <a:r>
              <a:rPr lang="ru-RU" sz="2800" dirty="0" smtClean="0"/>
              <a:t>работников».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47596" y="5349215"/>
            <a:ext cx="768085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883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80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доклад начальника отдела камерального контроля НДФЛ и СВ № 1</a:t>
            </a:r>
          </a:p>
          <a:p>
            <a:pPr algn="ctr" defTabSz="106883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80" dirty="0">
                <a:solidFill>
                  <a:prstClr val="white"/>
                </a:solidFill>
                <a:latin typeface="Arial" charset="0"/>
                <a:cs typeface="Arial" panose="020B0604020202020204" pitchFamily="34" charset="0"/>
              </a:rPr>
              <a:t>Зориной Виктории Александровны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3499" y="2564906"/>
            <a:ext cx="8544949" cy="768085"/>
          </a:xfrm>
          <a:prstGeom prst="rect">
            <a:avLst/>
          </a:prstGeom>
        </p:spPr>
        <p:txBody>
          <a:bodyPr lIns="139075" tIns="69538" rIns="139075" bIns="69538" anchor="ctr"/>
          <a:lstStyle/>
          <a:p>
            <a:pPr algn="ctr" defTabSz="1390728">
              <a:spcBef>
                <a:spcPct val="0"/>
              </a:spcBef>
              <a:defRPr/>
            </a:pPr>
            <a:r>
              <a:rPr lang="ru-RU" sz="1867" b="1" dirty="0">
                <a:solidFill>
                  <a:prstClr val="white"/>
                </a:solidFill>
                <a:cs typeface="Arial" panose="020B0604020202020204" pitchFamily="34" charset="0"/>
              </a:rPr>
              <a:t>УПРАВЛЕНИЕ ФЕДЕРАЛЬНОЙ НАЛОГОВОЙ СЛУЖБЫ ПО Г. СЕВАСТОПОЛЮ</a:t>
            </a:r>
          </a:p>
        </p:txBody>
      </p:sp>
    </p:spTree>
    <p:extLst>
      <p:ext uri="{BB962C8B-B14F-4D97-AF65-F5344CB8AC3E}">
        <p14:creationId xmlns:p14="http://schemas.microsoft.com/office/powerpoint/2010/main" val="10440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88723" y="9138048"/>
            <a:ext cx="2035767" cy="386464"/>
          </a:xfrm>
          <a:prstGeom prst="rect">
            <a:avLst/>
          </a:prstGeom>
        </p:spPr>
        <p:txBody>
          <a:bodyPr wrap="none" lIns="138883" tIns="69443" rIns="138883" bIns="69443">
            <a:spAutoFit/>
          </a:bodyPr>
          <a:lstStyle/>
          <a:p>
            <a:pPr algn="ctr" defTabSz="1354662">
              <a:defRPr/>
            </a:pPr>
            <a:r>
              <a:rPr lang="ru-RU" sz="1600" dirty="0">
                <a:solidFill>
                  <a:prstClr val="white"/>
                </a:solidFill>
                <a:latin typeface="Calibri"/>
              </a:rPr>
              <a:t>30 января 2015 года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34410" y="3525022"/>
            <a:ext cx="10499770" cy="1152127"/>
          </a:xfrm>
        </p:spPr>
        <p:txBody>
          <a:bodyPr rtlCol="0">
            <a:noAutofit/>
          </a:bodyPr>
          <a:lstStyle/>
          <a:p>
            <a:pPr lvl="0" algn="ctr"/>
            <a:r>
              <a:rPr lang="ru-RU" sz="2666" dirty="0">
                <a:latin typeface="Times New Roman" pitchFamily="18" charset="0"/>
                <a:cs typeface="Times New Roman" pitchFamily="18" charset="0"/>
              </a:rPr>
              <a:t>БЛАГОДАРЮ  ЗА  ВНИМАНИЕ</a:t>
            </a:r>
            <a:br>
              <a:rPr lang="ru-RU" sz="2666" dirty="0">
                <a:latin typeface="Times New Roman" pitchFamily="18" charset="0"/>
                <a:cs typeface="Times New Roman" pitchFamily="18" charset="0"/>
              </a:rPr>
            </a:br>
            <a:endParaRPr lang="ru-RU" sz="2666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0549" y="505066"/>
            <a:ext cx="64431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Batang"/>
                <a:cs typeface="Calibri" panose="020F0502020204030204" pitchFamily="34" charset="0"/>
              </a:rPr>
              <a:t>Основы трудовых отношений.  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3762" y="4048344"/>
            <a:ext cx="1023880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Раздел XIII.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Защита трудовых прав и свобод. Рассмотрение и разрешение трудовых споров. Ответственность за нарушение трудового законодательства и иных актов, содержащих нормы трудового права</a:t>
            </a:r>
          </a:p>
          <a:p>
            <a:pPr indent="342900" algn="just"/>
            <a:endParaRPr lang="ru-RU" sz="5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имеет право защищать свои трудовые права и свободы всеми способами, не запрещенными законом.</a:t>
            </a:r>
          </a:p>
          <a:p>
            <a:pPr algn="just"/>
            <a:endParaRPr lang="ru-RU" sz="500" b="1" dirty="0" smtClean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способами защиты трудовых прав и свобод являются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300" b="1" dirty="0">
              <a:solidFill>
                <a:schemeClr val="accent3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самозащита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работниками трудовых прав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за соблюдением трудового законодательства 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иных нормативных правовых актов, содержащих нормы трудового права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судебная защита.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0031" y="948730"/>
            <a:ext cx="6013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lang="ru-RU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(статья 37)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373" y="1302968"/>
            <a:ext cx="10922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имеет право на труд в условиях, отвечающих требованиям безопасности и гигиены, на вознаграждение за труд без какой бы то ни было дискриминации и не ниже установленного федеральным 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минимального размера </a:t>
            </a:r>
            <a:r>
              <a:rPr lang="ru-RU" sz="1600" b="1" u="sng" dirty="0">
                <a:solidFill>
                  <a:schemeClr val="accent3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оплаты труда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право на защиту от безработицы.</a:t>
            </a: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Каждый имеет право на отдых. Работающему по трудовому договору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гарантируются</a:t>
            </a: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установленные федеральным законом продолжительность рабочего времени, выходные и праздничные дни, оплачиваемый ежегодный отпуск.</a:t>
            </a:r>
            <a:endParaRPr lang="ru-RU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6549" y="2713833"/>
            <a:ext cx="4949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Трудовой кодекс Российской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lang="ru-RU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680" y="3165645"/>
            <a:ext cx="10372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21. Основные права и обязанности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работника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(работник имеет право на: заключение, изменение и расторжение трудового договора, своевременную и в полном объеме выплату заработной платы в соответствии со своей квалификацией, сложностью труда, количеством и качеством выполненной работы).</a:t>
            </a:r>
          </a:p>
        </p:txBody>
      </p:sp>
    </p:spTree>
    <p:extLst>
      <p:ext uri="{BB962C8B-B14F-4D97-AF65-F5344CB8AC3E}">
        <p14:creationId xmlns:p14="http://schemas.microsoft.com/office/powerpoint/2010/main" val="11466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0534" y="628134"/>
            <a:ext cx="10239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Batang"/>
                <a:cs typeface="Times New Roman" panose="02020603050405020304" pitchFamily="18" charset="0"/>
              </a:rPr>
              <a:t>Основные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Batang"/>
                <a:cs typeface="Times New Roman" panose="02020603050405020304" pitchFamily="18" charset="0"/>
              </a:rPr>
              <a:t>задачи налоговых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Batang"/>
                <a:cs typeface="Times New Roman" panose="02020603050405020304" pitchFamily="18" charset="0"/>
              </a:rPr>
              <a:t>органов. </a:t>
            </a:r>
            <a:endParaRPr lang="ru-RU" sz="24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1266" y="1263133"/>
            <a:ext cx="449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Налоговый кодекс </a:t>
            </a:r>
            <a:r>
              <a:rPr lang="ru-RU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</a:t>
            </a:r>
            <a:endParaRPr lang="ru-RU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458" y="1664154"/>
            <a:ext cx="10684933" cy="484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tx2"/>
                </a:solidFill>
                <a:ea typeface="Batang"/>
                <a:cs typeface="Times New Roman" panose="02020603050405020304" pitchFamily="18" charset="0"/>
              </a:rPr>
              <a:t>Налоговые органы: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осуществляют</a:t>
            </a:r>
            <a:r>
              <a:rPr lang="ru-RU" b="1" dirty="0" smtClean="0">
                <a:solidFill>
                  <a:schemeClr val="tx2"/>
                </a:solidFill>
                <a:ea typeface="Batang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контроль за соблюдением законодательства о налогах 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сборах;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бесплатно информируют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налогоплательщиков, плательщиков сборов и налоговых агентов о действующих налогах 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сборах,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 порядке  их исчисления 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уплаты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(в т.ч.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рабочих встреч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выявленных рисках занижения налоговой базы за счет нелегальной занятости и выплаты «серой» заработной платы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b="1" dirty="0">
                <a:solidFill>
                  <a:schemeClr val="tx2"/>
                </a:solidFill>
                <a:ea typeface="Batang"/>
                <a:cs typeface="Times New Roman" panose="02020603050405020304" pitchFamily="18" charset="0"/>
              </a:rPr>
              <a:t>УФНС России по г. </a:t>
            </a:r>
            <a:r>
              <a:rPr lang="ru-RU" b="1" dirty="0" smtClean="0">
                <a:solidFill>
                  <a:schemeClr val="tx2"/>
                </a:solidFill>
                <a:ea typeface="Batang"/>
                <a:cs typeface="Times New Roman" panose="02020603050405020304" pitchFamily="18" charset="0"/>
              </a:rPr>
              <a:t>Севастополю: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взаимодействует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 Прокуратурой города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Севастополя, УМВД России по г. Севастополю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Государственной инспекцией труда города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Севастополя (материалы проверок, жалобы и др.);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ea typeface="Batang"/>
                <a:cs typeface="Calibri" panose="020F0502020204030204" pitchFamily="34" charset="0"/>
              </a:rPr>
              <a:t>принимает </a:t>
            </a:r>
            <a:r>
              <a:rPr lang="ru-RU" dirty="0">
                <a:solidFill>
                  <a:srgbClr val="000000"/>
                </a:solidFill>
                <a:ea typeface="Batang"/>
                <a:cs typeface="Calibri" panose="020F0502020204030204" pitchFamily="34" charset="0"/>
              </a:rPr>
              <a:t>участие в работает МВК по вопросам </a:t>
            </a:r>
            <a:r>
              <a:rPr lang="ru-RU" dirty="0" smtClean="0">
                <a:solidFill>
                  <a:srgbClr val="000000"/>
                </a:solidFill>
                <a:ea typeface="Batang"/>
                <a:cs typeface="Calibri" panose="020F0502020204030204" pitchFamily="34" charset="0"/>
              </a:rPr>
              <a:t>снижения </a:t>
            </a:r>
            <a:r>
              <a:rPr lang="ru-RU" dirty="0">
                <a:solidFill>
                  <a:srgbClr val="000000"/>
                </a:solidFill>
                <a:ea typeface="Batang"/>
                <a:cs typeface="Calibri" panose="020F0502020204030204" pitchFamily="34" charset="0"/>
              </a:rPr>
              <a:t>неформальной занятости населения и мониторинга состояния трудовых ресурсов в г. Севастополе, созданной </a:t>
            </a:r>
            <a:r>
              <a:rPr lang="ru-RU" dirty="0" smtClean="0">
                <a:solidFill>
                  <a:srgbClr val="000000"/>
                </a:solidFill>
                <a:ea typeface="Batang"/>
                <a:cs typeface="Calibri" panose="020F0502020204030204" pitchFamily="34" charset="0"/>
              </a:rPr>
              <a:t>на уровне Правительства Севастополя на </a:t>
            </a:r>
            <a:r>
              <a:rPr lang="ru-RU" dirty="0">
                <a:solidFill>
                  <a:srgbClr val="000000"/>
                </a:solidFill>
                <a:ea typeface="Batang"/>
                <a:cs typeface="Calibri" panose="020F0502020204030204" pitchFamily="34" charset="0"/>
              </a:rPr>
              <a:t>основании Указа Губернатора г. Севастополя от 03.04.2018 № 16-УГ </a:t>
            </a:r>
            <a:r>
              <a:rPr lang="ru-RU" dirty="0">
                <a:ea typeface="Times New Roman" panose="02020603050405020304" pitchFamily="18" charset="0"/>
              </a:rPr>
              <a:t>в рамках исполнения Указа Президента РФ от 31.12.2015 «О Стратегии национальной безопасности РФ</a:t>
            </a:r>
            <a:r>
              <a:rPr lang="ru-RU" dirty="0" smtClean="0">
                <a:ea typeface="Times New Roman" panose="02020603050405020304" pitchFamily="18" charset="0"/>
              </a:rPr>
              <a:t>».</a:t>
            </a:r>
            <a:endParaRPr lang="ru-RU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0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43444" t="8419" r="15685" b="8125"/>
          <a:stretch/>
        </p:blipFill>
        <p:spPr bwMode="auto">
          <a:xfrm>
            <a:off x="1715462" y="592393"/>
            <a:ext cx="5107940" cy="5656280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17479" t="55998" r="60187" b="11771"/>
          <a:stretch/>
        </p:blipFill>
        <p:spPr bwMode="auto">
          <a:xfrm>
            <a:off x="7348007" y="1625388"/>
            <a:ext cx="3676650" cy="3590290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 rot="16200000">
            <a:off x="-285662" y="2595128"/>
            <a:ext cx="2657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a typeface="Batang"/>
                <a:cs typeface="Times New Roman" panose="02020603050405020304" pitchFamily="18" charset="0"/>
              </a:rPr>
              <a:t>П А М Я Т К А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8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398" t="8968" r="15684" b="7211"/>
          <a:stretch/>
        </p:blipFill>
        <p:spPr bwMode="auto">
          <a:xfrm>
            <a:off x="1363133" y="736599"/>
            <a:ext cx="9321800" cy="5645785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96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864" y="560365"/>
            <a:ext cx="10172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a typeface="Batang"/>
                <a:cs typeface="Times New Roman" panose="02020603050405020304" pitchFamily="18" charset="0"/>
              </a:rPr>
              <a:t>Полномочия налоговых органов при осуществлении мероприятий налогового контроля. </a:t>
            </a:r>
            <a:endParaRPr lang="ru-RU" sz="2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4290" y="952648"/>
            <a:ext cx="10151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Налоговый контроль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проводится должностными лицами налоговых органов в пределах своей компетенции посредством налоговых проверок, получения объяснений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налогоплательщиков,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проверки данных учета и отчетности, осмотра помещений и территорий, используемых для извлечения дохода (прибыли), а также в других формах, предусмотренных настоящим Кодексом.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667" y="1766112"/>
            <a:ext cx="1028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Работа с рисковой категорией плательщиков начинается с анализа его ФХД и сбора доказательственной базы. 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290" y="2496949"/>
            <a:ext cx="9846733" cy="2618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1000"/>
              </a:lnSpc>
              <a:spcAft>
                <a:spcPts val="5"/>
              </a:spcAft>
            </a:pPr>
            <a:r>
              <a:rPr lang="ru-RU" b="1" dirty="0">
                <a:solidFill>
                  <a:schemeClr val="tx2"/>
                </a:solidFill>
                <a:ea typeface="Batang"/>
                <a:cs typeface="Times New Roman" panose="02020603050405020304" pitchFamily="18" charset="0"/>
              </a:rPr>
              <a:t>Налоговые органы вправе (ст. 82 НК РФ):</a:t>
            </a:r>
          </a:p>
          <a:p>
            <a:pPr marL="342900" lvl="0" indent="-34290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получать пояснения плательщиков и налоговых агентов, в том числе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путем вызова в налоговый орган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по вопросам, связанным с уплатой налогов, сборов, страховых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взносов </a:t>
            </a:r>
            <a:r>
              <a:rPr lang="ru-RU" sz="1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(ст. </a:t>
            </a:r>
            <a:r>
              <a:rPr lang="ru-RU" sz="1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31 НК </a:t>
            </a:r>
            <a:r>
              <a:rPr lang="ru-RU" sz="1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РФ)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вызывать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в качестве свидетеля для дачи показаний любое физическое лицо, которому могут быть известны какие-либо обстоятельства, имеющие значение для осуществления налогового контроля </a:t>
            </a:r>
            <a:r>
              <a:rPr lang="ru-RU" sz="1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(ст. 90 НК РФ)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истребовать документы у плательщиков или налоговых агентов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(ст. 88, 89, п.1 ст. 93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НК РФ);</a:t>
            </a:r>
          </a:p>
          <a:p>
            <a:pPr marL="342900" lvl="0" indent="-34290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истребовать документы и информацию у контрагентов проверяемого лица </a:t>
            </a:r>
            <a:r>
              <a:rPr lang="ru-RU" sz="1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(ст. 93.1 </a:t>
            </a:r>
            <a:r>
              <a:rPr lang="ru-RU" sz="1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НК РФ)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91000"/>
              </a:lnSpc>
              <a:spcBef>
                <a:spcPts val="1100"/>
              </a:spcBef>
              <a:spcAft>
                <a:spcPts val="5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запрашивать у банков отдельные документы (информацию) в отношении налогоплательщика </a:t>
            </a:r>
            <a:r>
              <a:rPr lang="ru-RU" sz="1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(ст.86 </a:t>
            </a:r>
            <a:r>
              <a:rPr lang="ru-RU" sz="1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НК РФ)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на основании которых проводится анализ «дерева связей»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налогоплательщика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4290" y="168390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667" y="5237554"/>
            <a:ext cx="10405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Выявляются </a:t>
            </a: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риски использования схем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обналичивания»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денежных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средств через ИП и самозанятых лиц по несвойственным хозяйственным операциям с целью занижения базы налогообложения, в т.ч. выплаты «серой» заработной платы </a:t>
            </a:r>
            <a:r>
              <a:rPr lang="ru-RU" sz="1400" b="1" dirty="0" smtClean="0">
                <a:solidFill>
                  <a:srgbClr val="FF0000"/>
                </a:solidFill>
              </a:rPr>
              <a:t>(ответственность предусмотрена ст. ст. 199.1, 199.2  УК РФ).</a:t>
            </a:r>
            <a:endParaRPr lang="ru-RU" sz="1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09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958" y="598621"/>
            <a:ext cx="10273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E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Взаимодействие контролирующих и правоохранительных органов при осуществлении контроля </a:t>
            </a:r>
            <a:br>
              <a:rPr lang="ru-RU" b="1" dirty="0" smtClean="0">
                <a:solidFill>
                  <a:srgbClr val="8E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8E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8E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отношении </a:t>
            </a:r>
            <a:r>
              <a:rPr lang="ru-RU" b="1" dirty="0" smtClean="0">
                <a:solidFill>
                  <a:srgbClr val="8E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налогоплательщиков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8E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8E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деятельности которых выявляются </a:t>
            </a:r>
            <a:r>
              <a:rPr lang="ru-RU" b="1" dirty="0" smtClean="0">
                <a:solidFill>
                  <a:srgbClr val="8E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налоговые риски.</a:t>
            </a:r>
            <a:endParaRPr lang="ru-RU" b="1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461" y="1306640"/>
            <a:ext cx="1024127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 уровне налоговых органов проводится рабочая встреча с «рисковым» налогоплательщиком на основании проведенного анализа его ФХД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собранной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доказательственной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базы (в т.ч. данные из кассовых чеков, протоколов визуального контроля и др.). </a:t>
            </a:r>
          </a:p>
          <a:p>
            <a:r>
              <a:rPr lang="ru-RU" sz="1600" dirty="0" smtClean="0">
                <a:latin typeface="Calibri" panose="020F0502020204030204" pitchFamily="34" charset="0"/>
              </a:rPr>
              <a:t>По итогам встречи налогоплательщику предлагается самостоятельно оценить риски занижения налоговой базы, уточнить  обязательства (по неоформленным сотрудникам, пересмотреть уровень заработной платы и др.). </a:t>
            </a:r>
          </a:p>
          <a:p>
            <a:endParaRPr lang="ru-RU" sz="800" dirty="0">
              <a:latin typeface="Calibri" panose="020F0502020204030204" pitchFamily="34" charset="0"/>
            </a:endParaRPr>
          </a:p>
          <a:p>
            <a:pPr marL="357188" indent="-357188"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отсутствии положительной динамики при исчислении и уплате НДФЛ и СВ материалы направляются в Прокуратуру г.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Севастополя, ГИТ г. Севастополя и в Правительство Севастополя на МВК по вопросам снижения неформальной занятости населения и мониторинга состояния трудовых ресурсов в г. Севастополе.</a:t>
            </a:r>
          </a:p>
          <a:p>
            <a:pPr algn="just"/>
            <a:r>
              <a:rPr lang="ru-RU" sz="1600" dirty="0">
                <a:latin typeface="Calibri" panose="020F0502020204030204" pitchFamily="34" charset="0"/>
              </a:rPr>
              <a:t>По результатам рассмотрения материалов может быть </a:t>
            </a:r>
            <a:r>
              <a:rPr lang="ru-RU" sz="1600" dirty="0" smtClean="0">
                <a:latin typeface="Calibri" panose="020F0502020204030204" pitchFamily="34" charset="0"/>
              </a:rPr>
              <a:t>инициировано проведение проверки налогоплательщика Прокуратурой  г</a:t>
            </a:r>
            <a:r>
              <a:rPr lang="ru-RU" sz="1600" dirty="0">
                <a:latin typeface="Calibri" panose="020F0502020204030204" pitchFamily="34" charset="0"/>
              </a:rPr>
              <a:t>. </a:t>
            </a:r>
            <a:r>
              <a:rPr lang="ru-RU" sz="1600" dirty="0">
                <a:latin typeface="Calibri" panose="020F0502020204030204" pitchFamily="34" charset="0"/>
              </a:rPr>
              <a:t>Севастополя </a:t>
            </a:r>
            <a:r>
              <a:rPr lang="ru-RU" sz="1600" dirty="0">
                <a:latin typeface="Calibri" panose="020F0502020204030204" pitchFamily="34" charset="0"/>
              </a:rPr>
              <a:t>и/или </a:t>
            </a:r>
            <a:r>
              <a:rPr lang="ru-RU" sz="1600" dirty="0">
                <a:latin typeface="Calibri" panose="020F0502020204030204" pitchFamily="34" charset="0"/>
              </a:rPr>
              <a:t>ГИТ г. Севастополя.</a:t>
            </a:r>
          </a:p>
          <a:p>
            <a:endParaRPr lang="ru-RU" sz="800" dirty="0">
              <a:latin typeface="Calibri" panose="020F0502020204030204" pitchFamily="34" charset="0"/>
            </a:endParaRPr>
          </a:p>
          <a:p>
            <a:pPr marL="357188" indent="-357188"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3.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 основании заключения или материалов проверки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ГИТ г.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Севастополя, с учетом собранной доказательственной базы, налоговыми органами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проводится налоговая  проверка (НП).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Calibri" panose="020F0502020204030204" pitchFamily="34" charset="0"/>
              </a:rPr>
              <a:t>По </a:t>
            </a:r>
            <a:r>
              <a:rPr lang="ru-RU" sz="1600" dirty="0">
                <a:latin typeface="Calibri" panose="020F0502020204030204" pitchFamily="34" charset="0"/>
              </a:rPr>
              <a:t>результатам рассмотрения материалов </a:t>
            </a:r>
            <a:r>
              <a:rPr lang="ru-RU" sz="1600" dirty="0" smtClean="0">
                <a:latin typeface="Calibri" panose="020F0502020204030204" pitchFamily="34" charset="0"/>
              </a:rPr>
              <a:t>НП </a:t>
            </a:r>
            <a:r>
              <a:rPr lang="ru-RU" sz="1600" dirty="0">
                <a:latin typeface="Calibri" panose="020F0502020204030204" pitchFamily="34" charset="0"/>
              </a:rPr>
              <a:t>выносится Решение с доначислением обязательств по </a:t>
            </a:r>
            <a:r>
              <a:rPr lang="ru-RU" sz="1600" dirty="0" smtClean="0">
                <a:latin typeface="Calibri" panose="020F0502020204030204" pitchFamily="34" charset="0"/>
              </a:rPr>
              <a:t>НДФЛ и </a:t>
            </a:r>
            <a:r>
              <a:rPr lang="ru-RU" sz="1600" dirty="0">
                <a:solidFill>
                  <a:srgbClr val="007033"/>
                </a:solidFill>
                <a:latin typeface="Calibri" panose="020F0502020204030204" pitchFamily="34" charset="0"/>
              </a:rPr>
              <a:t>СВ</a:t>
            </a:r>
            <a:r>
              <a:rPr lang="ru-RU" sz="1600" dirty="0" smtClean="0">
                <a:latin typeface="Calibri" panose="020F0502020204030204" pitchFamily="34" charset="0"/>
              </a:rPr>
              <a:t>, </a:t>
            </a:r>
            <a:r>
              <a:rPr lang="ru-RU" sz="1600" dirty="0" smtClean="0">
                <a:solidFill>
                  <a:srgbClr val="007033"/>
                </a:solidFill>
                <a:latin typeface="Calibri" panose="020F0502020204030204" pitchFamily="34" charset="0"/>
              </a:rPr>
              <a:t>(рассматривается вопрос выгрузки сумм СВ в СПФ РФ с целью защиты  пенсионных прав работников),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применяются ШС до 40% </a:t>
            </a:r>
            <a:r>
              <a:rPr lang="ru-RU" sz="1600" dirty="0" smtClean="0">
                <a:latin typeface="Calibri" panose="020F0502020204030204" pitchFamily="34" charset="0"/>
              </a:rPr>
              <a:t>. В зависимости от суммы доначислений материалы могут быть направлены в Следственные органы для рассмотрения вопроса о привлечении должностных лиц налогоплательщика к уголовной ответственности.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958" y="5679560"/>
            <a:ext cx="1045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33"/>
                </a:solidFill>
                <a:latin typeface="Calibri" panose="020F0502020204030204" pitchFamily="34" charset="0"/>
              </a:rPr>
              <a:t>Весь комплекс проводимых мероприятий направлен, в частности, на защиту прав наемных работников!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38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16582"/>
              </p:ext>
            </p:extLst>
          </p:nvPr>
        </p:nvGraphicFramePr>
        <p:xfrm>
          <a:off x="583475" y="1816733"/>
          <a:ext cx="10406644" cy="452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99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9879245"/>
              </a:tblGrid>
              <a:tr h="3703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документы</a:t>
                      </a:r>
                      <a:endParaRPr lang="ru-RU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1053642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pPr marL="0" algn="l" defTabSz="1083164" rtl="0" eaLnBrk="1" latinLnBrk="0" hangingPunct="1"/>
                      <a:r>
                        <a:rPr lang="ru-RU" sz="2134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2134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endParaRPr lang="ru-RU" sz="500" dirty="0" smtClean="0"/>
                    </a:p>
                    <a:p>
                      <a:r>
                        <a:rPr lang="ru-RU" sz="1700" dirty="0" smtClean="0"/>
                        <a:t>Приказ Минтруда России от 02.02.2024 N 40н «Об утверждении </a:t>
                      </a:r>
                      <a:r>
                        <a:rPr lang="ru-RU" sz="1700" b="1" dirty="0" smtClean="0"/>
                        <a:t>Перечня</a:t>
                      </a:r>
                      <a:r>
                        <a:rPr lang="ru-RU" sz="1700" dirty="0" smtClean="0"/>
                        <a:t> сведений и информации, в т.ч. числе составляющих налоговую тайну, передаваемых налоговыми органами РФ в МВК субъектов РФ по противодействию нелегальной занятости..».</a:t>
                      </a:r>
                    </a:p>
                    <a:p>
                      <a:endParaRPr lang="ru-RU" sz="500" dirty="0"/>
                    </a:p>
                  </a:txBody>
                  <a:tcPr marL="109728" marR="109728" marT="54864" marB="54864"/>
                </a:tc>
              </a:tr>
              <a:tr h="164469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endParaRPr lang="ru-RU" sz="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Соглашение об информационном взаимодействии между Федеральной службой по труду и занятости и Федеральной налоговой службой от 27.04.2024 № С-3-3-1/ЕД-22-11/10@</a:t>
                      </a:r>
                    </a:p>
                    <a:p>
                      <a:endParaRPr lang="ru-RU" sz="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(Информация о рисковых работодателях - организациях (ИП) по </a:t>
                      </a:r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пунктам 1 и 3 Перечня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будет размещаться ФНС России централизованно на платформе поставки данных «ВПД» ФНС России.</a:t>
                      </a:r>
                      <a:b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Члены рабочих групп не вправе разглашать сведения, ставшие им известными в ходе работы»).</a:t>
                      </a:r>
                    </a:p>
                    <a:p>
                      <a:endParaRPr lang="ru-RU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/>
                </a:tc>
              </a:tr>
              <a:tr h="692408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Правительства РФ от 03.05.2024 № 571 «Об утверждении Положения о создании и деятельности МВК субъектов РФ по противодействию нелегальной занятости».</a:t>
                      </a:r>
                    </a:p>
                  </a:txBody>
                  <a:tcPr marL="109728" marR="109728" marT="54864" marB="54864"/>
                </a:tc>
              </a:tr>
              <a:tr h="36576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endParaRPr lang="ru-RU" sz="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Указа губернатора города Севастополя «О создании межведомственной комиссии по противодействию нелегальной занятости в г. Севастополе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3773" y="1062140"/>
            <a:ext cx="10806047" cy="663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12.12.2023 № 565-ФЗ «О занятости населения в РФ»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ротиводействие нелегальной занятости в РФ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396132" y="6040756"/>
            <a:ext cx="372535" cy="376264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8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1395" y="602150"/>
            <a:ext cx="936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НЕЛЕГАЛЬНОЙ ЗАНЯТОСТИ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НОВЫЙ ПОДХОД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5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6047" y="670467"/>
            <a:ext cx="568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Новый порядок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работы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МВК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 легализации зарплат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333" y="1244367"/>
            <a:ext cx="10295467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Комиссии будут получать все сведения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(в т.ч. составляющие налоговую тайну)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об организациях и ИП, в деятельности которых выявляются риски нелегальной занятости, выплаты «серой»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заработной платы,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подмены трудовых отношений на ГПД с самозанятыми лицами.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Предоставляются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сведения ФНС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России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ежеквартально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, начиная с 1 марта 2024 года (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размещаются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на электронной закрытой платформе).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Все письменные обращения граждан в различные госорганы также будут направлены в комиссии, если содержат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любую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информацию о нелегальной занятости. </a:t>
            </a:r>
          </a:p>
          <a:p>
            <a:pPr indent="342900" algn="just">
              <a:spcBef>
                <a:spcPts val="110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Члены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МВК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вправе, в частности: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- осматривать рабочие места;</a:t>
            </a: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- запрашивать информацию по вопросам начисления заработной платы;</a:t>
            </a: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- приглашать к себе на заседания и заслушивать работников, в отношении которых нарушено трудовое законодательство;</a:t>
            </a: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- рассматривать на заседаниях показатели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ФХД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работодателей (в т.ч. участвующих в гос.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закупках, получающих лицензии и иные разрешительные документы),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которые заявили минимальную численность работников,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выплачивают заработную плату ниже МРОТ, не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сдают соответствующую отчетность;</a:t>
            </a: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- анализировать и направлять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собранную 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информацию в контролирующие и правоохранительные органы для проведения проверок, профилактических мероприятий, привлечения к ответственности и «принятия мер реагирования».</a:t>
            </a:r>
          </a:p>
          <a:p>
            <a:pPr indent="342900" algn="ctr">
              <a:spcBef>
                <a:spcPts val="11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Работодателей, у которых выявили факты нелегальной занятости, будут заносить в специальный общедоступный реестр.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815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1176</Words>
  <Application>Microsoft Office PowerPoint</Application>
  <PresentationFormat>Широкоэкранный</PresentationFormat>
  <Paragraphs>94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Batang</vt:lpstr>
      <vt:lpstr>Calibri</vt:lpstr>
      <vt:lpstr>Symbol</vt:lpstr>
      <vt:lpstr>Times New Roman</vt:lpstr>
      <vt:lpstr>Wingdings</vt:lpstr>
      <vt:lpstr>Present_FNS2012_16-9</vt:lpstr>
      <vt:lpstr>«Трудовые отношения. Гарантии и защита прав наемных работников».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взаимодействия УФНС России по г. Севастополю с Правительством Севастополя в рамках постановления Правительства РФ от 03.05.2024 № 571 «Об утверждении Положения о создании и деятельности МВК субъектов РФ по противодействию нелегальной занятости»</dc:title>
  <dc:creator>Зорина Виктория Александровна</dc:creator>
  <cp:lastModifiedBy>Зорина Виктория Александровна</cp:lastModifiedBy>
  <cp:revision>73</cp:revision>
  <cp:lastPrinted>2024-06-18T15:35:42Z</cp:lastPrinted>
  <dcterms:created xsi:type="dcterms:W3CDTF">2024-06-10T15:53:01Z</dcterms:created>
  <dcterms:modified xsi:type="dcterms:W3CDTF">2024-06-19T18:34:04Z</dcterms:modified>
</cp:coreProperties>
</file>