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  <p:sldMasterId id="2147484367" r:id="rId7"/>
  </p:sldMasterIdLst>
  <p:notesMasterIdLst>
    <p:notesMasterId r:id="rId22"/>
  </p:notesMasterIdLst>
  <p:handoutMasterIdLst>
    <p:handoutMasterId r:id="rId23"/>
  </p:handoutMasterIdLst>
  <p:sldIdLst>
    <p:sldId id="349" r:id="rId8"/>
    <p:sldId id="577" r:id="rId9"/>
    <p:sldId id="578" r:id="rId10"/>
    <p:sldId id="579" r:id="rId11"/>
    <p:sldId id="580" r:id="rId12"/>
    <p:sldId id="583" r:id="rId13"/>
    <p:sldId id="591" r:id="rId14"/>
    <p:sldId id="589" r:id="rId15"/>
    <p:sldId id="587" r:id="rId16"/>
    <p:sldId id="590" r:id="rId17"/>
    <p:sldId id="594" r:id="rId18"/>
    <p:sldId id="596" r:id="rId19"/>
    <p:sldId id="597" r:id="rId20"/>
    <p:sldId id="408" r:id="rId21"/>
  </p:sldIdLst>
  <p:sldSz cx="9144000" cy="5143500" type="screen16x9"/>
  <p:notesSz cx="6797675" cy="9928225"/>
  <p:defaultTextStyle>
    <a:defPPr>
      <a:defRPr lang="ru-RU"/>
    </a:defPPr>
    <a:lvl1pPr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0803" indent="4836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01634" indent="9672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02456" indent="145046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03271" indent="193413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458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694991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44160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5933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03" userDrawn="1">
          <p15:clr>
            <a:srgbClr val="A4A3A4"/>
          </p15:clr>
        </p15:guide>
        <p15:guide id="7" pos="2699" userDrawn="1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  <p15:guide id="10" orient="horz" pos="1053">
          <p15:clr>
            <a:srgbClr val="A4A3A4"/>
          </p15:clr>
        </p15:guide>
        <p15:guide id="11" pos="299">
          <p15:clr>
            <a:srgbClr val="A4A3A4"/>
          </p15:clr>
        </p15:guide>
        <p15:guide id="12" pos="2157">
          <p15:clr>
            <a:srgbClr val="A4A3A4"/>
          </p15:clr>
        </p15:guide>
        <p15:guide id="13" pos="249" userDrawn="1">
          <p15:clr>
            <a:srgbClr val="A4A3A4"/>
          </p15:clr>
        </p15:guide>
        <p15:guide id="14" orient="horz" pos="2981">
          <p15:clr>
            <a:srgbClr val="A4A3A4"/>
          </p15:clr>
        </p15:guide>
        <p15:guide id="15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686E"/>
    <a:srgbClr val="EF757B"/>
    <a:srgbClr val="005AA9"/>
    <a:srgbClr val="FF2121"/>
    <a:srgbClr val="648FC4"/>
    <a:srgbClr val="008E40"/>
    <a:srgbClr val="005828"/>
    <a:srgbClr val="31849B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8" autoAdjust="0"/>
    <p:restoredTop sz="87808" autoAdjust="0"/>
  </p:normalViewPr>
  <p:slideViewPr>
    <p:cSldViewPr>
      <p:cViewPr varScale="1">
        <p:scale>
          <a:sx n="135" d="100"/>
          <a:sy n="135" d="100"/>
        </p:scale>
        <p:origin x="1008" y="114"/>
      </p:cViewPr>
      <p:guideLst>
        <p:guide orient="horz" pos="1620"/>
        <p:guide orient="horz" pos="2968"/>
        <p:guide orient="horz" pos="352"/>
        <p:guide orient="horz" pos="940"/>
        <p:guide pos="2880"/>
        <p:guide pos="703"/>
        <p:guide pos="2699"/>
        <p:guide pos="5193"/>
        <p:guide pos="4069"/>
        <p:guide orient="horz" pos="1053"/>
        <p:guide pos="299"/>
        <p:guide pos="2157"/>
        <p:guide pos="249"/>
        <p:guide orient="horz" pos="2981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2946346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4" y="4"/>
            <a:ext cx="2946345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AA8016F-0C19-41F4-BB88-1D0BB075EACC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9430387"/>
            <a:ext cx="2946346" cy="49625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4" y="9430387"/>
            <a:ext cx="2946345" cy="49625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5A718B1-1315-408D-BBB9-F85AC95B46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7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5712" cy="496331"/>
          </a:xfrm>
          <a:prstGeom prst="rect">
            <a:avLst/>
          </a:prstGeom>
        </p:spPr>
        <p:txBody>
          <a:bodyPr vert="horz" lIns="91686" tIns="45843" rIns="91686" bIns="45843" rtlCol="0"/>
          <a:lstStyle>
            <a:lvl1pPr algn="l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331"/>
          </a:xfrm>
          <a:prstGeom prst="rect">
            <a:avLst/>
          </a:prstGeom>
        </p:spPr>
        <p:txBody>
          <a:bodyPr vert="horz" lIns="91686" tIns="45843" rIns="91686" bIns="45843" rtlCol="0"/>
          <a:lstStyle>
            <a:lvl1pPr algn="r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6B16C0-9139-4530-BE82-17881F5AE1AD}" type="datetimeFigureOut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6" tIns="45843" rIns="91686" bIns="4584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15947"/>
            <a:ext cx="5439092" cy="4466982"/>
          </a:xfrm>
          <a:prstGeom prst="rect">
            <a:avLst/>
          </a:prstGeom>
        </p:spPr>
        <p:txBody>
          <a:bodyPr vert="horz" lIns="91686" tIns="45843" rIns="91686" bIns="458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303"/>
            <a:ext cx="2945712" cy="496330"/>
          </a:xfrm>
          <a:prstGeom prst="rect">
            <a:avLst/>
          </a:prstGeom>
        </p:spPr>
        <p:txBody>
          <a:bodyPr vert="horz" lIns="91686" tIns="45843" rIns="91686" bIns="45843" rtlCol="0" anchor="b"/>
          <a:lstStyle>
            <a:lvl1pPr algn="l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30303"/>
            <a:ext cx="2945712" cy="496330"/>
          </a:xfrm>
          <a:prstGeom prst="rect">
            <a:avLst/>
          </a:prstGeom>
        </p:spPr>
        <p:txBody>
          <a:bodyPr vert="horz" lIns="91686" tIns="45843" rIns="91686" bIns="45843" rtlCol="0" anchor="b"/>
          <a:lstStyle>
            <a:lvl1pPr algn="r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AEFFAF-42B2-46AF-9009-8A2332E54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03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34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56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271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869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585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682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7803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11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503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3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18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3" y="20483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193" indent="0">
              <a:buNone/>
              <a:defRPr sz="1100"/>
            </a:lvl2pPr>
            <a:lvl3pPr marL="812381" indent="0">
              <a:buNone/>
              <a:defRPr sz="900"/>
            </a:lvl3pPr>
            <a:lvl4pPr marL="1218566" indent="0">
              <a:buNone/>
              <a:defRPr sz="800"/>
            </a:lvl4pPr>
            <a:lvl5pPr marL="1624754" indent="0">
              <a:buNone/>
              <a:defRPr sz="800"/>
            </a:lvl5pPr>
            <a:lvl6pPr marL="2030948" indent="0">
              <a:buNone/>
              <a:defRPr sz="800"/>
            </a:lvl6pPr>
            <a:lvl7pPr marL="2437142" indent="0">
              <a:buNone/>
              <a:defRPr sz="800"/>
            </a:lvl7pPr>
            <a:lvl8pPr marL="2843329" indent="0">
              <a:buNone/>
              <a:defRPr sz="800"/>
            </a:lvl8pPr>
            <a:lvl9pPr marL="32495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6193" indent="0">
              <a:buNone/>
              <a:defRPr sz="2500"/>
            </a:lvl2pPr>
            <a:lvl3pPr marL="812381" indent="0">
              <a:buNone/>
              <a:defRPr sz="2100"/>
            </a:lvl3pPr>
            <a:lvl4pPr marL="1218566" indent="0">
              <a:buNone/>
              <a:defRPr sz="1800"/>
            </a:lvl4pPr>
            <a:lvl5pPr marL="1624754" indent="0">
              <a:buNone/>
              <a:defRPr sz="1800"/>
            </a:lvl5pPr>
            <a:lvl6pPr marL="2030948" indent="0">
              <a:buNone/>
              <a:defRPr sz="1800"/>
            </a:lvl6pPr>
            <a:lvl7pPr marL="2437142" indent="0">
              <a:buNone/>
              <a:defRPr sz="1800"/>
            </a:lvl7pPr>
            <a:lvl8pPr marL="2843329" indent="0">
              <a:buNone/>
              <a:defRPr sz="1800"/>
            </a:lvl8pPr>
            <a:lvl9pPr marL="3249523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193" indent="0">
              <a:buNone/>
              <a:defRPr sz="1100"/>
            </a:lvl2pPr>
            <a:lvl3pPr marL="812381" indent="0">
              <a:buNone/>
              <a:defRPr sz="900"/>
            </a:lvl3pPr>
            <a:lvl4pPr marL="1218566" indent="0">
              <a:buNone/>
              <a:defRPr sz="800"/>
            </a:lvl4pPr>
            <a:lvl5pPr marL="1624754" indent="0">
              <a:buNone/>
              <a:defRPr sz="800"/>
            </a:lvl5pPr>
            <a:lvl6pPr marL="2030948" indent="0">
              <a:buNone/>
              <a:defRPr sz="800"/>
            </a:lvl6pPr>
            <a:lvl7pPr marL="2437142" indent="0">
              <a:buNone/>
              <a:defRPr sz="800"/>
            </a:lvl7pPr>
            <a:lvl8pPr marL="2843329" indent="0">
              <a:buNone/>
              <a:defRPr sz="800"/>
            </a:lvl8pPr>
            <a:lvl9pPr marL="32495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0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3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04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45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9" y="159827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628" indent="0" algn="ctr">
              <a:buNone/>
              <a:defRPr/>
            </a:lvl2pPr>
            <a:lvl3pPr marL="711270" indent="0" algn="ctr">
              <a:buNone/>
              <a:defRPr/>
            </a:lvl3pPr>
            <a:lvl4pPr marL="1066919" indent="0" algn="ctr">
              <a:buNone/>
              <a:defRPr/>
            </a:lvl4pPr>
            <a:lvl5pPr marL="1422557" indent="0" algn="ctr">
              <a:buNone/>
              <a:defRPr/>
            </a:lvl5pPr>
            <a:lvl6pPr marL="1778199" indent="0" algn="ctr">
              <a:buNone/>
              <a:defRPr/>
            </a:lvl6pPr>
            <a:lvl7pPr marL="2133840" indent="0" algn="ctr">
              <a:buNone/>
              <a:defRPr/>
            </a:lvl7pPr>
            <a:lvl8pPr marL="2489477" indent="0" algn="ctr">
              <a:buNone/>
              <a:defRPr/>
            </a:lvl8pPr>
            <a:lvl9pPr marL="284511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2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20" y="330558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2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628" indent="0">
              <a:buNone/>
              <a:defRPr sz="1400"/>
            </a:lvl2pPr>
            <a:lvl3pPr marL="711270" indent="0">
              <a:buNone/>
              <a:defRPr sz="1300"/>
            </a:lvl3pPr>
            <a:lvl4pPr marL="1066919" indent="0">
              <a:buNone/>
              <a:defRPr sz="1100"/>
            </a:lvl4pPr>
            <a:lvl5pPr marL="1422557" indent="0">
              <a:buNone/>
              <a:defRPr sz="1100"/>
            </a:lvl5pPr>
            <a:lvl6pPr marL="1778199" indent="0">
              <a:buNone/>
              <a:defRPr sz="1100"/>
            </a:lvl6pPr>
            <a:lvl7pPr marL="2133840" indent="0">
              <a:buNone/>
              <a:defRPr sz="1100"/>
            </a:lvl7pPr>
            <a:lvl8pPr marL="2489477" indent="0">
              <a:buNone/>
              <a:defRPr sz="1100"/>
            </a:lvl8pPr>
            <a:lvl9pPr marL="28451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56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0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65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8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22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49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1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9" y="360037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628" indent="0">
              <a:buNone/>
              <a:defRPr sz="2300"/>
            </a:lvl2pPr>
            <a:lvl3pPr marL="711270" indent="0">
              <a:buNone/>
              <a:defRPr sz="1900"/>
            </a:lvl3pPr>
            <a:lvl4pPr marL="1066919" indent="0">
              <a:buNone/>
              <a:defRPr sz="1600"/>
            </a:lvl4pPr>
            <a:lvl5pPr marL="1422557" indent="0">
              <a:buNone/>
              <a:defRPr sz="1600"/>
            </a:lvl5pPr>
            <a:lvl6pPr marL="1778199" indent="0">
              <a:buNone/>
              <a:defRPr sz="1600"/>
            </a:lvl6pPr>
            <a:lvl7pPr marL="2133840" indent="0">
              <a:buNone/>
              <a:defRPr sz="1600"/>
            </a:lvl7pPr>
            <a:lvl8pPr marL="2489477" indent="0">
              <a:buNone/>
              <a:defRPr sz="1600"/>
            </a:lvl8pPr>
            <a:lvl9pPr marL="2845114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9" y="402584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6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55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9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0669" indent="2485">
              <a:defRPr>
                <a:latin typeface="+mj-lt"/>
              </a:defRPr>
            </a:lvl2pPr>
            <a:lvl3pPr marL="489620" indent="-202775">
              <a:tabLst/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213" tIns="35608" rIns="71213" bIns="35608" rtlCol="0">
            <a:noAutofit/>
          </a:bodyPr>
          <a:lstStyle/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8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7" y="159827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790" indent="0" algn="ctr">
              <a:buNone/>
              <a:defRPr/>
            </a:lvl2pPr>
            <a:lvl3pPr marL="711591" indent="0" algn="ctr">
              <a:buNone/>
              <a:defRPr/>
            </a:lvl3pPr>
            <a:lvl4pPr marL="1067400" indent="0" algn="ctr">
              <a:buNone/>
              <a:defRPr/>
            </a:lvl4pPr>
            <a:lvl5pPr marL="1423199" indent="0" algn="ctr">
              <a:buNone/>
              <a:defRPr/>
            </a:lvl5pPr>
            <a:lvl6pPr marL="1779001" indent="0" algn="ctr">
              <a:buNone/>
              <a:defRPr/>
            </a:lvl6pPr>
            <a:lvl7pPr marL="2134801" indent="0" algn="ctr">
              <a:buNone/>
              <a:defRPr/>
            </a:lvl7pPr>
            <a:lvl8pPr marL="2490599" indent="0" algn="ctr">
              <a:buNone/>
              <a:defRPr/>
            </a:lvl8pPr>
            <a:lvl9pPr marL="284639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0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8" y="330557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790" indent="0">
              <a:buNone/>
              <a:defRPr sz="1400"/>
            </a:lvl2pPr>
            <a:lvl3pPr marL="711591" indent="0">
              <a:buNone/>
              <a:defRPr sz="1300"/>
            </a:lvl3pPr>
            <a:lvl4pPr marL="1067400" indent="0">
              <a:buNone/>
              <a:defRPr sz="1100"/>
            </a:lvl4pPr>
            <a:lvl5pPr marL="1423199" indent="0">
              <a:buNone/>
              <a:defRPr sz="1100"/>
            </a:lvl5pPr>
            <a:lvl6pPr marL="1779001" indent="0">
              <a:buNone/>
              <a:defRPr sz="1100"/>
            </a:lvl6pPr>
            <a:lvl7pPr marL="2134801" indent="0">
              <a:buNone/>
              <a:defRPr sz="1100"/>
            </a:lvl7pPr>
            <a:lvl8pPr marL="2490599" indent="0">
              <a:buNone/>
              <a:defRPr sz="1100"/>
            </a:lvl8pPr>
            <a:lvl9pPr marL="28463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7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1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4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2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6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9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61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7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790" indent="0">
              <a:buNone/>
              <a:defRPr sz="2300"/>
            </a:lvl2pPr>
            <a:lvl3pPr marL="711591" indent="0">
              <a:buNone/>
              <a:defRPr sz="1900"/>
            </a:lvl3pPr>
            <a:lvl4pPr marL="1067400" indent="0">
              <a:buNone/>
              <a:defRPr sz="1600"/>
            </a:lvl4pPr>
            <a:lvl5pPr marL="1423199" indent="0">
              <a:buNone/>
              <a:defRPr sz="1600"/>
            </a:lvl5pPr>
            <a:lvl6pPr marL="1779001" indent="0">
              <a:buNone/>
              <a:defRPr sz="1600"/>
            </a:lvl6pPr>
            <a:lvl7pPr marL="2134801" indent="0">
              <a:buNone/>
              <a:defRPr sz="1600"/>
            </a:lvl7pPr>
            <a:lvl8pPr marL="2490599" indent="0">
              <a:buNone/>
              <a:defRPr sz="1600"/>
            </a:lvl8pPr>
            <a:lvl9pPr marL="2846398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0669" indent="2485">
              <a:defRPr>
                <a:latin typeface="+mj-lt"/>
              </a:defRPr>
            </a:lvl2pPr>
            <a:lvl3pPr marL="489620" indent="-202775">
              <a:tabLst/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213" tIns="35608" rIns="71213" bIns="35608" rtlCol="0">
            <a:noAutofit/>
          </a:bodyPr>
          <a:lstStyle/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20" y="558801"/>
            <a:ext cx="7632699" cy="946150"/>
          </a:xfrm>
        </p:spPr>
        <p:txBody>
          <a:bodyPr>
            <a:noAutofit/>
          </a:bodyPr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2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5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3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65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2" y="159826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006" indent="0" algn="ctr">
              <a:buNone/>
              <a:defRPr/>
            </a:lvl2pPr>
            <a:lvl3pPr marL="712019" indent="0" algn="ctr">
              <a:buNone/>
              <a:defRPr/>
            </a:lvl3pPr>
            <a:lvl4pPr marL="1068042" indent="0" algn="ctr">
              <a:buNone/>
              <a:defRPr/>
            </a:lvl4pPr>
            <a:lvl5pPr marL="1424055" indent="0" algn="ctr">
              <a:buNone/>
              <a:defRPr/>
            </a:lvl5pPr>
            <a:lvl6pPr marL="1780070" indent="0" algn="ctr">
              <a:buNone/>
              <a:defRPr/>
            </a:lvl6pPr>
            <a:lvl7pPr marL="2136085" indent="0" algn="ctr">
              <a:buNone/>
              <a:defRPr/>
            </a:lvl7pPr>
            <a:lvl8pPr marL="2492097" indent="0" algn="ctr">
              <a:buNone/>
              <a:defRPr/>
            </a:lvl8pPr>
            <a:lvl9pPr marL="28481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8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4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3" y="330557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006" indent="0">
              <a:buNone/>
              <a:defRPr sz="1400"/>
            </a:lvl2pPr>
            <a:lvl3pPr marL="712019" indent="0">
              <a:buNone/>
              <a:defRPr sz="1300"/>
            </a:lvl3pPr>
            <a:lvl4pPr marL="1068042" indent="0">
              <a:buNone/>
              <a:defRPr sz="1100"/>
            </a:lvl4pPr>
            <a:lvl5pPr marL="1424055" indent="0">
              <a:buNone/>
              <a:defRPr sz="1100"/>
            </a:lvl5pPr>
            <a:lvl6pPr marL="1780070" indent="0">
              <a:buNone/>
              <a:defRPr sz="1100"/>
            </a:lvl6pPr>
            <a:lvl7pPr marL="2136085" indent="0">
              <a:buNone/>
              <a:defRPr sz="1100"/>
            </a:lvl7pPr>
            <a:lvl8pPr marL="2492097" indent="0">
              <a:buNone/>
              <a:defRPr sz="1100"/>
            </a:lvl8pPr>
            <a:lvl9pPr marL="28481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90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59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3135" indent="0">
              <a:defRPr>
                <a:latin typeface="+mj-lt"/>
              </a:defRPr>
            </a:lvl2pPr>
            <a:lvl3pPr marL="489620" indent="-202775"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 marL="111771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20" y="558801"/>
            <a:ext cx="7632699" cy="946150"/>
          </a:xfrm>
        </p:spPr>
        <p:txBody>
          <a:bodyPr>
            <a:noAutofit/>
          </a:bodyPr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97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8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6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6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6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006" indent="0">
              <a:buNone/>
              <a:defRPr sz="2300"/>
            </a:lvl2pPr>
            <a:lvl3pPr marL="712019" indent="0">
              <a:buNone/>
              <a:defRPr sz="1900"/>
            </a:lvl3pPr>
            <a:lvl4pPr marL="1068042" indent="0">
              <a:buNone/>
              <a:defRPr sz="1600"/>
            </a:lvl4pPr>
            <a:lvl5pPr marL="1424055" indent="0">
              <a:buNone/>
              <a:defRPr sz="1600"/>
            </a:lvl5pPr>
            <a:lvl6pPr marL="1780070" indent="0">
              <a:buNone/>
              <a:defRPr sz="1600"/>
            </a:lvl6pPr>
            <a:lvl7pPr marL="2136085" indent="0">
              <a:buNone/>
              <a:defRPr sz="1600"/>
            </a:lvl7pPr>
            <a:lvl8pPr marL="2492097" indent="0">
              <a:buNone/>
              <a:defRPr sz="1600"/>
            </a:lvl8pPr>
            <a:lvl9pPr marL="2848109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7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8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6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2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2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9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75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0" y="159826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6726" indent="0" algn="ctr">
              <a:buNone/>
              <a:defRPr/>
            </a:lvl2pPr>
            <a:lvl3pPr marL="713449" indent="0" algn="ctr">
              <a:buNone/>
              <a:defRPr/>
            </a:lvl3pPr>
            <a:lvl4pPr marL="1070195" indent="0" algn="ctr">
              <a:buNone/>
              <a:defRPr/>
            </a:lvl4pPr>
            <a:lvl5pPr marL="1426925" indent="0" algn="ctr">
              <a:buNone/>
              <a:defRPr/>
            </a:lvl5pPr>
            <a:lvl6pPr marL="1783655" indent="0" algn="ctr">
              <a:buNone/>
              <a:defRPr/>
            </a:lvl6pPr>
            <a:lvl7pPr marL="2140387" indent="0" algn="ctr">
              <a:buNone/>
              <a:defRPr/>
            </a:lvl7pPr>
            <a:lvl8pPr marL="2497118" indent="0" algn="ctr">
              <a:buNone/>
              <a:defRPr/>
            </a:lvl8pPr>
            <a:lvl9pPr marL="285385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3135" indent="0">
              <a:defRPr>
                <a:latin typeface="+mj-lt"/>
              </a:defRPr>
            </a:lvl2pPr>
            <a:lvl3pPr marL="489620" indent="-202775"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 marL="111771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20" y="558801"/>
            <a:ext cx="7632699" cy="946150"/>
          </a:xfrm>
        </p:spPr>
        <p:txBody>
          <a:bodyPr>
            <a:noAutofit/>
          </a:bodyPr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13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5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1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726" indent="0">
              <a:buNone/>
              <a:defRPr sz="1400"/>
            </a:lvl2pPr>
            <a:lvl3pPr marL="713449" indent="0">
              <a:buNone/>
              <a:defRPr sz="1300"/>
            </a:lvl3pPr>
            <a:lvl4pPr marL="1070195" indent="0">
              <a:buNone/>
              <a:defRPr sz="1100"/>
            </a:lvl4pPr>
            <a:lvl5pPr marL="1426925" indent="0">
              <a:buNone/>
              <a:defRPr sz="1100"/>
            </a:lvl5pPr>
            <a:lvl6pPr marL="1783655" indent="0">
              <a:buNone/>
              <a:defRPr sz="1100"/>
            </a:lvl6pPr>
            <a:lvl7pPr marL="2140387" indent="0">
              <a:buNone/>
              <a:defRPr sz="1100"/>
            </a:lvl7pPr>
            <a:lvl8pPr marL="2497118" indent="0">
              <a:buNone/>
              <a:defRPr sz="1100"/>
            </a:lvl8pPr>
            <a:lvl9pPr marL="28538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0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7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7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33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78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9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5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9" y="360036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9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726" indent="0">
              <a:buNone/>
              <a:defRPr sz="2200"/>
            </a:lvl2pPr>
            <a:lvl3pPr marL="713449" indent="0">
              <a:buNone/>
              <a:defRPr sz="1900"/>
            </a:lvl3pPr>
            <a:lvl4pPr marL="1070195" indent="0">
              <a:buNone/>
              <a:defRPr sz="1600"/>
            </a:lvl4pPr>
            <a:lvl5pPr marL="1426925" indent="0">
              <a:buNone/>
              <a:defRPr sz="1600"/>
            </a:lvl5pPr>
            <a:lvl6pPr marL="1783655" indent="0">
              <a:buNone/>
              <a:defRPr sz="1600"/>
            </a:lvl6pPr>
            <a:lvl7pPr marL="2140387" indent="0">
              <a:buNone/>
              <a:defRPr sz="1600"/>
            </a:lvl7pPr>
            <a:lvl8pPr marL="2497118" indent="0">
              <a:buNone/>
              <a:defRPr sz="1600"/>
            </a:lvl8pPr>
            <a:lvl9pPr marL="2853850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99" y="402583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2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58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56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1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85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47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09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371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3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49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16077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69" y="119977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4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6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88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9" y="159824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0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4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9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8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5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4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4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7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7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3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5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9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3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518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1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92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7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7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9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3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3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7" y="119976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4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6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8" y="119976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9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8" y="3064719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39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7" y="367163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8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86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209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97" tIns="39749" rIns="79497" bIns="3974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3570" indent="2783">
              <a:defRPr>
                <a:latin typeface="+mj-lt"/>
              </a:defRPr>
            </a:lvl2pPr>
            <a:lvl3pPr marL="547008" indent="-226545">
              <a:tabLst/>
              <a:defRPr>
                <a:latin typeface="+mj-lt"/>
              </a:defRPr>
            </a:lvl3pPr>
            <a:lvl4pPr marL="0" indent="313570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64226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7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193" indent="0">
              <a:buNone/>
              <a:defRPr sz="1800" b="1"/>
            </a:lvl2pPr>
            <a:lvl3pPr marL="812381" indent="0">
              <a:buNone/>
              <a:defRPr sz="1600" b="1"/>
            </a:lvl3pPr>
            <a:lvl4pPr marL="1218566" indent="0">
              <a:buNone/>
              <a:defRPr sz="1400" b="1"/>
            </a:lvl4pPr>
            <a:lvl5pPr marL="1624754" indent="0">
              <a:buNone/>
              <a:defRPr sz="1400" b="1"/>
            </a:lvl5pPr>
            <a:lvl6pPr marL="2030948" indent="0">
              <a:buNone/>
              <a:defRPr sz="1400" b="1"/>
            </a:lvl6pPr>
            <a:lvl7pPr marL="2437142" indent="0">
              <a:buNone/>
              <a:defRPr sz="1400" b="1"/>
            </a:lvl7pPr>
            <a:lvl8pPr marL="2843329" indent="0">
              <a:buNone/>
              <a:defRPr sz="1400" b="1"/>
            </a:lvl8pPr>
            <a:lvl9pPr marL="324952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2" y="115137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193" indent="0">
              <a:buNone/>
              <a:defRPr sz="1800" b="1"/>
            </a:lvl2pPr>
            <a:lvl3pPr marL="812381" indent="0">
              <a:buNone/>
              <a:defRPr sz="1600" b="1"/>
            </a:lvl3pPr>
            <a:lvl4pPr marL="1218566" indent="0">
              <a:buNone/>
              <a:defRPr sz="1400" b="1"/>
            </a:lvl4pPr>
            <a:lvl5pPr marL="1624754" indent="0">
              <a:buNone/>
              <a:defRPr sz="1400" b="1"/>
            </a:lvl5pPr>
            <a:lvl6pPr marL="2030948" indent="0">
              <a:buNone/>
              <a:defRPr sz="1400" b="1"/>
            </a:lvl6pPr>
            <a:lvl7pPr marL="2437142" indent="0">
              <a:buNone/>
              <a:defRPr sz="1400" b="1"/>
            </a:lvl7pPr>
            <a:lvl8pPr marL="2843329" indent="0">
              <a:buNone/>
              <a:defRPr sz="1400" b="1"/>
            </a:lvl8pPr>
            <a:lvl9pPr marL="324952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11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6328" indent="0">
              <a:defRPr>
                <a:latin typeface="+mj-lt"/>
              </a:defRPr>
            </a:lvl2pPr>
            <a:lvl3pPr marL="547008" indent="-226545">
              <a:defRPr>
                <a:latin typeface="+mj-lt"/>
              </a:defRPr>
            </a:lvl3pPr>
            <a:lvl4pPr marL="0" indent="313570">
              <a:defRPr>
                <a:latin typeface="+mj-lt"/>
              </a:defRPr>
            </a:lvl4pPr>
            <a:lvl5pPr marL="124874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55" y="375815"/>
            <a:ext cx="7337901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ED851C-A96E-4531-8813-94A897DC60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119047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81161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95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86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36179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4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77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37" tIns="39869" rIns="79737" bIns="398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87" y="1205166"/>
            <a:ext cx="7320689" cy="3621940"/>
          </a:xfrm>
        </p:spPr>
        <p:txBody>
          <a:bodyPr/>
          <a:lstStyle>
            <a:lvl1pPr marL="317276" indent="0">
              <a:buFontTx/>
              <a:buNone/>
              <a:defRPr b="1">
                <a:latin typeface="+mj-lt"/>
              </a:defRPr>
            </a:lvl1pPr>
            <a:lvl2pPr marL="314512" indent="2783">
              <a:defRPr>
                <a:latin typeface="+mj-lt"/>
              </a:defRPr>
            </a:lvl2pPr>
            <a:lvl3pPr marL="548661" indent="-227225">
              <a:tabLst/>
              <a:defRPr>
                <a:latin typeface="+mj-lt"/>
              </a:defRPr>
            </a:lvl3pPr>
            <a:lvl4pPr marL="0" indent="314512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10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1788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88229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21" y="1491630"/>
            <a:ext cx="7632699" cy="3220070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87" y="4398169"/>
            <a:ext cx="503585" cy="513582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238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382" r:id="rId16"/>
  </p:sldLayoutIdLst>
  <p:hf hdr="0" ftr="0" dt="0"/>
  <p:txStyles>
    <p:titleStyle>
      <a:lvl1pPr algn="l" defTabSz="812381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3135" indent="0" algn="l" defTabSz="812381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3135" indent="0" algn="l" defTabSz="812381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5157" indent="-202775" algn="l" defTabSz="812381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0669" algn="just" defTabSz="812381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17717" indent="0" algn="l" defTabSz="812381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34046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0235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6425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2614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3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81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66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54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48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42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29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23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hf hdr="0" ftr="0" dt="0"/>
  <p:txStyles>
    <p:titleStyle>
      <a:lvl1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3" y="36719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3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80" tIns="40590" rIns="81180" bIns="40590" rtlCol="0" anchor="ctr">
            <a:normAutofit/>
          </a:bodyPr>
          <a:lstStyle>
            <a:lvl1pPr algn="ctr" defTabSz="811721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p:hf hdr="0" ftr="0" dt="0"/>
  <p:txStyles>
    <p:titleStyle>
      <a:lvl1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79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591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740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3199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903" indent="-282903" algn="l" defTabSz="811667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903" indent="72892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711" indent="-202610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5304" indent="-964860" algn="just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8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26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8413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4218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0019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79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59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740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1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90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48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05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6398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2" y="367190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2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228" tIns="40614" rIns="81228" bIns="40614" rtlCol="0" anchor="ctr">
            <a:normAutofit/>
          </a:bodyPr>
          <a:lstStyle>
            <a:lvl1pPr algn="ctr" defTabSz="812209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</p:sldLayoutIdLst>
  <p:hf hdr="0" ftr="0" dt="0"/>
  <p:txStyles>
    <p:titleStyle>
      <a:lvl1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006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019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042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055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074" indent="-283074" algn="l" defTabSz="812155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3074" indent="72936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5045" indent="-202732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053" indent="-965440" algn="just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748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350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9513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553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154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06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01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042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05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07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08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097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10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69" y="36718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69" y="119977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18"/>
            <a:ext cx="620370" cy="474071"/>
          </a:xfrm>
          <a:prstGeom prst="rect">
            <a:avLst/>
          </a:prstGeom>
        </p:spPr>
        <p:txBody>
          <a:bodyPr vert="horz" lIns="81389" tIns="40695" rIns="81389" bIns="40695" rtlCol="0" anchor="ctr">
            <a:normAutofit/>
          </a:bodyPr>
          <a:lstStyle>
            <a:lvl1pPr algn="ctr" defTabSz="813848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</p:sldLayoutIdLst>
  <p:hf hdr="0" ftr="0" dt="0"/>
  <p:txStyles>
    <p:titleStyle>
      <a:lvl1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726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449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019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92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647" indent="-283647" algn="l" defTabSz="813794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3647" indent="73081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155" indent="-203140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8562" indent="-967384" algn="just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973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6469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3200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9931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666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726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449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19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92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65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387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7118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85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7" y="36717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7" y="119976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05"/>
            <a:ext cx="620370" cy="474071"/>
          </a:xfrm>
          <a:prstGeom prst="rect">
            <a:avLst/>
          </a:prstGeom>
        </p:spPr>
        <p:txBody>
          <a:bodyPr vert="horz" lIns="81509" tIns="40755" rIns="81509" bIns="40755" rtlCol="0" anchor="ctr">
            <a:normAutofit/>
          </a:bodyPr>
          <a:lstStyle>
            <a:lvl1pPr algn="ctr" defTabSz="815072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</p:sldLayoutIdLst>
  <p:hf hdr="0" ftr="0" dt="0"/>
  <p:txStyles>
    <p:titleStyle>
      <a:lvl1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076" indent="-284076" algn="l" defTabSz="81501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076" indent="73191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989" indent="-203445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437" indent="-968838" algn="just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21420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3948" r:id="rId3"/>
    <p:sldLayoutId id="2147483949" r:id="rId4"/>
    <p:sldLayoutId id="2147483959" r:id="rId5"/>
    <p:sldLayoutId id="2147484377" r:id="rId6"/>
    <p:sldLayoutId id="2147484378" r:id="rId7"/>
    <p:sldLayoutId id="2147484381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1" fontAlgn="base" hangingPunct="1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knpd.nalog.ru/auth/log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6711" y="4721331"/>
            <a:ext cx="730571" cy="274085"/>
          </a:xfrm>
          <a:prstGeom prst="rect">
            <a:avLst/>
          </a:prstGeom>
        </p:spPr>
        <p:txBody>
          <a:bodyPr wrap="none" lIns="103784" tIns="51897" rIns="103784" bIns="51897">
            <a:spAutoFit/>
          </a:bodyPr>
          <a:lstStyle/>
          <a:p>
            <a:pPr algn="ctr" defTabSz="1012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2024 </a:t>
            </a:r>
            <a:r>
              <a:rPr lang="ru-RU" sz="1100" dirty="0">
                <a:solidFill>
                  <a:prstClr val="white"/>
                </a:solidFill>
                <a:latin typeface="+mj-lt"/>
                <a:cs typeface="Arial" pitchFamily="34" charset="0"/>
              </a:rPr>
              <a:t>год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4" y="2615011"/>
            <a:ext cx="8496944" cy="1042730"/>
          </a:xfrm>
        </p:spPr>
        <p:txBody>
          <a:bodyPr rtlCol="0">
            <a:no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аспекты применения специального налогового режима «</a:t>
            </a:r>
            <a:r>
              <a:rPr 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профессиональный доход»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61068"/>
            <a:ext cx="6408712" cy="576064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ФЕДЕРАЛЬНОЙ НАЛОГОВОЙ СЛУЖБЫ ПО Г. СЕВАСТОПОЛЮ</a:t>
            </a:r>
            <a:endParaRPr lang="ru-RU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704" y="4083918"/>
            <a:ext cx="5256584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Докладчик: заместитель начальника отдела камерального контроля специальных налоговых   режимов Юрин А.Ю. 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99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0548" y="307111"/>
            <a:ext cx="7545868" cy="392432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 ПРИЛОЖЕНИЯ   «МОЙ НАЛОГ»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74865"/>
            <a:ext cx="7704856" cy="2012909"/>
          </a:xfrm>
        </p:spPr>
        <p:txBody>
          <a:bodyPr>
            <a:normAutofit fontScale="92500" lnSpcReduction="20000"/>
          </a:bodyPr>
          <a:lstStyle/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снятие с учета в качестве плательщика </a:t>
            </a:r>
            <a:r>
              <a:rPr lang="ru-RU" sz="16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НПД</a:t>
            </a:r>
            <a:endParaRPr lang="ru-RU" sz="16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чеков и отправка их </a:t>
            </a:r>
            <a:r>
              <a:rPr lang="ru-RU" sz="16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контрагентам</a:t>
            </a:r>
            <a:endParaRPr lang="ru-RU" sz="16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операциями и </a:t>
            </a:r>
            <a:r>
              <a:rPr lang="ru-RU" sz="16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6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начисленном налоге и сроке </a:t>
            </a:r>
            <a:r>
              <a:rPr lang="ru-RU" sz="16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</a:t>
            </a:r>
            <a:endParaRPr lang="ru-RU" sz="16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налога в автоматическом </a:t>
            </a:r>
            <a:r>
              <a:rPr lang="ru-RU" sz="16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</a:t>
            </a:r>
            <a:endParaRPr lang="ru-RU" sz="16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справки о регистрации в качестве плательщика </a:t>
            </a:r>
            <a:r>
              <a:rPr lang="ru-RU" sz="16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НПД</a:t>
            </a:r>
            <a:endParaRPr lang="ru-RU" sz="16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справки о размере дохода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89" y="2868142"/>
            <a:ext cx="1620132" cy="18763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66449"/>
            <a:ext cx="1506156" cy="18780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8" y="2863096"/>
            <a:ext cx="1584176" cy="18814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87" y="2863096"/>
            <a:ext cx="1467244" cy="1881444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575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7654"/>
            <a:ext cx="7128272" cy="300408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 smtClean="0"/>
          </a:p>
          <a:p>
            <a:endParaRPr lang="ru-RU" sz="1200" dirty="0" smtClean="0"/>
          </a:p>
          <a:p>
            <a:pPr>
              <a:lnSpc>
                <a:spcPct val="50000"/>
              </a:lnSpc>
            </a:pPr>
            <a:r>
              <a:rPr lang="ru-RU" sz="1200" dirty="0" smtClean="0"/>
              <a:t>                Сформируйте чек по               укажите плательщика              отправьте чек покупателю </a:t>
            </a:r>
          </a:p>
          <a:p>
            <a:pPr>
              <a:lnSpc>
                <a:spcPct val="50000"/>
              </a:lnSpc>
            </a:pPr>
            <a:r>
              <a:rPr lang="ru-RU" sz="1200" dirty="0" smtClean="0"/>
              <a:t>              каждому поступлению                    и сумму дохода                 или распечатайте на бумаге</a:t>
            </a:r>
          </a:p>
          <a:p>
            <a:endParaRPr lang="ru-RU" sz="1200" dirty="0"/>
          </a:p>
          <a:p>
            <a:r>
              <a:rPr lang="ru-RU" sz="1200" dirty="0" smtClean="0">
                <a:sym typeface="Wingdings" panose="05000000000000000000" pitchFamily="2" charset="2"/>
              </a:rPr>
              <a:t>                                 </a:t>
            </a:r>
            <a:r>
              <a:rPr lang="en-US" sz="3600" dirty="0" smtClean="0">
                <a:sym typeface="Wingdings" panose="05000000000000000000" pitchFamily="2" charset="2"/>
              </a:rPr>
              <a:t></a:t>
            </a:r>
            <a:r>
              <a:rPr lang="ru-RU" sz="3600" dirty="0" smtClean="0">
                <a:sym typeface="Wingdings" panose="05000000000000000000" pitchFamily="2" charset="2"/>
              </a:rPr>
              <a:t> </a:t>
            </a:r>
            <a:r>
              <a:rPr lang="ru-RU" sz="1200" dirty="0" smtClean="0">
                <a:sym typeface="Wingdings" panose="05000000000000000000" pitchFamily="2" charset="2"/>
              </a:rPr>
              <a:t>                                         </a:t>
            </a:r>
            <a:r>
              <a:rPr lang="en-US" sz="3600" dirty="0" smtClean="0">
                <a:sym typeface="Wingdings" panose="05000000000000000000" pitchFamily="2" charset="2"/>
              </a:rPr>
              <a:t></a:t>
            </a:r>
            <a:r>
              <a:rPr lang="ru-RU" sz="1200" dirty="0" smtClean="0">
                <a:sym typeface="Wingdings" panose="05000000000000000000" pitchFamily="2" charset="2"/>
              </a:rPr>
              <a:t>                                                 </a:t>
            </a:r>
            <a:r>
              <a:rPr lang="en-US" sz="3600" dirty="0">
                <a:sym typeface="Wingdings" panose="05000000000000000000" pitchFamily="2" charset="2"/>
              </a:rPr>
              <a:t></a:t>
            </a:r>
            <a:endParaRPr lang="en-US" sz="1200" dirty="0"/>
          </a:p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В течении                                    до 12-го числа                              до 28-го числа</a:t>
            </a:r>
          </a:p>
          <a:p>
            <a:pPr>
              <a:lnSpc>
                <a:spcPct val="50000"/>
              </a:lnSpc>
            </a:pPr>
            <a:r>
              <a:rPr lang="ru-RU" sz="1200" dirty="0"/>
              <a:t> </a:t>
            </a:r>
            <a:r>
              <a:rPr lang="ru-RU" sz="1200" dirty="0" smtClean="0"/>
              <a:t>                            месяца                                следующего месяца                   следующего месяца</a:t>
            </a:r>
            <a:endParaRPr lang="en-US" sz="1200" dirty="0"/>
          </a:p>
          <a:p>
            <a:endParaRPr lang="en-US" sz="1200" dirty="0"/>
          </a:p>
          <a:p>
            <a:endParaRPr lang="ru-RU" sz="1200" dirty="0" smtClean="0"/>
          </a:p>
          <a:p>
            <a:pPr>
              <a:lnSpc>
                <a:spcPct val="50000"/>
              </a:lnSpc>
            </a:pPr>
            <a:r>
              <a:rPr lang="ru-RU" sz="1200" b="0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</a:rPr>
              <a:t>Получайте информацию               Узнайте сумму налога к уплате       Заплатите начисленный налог</a:t>
            </a:r>
          </a:p>
          <a:p>
            <a:pPr>
              <a:lnSpc>
                <a:spcPct val="50000"/>
              </a:lnSpc>
            </a:pPr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</a:rPr>
              <a:t>        о начислениях налога онлайн                         в приложении                                удобным способом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575454"/>
            <a:ext cx="7548638" cy="109345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рассчитать сумму налога к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налогоплательщика требуется только формирование чека по каждому поступлению от вида деятельности, который облагается НПД.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9376" y="1780281"/>
            <a:ext cx="576064" cy="432048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4097476" y="1785143"/>
            <a:ext cx="576064" cy="432048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6156176" y="1780281"/>
            <a:ext cx="576064" cy="432048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213970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>
            <a:stCxn id="5" idx="6"/>
          </p:cNvCxnSpPr>
          <p:nvPr/>
        </p:nvCxnSpPr>
        <p:spPr>
          <a:xfrm flipV="1">
            <a:off x="2725440" y="1995686"/>
            <a:ext cx="1372036" cy="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6"/>
            <a:endCxn id="13" idx="2"/>
          </p:cNvCxnSpPr>
          <p:nvPr/>
        </p:nvCxnSpPr>
        <p:spPr>
          <a:xfrm flipV="1">
            <a:off x="4673540" y="1996305"/>
            <a:ext cx="1482636" cy="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7494"/>
            <a:ext cx="6362472" cy="37326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НПД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24112" r="25947" b="31874"/>
          <a:stretch/>
        </p:blipFill>
        <p:spPr>
          <a:xfrm>
            <a:off x="4495512" y="2940900"/>
            <a:ext cx="3837601" cy="1973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t="16421" r="20926" b="39094"/>
          <a:stretch/>
        </p:blipFill>
        <p:spPr>
          <a:xfrm>
            <a:off x="376497" y="2937864"/>
            <a:ext cx="4066549" cy="1979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73" y="724863"/>
            <a:ext cx="2879806" cy="1762104"/>
          </a:xfrm>
          <a:prstGeom prst="rect">
            <a:avLst/>
          </a:prstGeom>
        </p:spPr>
      </p:pic>
      <p:sp>
        <p:nvSpPr>
          <p:cNvPr id="12" name="Объект 1"/>
          <p:cNvSpPr>
            <a:spLocks noGrp="1"/>
          </p:cNvSpPr>
          <p:nvPr>
            <p:ph idx="1"/>
          </p:nvPr>
        </p:nvSpPr>
        <p:spPr>
          <a:xfrm>
            <a:off x="376498" y="724863"/>
            <a:ext cx="5328602" cy="206291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 smtClean="0"/>
          </a:p>
          <a:p>
            <a:pPr>
              <a:lnSpc>
                <a:spcPct val="50000"/>
              </a:lnSpc>
            </a:pPr>
            <a:endParaRPr lang="ru-RU" sz="1400" dirty="0" smtClean="0"/>
          </a:p>
          <a:p>
            <a:pPr>
              <a:lnSpc>
                <a:spcPct val="50000"/>
              </a:lnSpc>
            </a:pPr>
            <a:r>
              <a:rPr lang="ru-RU" sz="1400" dirty="0" smtClean="0"/>
              <a:t>           </a:t>
            </a:r>
          </a:p>
          <a:p>
            <a:pPr>
              <a:lnSpc>
                <a:spcPct val="50000"/>
              </a:lnSpc>
            </a:pPr>
            <a:r>
              <a:rPr lang="ru-RU" sz="900" dirty="0"/>
              <a:t> </a:t>
            </a:r>
            <a:r>
              <a:rPr lang="ru-RU" sz="900" dirty="0" smtClean="0"/>
              <a:t>          </a:t>
            </a:r>
            <a:r>
              <a:rPr lang="ru-RU" sz="900" dirty="0" smtClean="0">
                <a:solidFill>
                  <a:schemeClr val="tx1"/>
                </a:solidFill>
              </a:rPr>
              <a:t>Легальная работа                             Предоставляется                           Не нужно считать</a:t>
            </a:r>
          </a:p>
          <a:p>
            <a:pPr>
              <a:lnSpc>
                <a:spcPct val="50000"/>
              </a:lnSpc>
            </a:pPr>
            <a:r>
              <a:rPr lang="ru-RU" sz="900" dirty="0" smtClean="0">
                <a:solidFill>
                  <a:schemeClr val="tx1"/>
                </a:solidFill>
              </a:rPr>
              <a:t>               без статуса ИП                                налоговый вычет                            налог к уплате</a:t>
            </a:r>
          </a:p>
          <a:p>
            <a:pPr>
              <a:lnSpc>
                <a:spcPct val="50000"/>
              </a:lnSpc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</a:pPr>
            <a: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</a:p>
          <a:p>
            <a:r>
              <a:rPr lang="ru-RU" sz="7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Можно </a:t>
            </a:r>
            <a:r>
              <a:rPr lang="ru-RU" sz="7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работать без регистрации </a:t>
            </a:r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Сумма вычета – 10 000 рублей.                Налог начисляется автоматически</a:t>
            </a:r>
          </a:p>
          <a:p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в качестве ИП. Доход подтверждается               Ставка 4% уменьшается до 3%,                                в приложении.</a:t>
            </a:r>
          </a:p>
          <a:p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справкой </a:t>
            </a:r>
            <a:r>
              <a:rPr lang="ru-RU" sz="7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 </a:t>
            </a:r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приложения                            ставка 6% уменьшается до 4%.                  Уплата – не позднее 28 числа</a:t>
            </a:r>
          </a:p>
          <a:p>
            <a:r>
              <a:rPr lang="ru-RU" sz="7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Расчет автоматический.                                </a:t>
            </a:r>
            <a:r>
              <a:rPr lang="ru-RU" sz="7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</a:t>
            </a:r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ледующего месяца</a:t>
            </a:r>
            <a:endParaRPr lang="ru-RU" sz="7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50000"/>
              </a:lnSpc>
            </a:pPr>
            <a:r>
              <a:rPr lang="ru-RU" sz="7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endParaRPr lang="ru-RU" sz="7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77634" y="843558"/>
            <a:ext cx="39604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ym typeface="Wingdings" panose="05000000000000000000" pitchFamily="2" charset="2"/>
            </a:endParaRPr>
          </a:p>
          <a:p>
            <a:pPr algn="ctr"/>
            <a:r>
              <a:rPr lang="ru-RU" sz="1800" dirty="0" smtClean="0">
                <a:sym typeface="Wingdings" panose="05000000000000000000" pitchFamily="2" charset="2"/>
              </a:rPr>
              <a:t></a:t>
            </a:r>
            <a:endParaRPr lang="ru-RU" sz="1800" dirty="0"/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43808" y="843558"/>
            <a:ext cx="4382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ym typeface="Wingdings" panose="05000000000000000000" pitchFamily="2" charset="2"/>
            </a:endParaRPr>
          </a:p>
          <a:p>
            <a:pPr algn="ctr"/>
            <a:r>
              <a:rPr lang="ru-RU" sz="2400" dirty="0" smtClean="0">
                <a:sym typeface="Wingdings" panose="05000000000000000000" pitchFamily="2" charset="2"/>
              </a:rPr>
              <a:t>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355976" y="842663"/>
            <a:ext cx="432048" cy="360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ym typeface="Wingdings" panose="05000000000000000000" pitchFamily="2" charset="2"/>
              </a:rPr>
              <a:t></a:t>
            </a:r>
            <a:endParaRPr lang="ru-RU" sz="2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85656" y="1853240"/>
            <a:ext cx="1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72944" y="1846047"/>
            <a:ext cx="1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95499" y="1838009"/>
            <a:ext cx="1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0726"/>
            <a:ext cx="8435247" cy="871537"/>
          </a:xfrm>
        </p:spPr>
        <p:txBody>
          <a:bodyPr/>
          <a:lstStyle/>
          <a:p>
            <a:pPr algn="ctr"/>
            <a:r>
              <a:rPr lang="ru-RU" sz="3200" dirty="0" smtClean="0"/>
              <a:t>Ответственность </a:t>
            </a:r>
            <a:r>
              <a:rPr lang="ru-RU" sz="3200" dirty="0" smtClean="0"/>
              <a:t>в соответствии со ст. 129.13 НК РФ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03598"/>
            <a:ext cx="7776864" cy="3391024"/>
          </a:xfrm>
        </p:spPr>
        <p:txBody>
          <a:bodyPr/>
          <a:lstStyle/>
          <a:p>
            <a:r>
              <a:rPr lang="ru-RU" sz="2000" dirty="0"/>
              <a:t>За нарушение</a:t>
            </a:r>
            <a:r>
              <a:rPr lang="ru-RU" sz="2000" b="0" dirty="0"/>
              <a:t> порядка и (или) сроков передачи в </a:t>
            </a:r>
            <a:r>
              <a:rPr lang="ru-RU" sz="2000" b="0" dirty="0" smtClean="0"/>
              <a:t>налоговый орган </a:t>
            </a:r>
            <a:r>
              <a:rPr lang="ru-RU" sz="2000" b="0" dirty="0"/>
              <a:t>сведений о расчете, который учитывается в доходах, определена </a:t>
            </a:r>
            <a:r>
              <a:rPr lang="ru-RU" sz="2000" dirty="0"/>
              <a:t>ответственность</a:t>
            </a:r>
            <a:r>
              <a:rPr lang="ru-RU" sz="2000" b="0" dirty="0"/>
              <a:t> </a:t>
            </a:r>
            <a:r>
              <a:rPr lang="ru-RU" sz="2000" b="0" dirty="0" smtClean="0"/>
              <a:t>для налогоплательщика в соответствии со ст. 129.13 НК РФ:</a:t>
            </a:r>
          </a:p>
          <a:p>
            <a:endParaRPr lang="ru-RU" sz="2000" b="0" dirty="0"/>
          </a:p>
          <a:p>
            <a:pPr marL="623569" lvl="1" indent="-342900">
              <a:buFont typeface="Wingdings" panose="05000000000000000000" pitchFamily="2" charset="2"/>
              <a:buChar char="Ø"/>
            </a:pPr>
            <a:r>
              <a:rPr lang="ru-RU" dirty="0"/>
              <a:t>штраф в размере 20% от суммы расчета;</a:t>
            </a:r>
          </a:p>
          <a:p>
            <a:pPr marL="623569" lvl="1" indent="-342900">
              <a:buFont typeface="Wingdings" panose="05000000000000000000" pitchFamily="2" charset="2"/>
              <a:buChar char="Ø"/>
            </a:pPr>
            <a:r>
              <a:rPr lang="ru-RU" dirty="0"/>
              <a:t>штраф в размере суммы расчета - при повторном нарушении в течение шести </a:t>
            </a:r>
            <a:r>
              <a:rPr lang="ru-RU" dirty="0" smtClean="0"/>
              <a:t>месяцев.</a:t>
            </a:r>
            <a:endParaRPr lang="ru-RU" dirty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4409" y="4398963"/>
            <a:ext cx="899592" cy="512762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8344" y="6853536"/>
            <a:ext cx="1533220" cy="289847"/>
          </a:xfrm>
          <a:prstGeom prst="rect">
            <a:avLst/>
          </a:prstGeom>
        </p:spPr>
        <p:txBody>
          <a:bodyPr wrap="none" lIns="104162" tIns="52082" rIns="104162" bIns="52082">
            <a:spAutoFit/>
          </a:bodyPr>
          <a:lstStyle/>
          <a:p>
            <a:pPr algn="ctr" defTabSz="1016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Calibri"/>
                <a:cs typeface="Arial" pitchFamily="34" charset="0"/>
              </a:rPr>
              <a:t>30 января 2015 года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00807" y="2643766"/>
            <a:ext cx="7874827" cy="864095"/>
          </a:xfrm>
        </p:spPr>
        <p:txBody>
          <a:bodyPr rtlCol="0">
            <a:no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БЛАГОДАРЮ  ЗА  ВНИМАНИЕ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16" y="354684"/>
            <a:ext cx="8144023" cy="44493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500" dirty="0">
                <a:latin typeface="+mn-lt"/>
                <a:ea typeface="Times New Roman" panose="02020603050405020304" pitchFamily="18" charset="0"/>
              </a:rPr>
              <a:t>Специальный налоговый режим </a:t>
            </a:r>
            <a:br>
              <a:rPr lang="ru-RU" sz="2500" dirty="0">
                <a:latin typeface="+mn-lt"/>
                <a:ea typeface="Times New Roman" panose="02020603050405020304" pitchFamily="18" charset="0"/>
              </a:rPr>
            </a:br>
            <a:r>
              <a:rPr lang="ru-RU" sz="2500" dirty="0">
                <a:latin typeface="+mn-lt"/>
                <a:ea typeface="Times New Roman" panose="02020603050405020304" pitchFamily="18" charset="0"/>
              </a:rPr>
              <a:t>«Налог на профессиональный доход» </a:t>
            </a:r>
            <a:br>
              <a:rPr lang="ru-RU" sz="2500" dirty="0">
                <a:latin typeface="+mn-lt"/>
                <a:ea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территории г. Севастополя НПД введен с 1 июля 2020 года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Законом 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г. Севастополя от 29.05.2020 № 579-ЗС </a:t>
            </a:r>
            <a:br>
              <a:rPr lang="ru-RU" sz="2000" dirty="0">
                <a:latin typeface="+mn-lt"/>
                <a:ea typeface="Times New Roman" panose="02020603050405020304" pitchFamily="18" charset="0"/>
              </a:rPr>
            </a:br>
            <a:r>
              <a:rPr lang="ru-RU" sz="2000" dirty="0">
                <a:latin typeface="+mn-lt"/>
                <a:ea typeface="Times New Roman" panose="02020603050405020304" pitchFamily="18" charset="0"/>
              </a:rPr>
              <a:t>«О введении на территории города федерального значения Севастополя специального налогового режима «</a:t>
            </a: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НПД»                                       в соответствии с Федеральным законом 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от 27.11.2018 № 422-ФЗ </a:t>
            </a: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ea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«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О проведении эксперимента по установлению </a:t>
            </a: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ea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специального 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налогового режима «НПД</a:t>
            </a: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»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+mn-lt"/>
                <a:ea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9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457823"/>
          </a:xfrm>
        </p:spPr>
        <p:txBody>
          <a:bodyPr/>
          <a:lstStyle/>
          <a:p>
            <a:pPr algn="ctr"/>
            <a:r>
              <a:rPr lang="ru-RU" sz="2500" dirty="0" smtClean="0"/>
              <a:t>Налогоплательщики НПД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771550"/>
            <a:ext cx="8064896" cy="16747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algn="just" defTabSz="1043056" fontAlgn="auto">
              <a:spcAft>
                <a:spcPts val="0"/>
              </a:spcAft>
            </a:pPr>
            <a:r>
              <a:rPr lang="ru-RU" sz="4200" dirty="0">
                <a:latin typeface="+mn-lt"/>
              </a:rPr>
              <a:t>Налогоплательщиками налога на профессиональный доход (далее - налогоплательщики) признаются </a:t>
            </a:r>
            <a:r>
              <a:rPr lang="ru-RU" sz="4200" b="1" i="1" dirty="0">
                <a:solidFill>
                  <a:srgbClr val="EE686E"/>
                </a:solidFill>
                <a:latin typeface="+mn-lt"/>
              </a:rPr>
              <a:t>физические лица</a:t>
            </a:r>
            <a:r>
              <a:rPr lang="ru-RU" sz="4200" dirty="0">
                <a:latin typeface="+mn-lt"/>
              </a:rPr>
              <a:t>, в том числе </a:t>
            </a:r>
            <a:r>
              <a:rPr lang="ru-RU" sz="4200" b="1" i="1" dirty="0">
                <a:solidFill>
                  <a:srgbClr val="EE686E"/>
                </a:solidFill>
                <a:latin typeface="+mn-lt"/>
              </a:rPr>
              <a:t>индивидуальные предприниматели</a:t>
            </a:r>
            <a:r>
              <a:rPr lang="ru-RU" sz="4200" dirty="0">
                <a:latin typeface="+mn-lt"/>
              </a:rPr>
              <a:t>, перешедшие на специальный налоговый режим в порядке, установленном настоящим Федеральным </a:t>
            </a:r>
            <a:r>
              <a:rPr lang="ru-RU" sz="4200" dirty="0" smtClean="0">
                <a:latin typeface="+mn-lt"/>
              </a:rPr>
              <a:t>законом (п.1 ст.4 </a:t>
            </a:r>
            <a:r>
              <a:rPr lang="ru-RU" sz="4200" dirty="0">
                <a:latin typeface="+mn-lt"/>
                <a:cs typeface="Arial" panose="020B0604020202020204" pitchFamily="34" charset="0"/>
              </a:rPr>
              <a:t>Федерального закона </a:t>
            </a:r>
            <a:r>
              <a:rPr lang="ru-RU" sz="4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от 27.11.2018 № </a:t>
            </a:r>
            <a:r>
              <a:rPr lang="ru-RU" sz="42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422-ФЗ)</a:t>
            </a:r>
            <a:endParaRPr lang="ru-RU" sz="4200" dirty="0"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03069" y="2586205"/>
            <a:ext cx="2895443" cy="12056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Налогоплательщики НПД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83353" y="3009011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32290" y="2815628"/>
            <a:ext cx="1231801" cy="10849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ИП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3146" y="2756785"/>
            <a:ext cx="1296144" cy="10849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ФЛ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1954132" y="307337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67162"/>
            <a:ext cx="8352928" cy="728750"/>
          </a:xfrm>
        </p:spPr>
        <p:txBody>
          <a:bodyPr/>
          <a:lstStyle/>
          <a:p>
            <a:pPr algn="ctr"/>
            <a:r>
              <a:rPr lang="ru-RU" sz="2800" dirty="0" smtClean="0"/>
              <a:t>Виды деятельности, осуществляемые в рамках специального налогового режима НПД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7" y="1347614"/>
            <a:ext cx="777686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386" y="1120932"/>
            <a:ext cx="7920880" cy="4637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75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собственных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EF75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товаров и услуг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EF757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612" y="1723630"/>
            <a:ext cx="7373008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75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 от самостоятельного осуществления деятельности или использования </a:t>
            </a: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rgbClr val="EF75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жилого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75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недвижимого имущества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EF75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EF757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998" y="3230226"/>
            <a:ext cx="1727755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Индустрия красоты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15" y="3596292"/>
            <a:ext cx="1439722" cy="1171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4767" y="3256522"/>
            <a:ext cx="1638051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Услуги репетитора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05" y="3597381"/>
            <a:ext cx="1523867" cy="1245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2479037"/>
            <a:ext cx="2064186" cy="59511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Реализация товаров собственного приготовления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0" y="3125175"/>
            <a:ext cx="1541555" cy="12491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8441" y="2805421"/>
            <a:ext cx="1719902" cy="2704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Ремонтные работы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99" y="3124515"/>
            <a:ext cx="1515182" cy="12497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61" y="3101044"/>
            <a:ext cx="1463710" cy="12526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25737" y="2623404"/>
            <a:ext cx="1778711" cy="4654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Сдача в аренду жилых 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20309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935" cy="864096"/>
          </a:xfrm>
        </p:spPr>
        <p:txBody>
          <a:bodyPr/>
          <a:lstStyle/>
          <a:p>
            <a:pPr algn="ctr"/>
            <a:r>
              <a:rPr lang="ru-RU" sz="2500" dirty="0" smtClean="0">
                <a:latin typeface="+mn-lt"/>
                <a:cs typeface="Arial" panose="020B0604020202020204" pitchFamily="34" charset="0"/>
              </a:rPr>
              <a:t>Ограничения применения специального налогового режима НПД</a:t>
            </a:r>
            <a:br>
              <a:rPr lang="ru-RU" sz="2500" dirty="0" smtClean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(ст.4,6 Федерального закона </a:t>
            </a:r>
            <a:r>
              <a:rPr lang="ru-RU" sz="2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от 27.11.2018 № </a:t>
            </a:r>
            <a:r>
              <a:rPr lang="ru-RU" sz="22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422-ФЗ) 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19622"/>
            <a:ext cx="2560944" cy="2088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293227"/>
            <a:ext cx="576064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Наличие наемных работников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Перепродажа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товаров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Торговля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подакцизными товарами/товарами, подлежащими обязательной маркировке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Сдача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в аренду нежилых помещений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Совмещение специальных налоговых режимов (для ИП)</a:t>
            </a:r>
            <a:endParaRPr lang="ru-RU" sz="22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Доходы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, превышающие 2.4 млн. в год</a:t>
            </a:r>
          </a:p>
        </p:txBody>
      </p:sp>
    </p:spTree>
    <p:extLst>
      <p:ext uri="{BB962C8B-B14F-4D97-AF65-F5344CB8AC3E}">
        <p14:creationId xmlns:p14="http://schemas.microsoft.com/office/powerpoint/2010/main" val="42121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063212" y="2008700"/>
            <a:ext cx="2684648" cy="115117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НПД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Зависит от полученного дохода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8086" y="2126349"/>
            <a:ext cx="2066210" cy="7899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6%</a:t>
            </a:r>
            <a:r>
              <a:rPr lang="ru-RU" sz="1500" dirty="0" smtClean="0">
                <a:solidFill>
                  <a:schemeClr val="tx1"/>
                </a:solidFill>
              </a:rPr>
              <a:t> - доходы получены от ИП и ЮЛ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3308" y="2126350"/>
            <a:ext cx="2015817" cy="7899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4%</a:t>
            </a:r>
            <a:r>
              <a:rPr lang="ru-RU" sz="1500" dirty="0" smtClean="0">
                <a:solidFill>
                  <a:schemeClr val="tx1"/>
                </a:solidFill>
              </a:rPr>
              <a:t> - доходы получены от ФЛ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71" y="332855"/>
            <a:ext cx="8667680" cy="44014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Налогооблагаемая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база и налоговые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ставки НПД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307" y="3474914"/>
            <a:ext cx="7920773" cy="7593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Ø"/>
              <a:tabLst>
                <a:tab pos="88900" algn="l"/>
              </a:tabLst>
            </a:pPr>
            <a:r>
              <a:rPr lang="ru-RU" u="sng" dirty="0" smtClean="0">
                <a:solidFill>
                  <a:schemeClr val="tx1"/>
                </a:solidFill>
              </a:rPr>
              <a:t>Сроки уплаты налога</a:t>
            </a:r>
            <a:r>
              <a:rPr lang="ru-RU" dirty="0" smtClean="0">
                <a:solidFill>
                  <a:schemeClr val="tx1"/>
                </a:solidFill>
              </a:rPr>
              <a:t>: по итогам месяца - </a:t>
            </a:r>
            <a:r>
              <a:rPr lang="ru-RU" b="1" dirty="0" smtClean="0">
                <a:solidFill>
                  <a:srgbClr val="EF757B"/>
                </a:solidFill>
              </a:rPr>
              <a:t>до 28 числа </a:t>
            </a:r>
            <a:r>
              <a:rPr lang="ru-RU" dirty="0" smtClean="0">
                <a:solidFill>
                  <a:schemeClr val="tx1"/>
                </a:solidFill>
              </a:rPr>
              <a:t>следующего месяца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462585" y="2387075"/>
            <a:ext cx="513709" cy="39442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873534" y="2330955"/>
            <a:ext cx="459693" cy="40465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870774"/>
            <a:ext cx="7776864" cy="6208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828" y="772885"/>
            <a:ext cx="8293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Объектом налогообложения признаются </a:t>
            </a:r>
            <a:r>
              <a:rPr lang="ru-RU" sz="2000" i="1" dirty="0">
                <a:solidFill>
                  <a:srgbClr val="EF757B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доходы от реализации товаров (работ, услуг, имущественных прав</a:t>
            </a:r>
            <a:r>
              <a:rPr lang="ru-RU" sz="2000" i="1" dirty="0" smtClean="0">
                <a:solidFill>
                  <a:srgbClr val="EF757B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(п.1 ст.6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Федерального закона </a:t>
            </a:r>
            <a:r>
              <a:rPr lang="ru-RU" sz="2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от 27.11.2018 № </a:t>
            </a:r>
            <a:r>
              <a:rPr lang="ru-RU" sz="20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422-ФЗ).</a:t>
            </a:r>
            <a:endParaRPr lang="ru-RU" sz="2000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4607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Самозанятые имеют право на уменьшение суммы налога на сумму налогового вычета (бонуса) в размере не более 10 000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 (ст. 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27.11.2018 №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422-ФЗ)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производится автоматически при формировании каждого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чека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бонуса налоговая ставка будет автоматически уменьшена по доходам: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- от физических лиц с 4% до 3%,       - от юридических лиц – с 6% до 4% </a:t>
            </a:r>
          </a:p>
          <a:p>
            <a:pPr algn="just"/>
            <a:endParaRPr lang="ru-RU" sz="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10395"/>
            <a:ext cx="56166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Налоговый </a:t>
            </a:r>
            <a:r>
              <a:rPr lang="ru-RU" sz="2500" b="1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вычет по НПД</a:t>
            </a:r>
            <a:endParaRPr lang="ru-RU" sz="25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926" y="3253931"/>
            <a:ext cx="805777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</a:p>
          <a:p>
            <a:r>
              <a:rPr lang="ru-RU" dirty="0" smtClean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месяц составил </a:t>
            </a:r>
            <a:r>
              <a:rPr lang="ru-RU" dirty="0" smtClean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тыс. рублей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физических лиц -  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начислен налог </a:t>
            </a:r>
            <a:r>
              <a:rPr 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ставке 4% в сумме 400 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 бонуса </a:t>
            </a:r>
            <a:r>
              <a:rPr lang="ru-RU" sz="1500" dirty="0" smtClean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оплате </a:t>
            </a:r>
            <a:r>
              <a:rPr lang="ru-RU" sz="1500" dirty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 </a:t>
            </a:r>
            <a:r>
              <a:rPr lang="ru-RU" sz="1500" dirty="0" smtClean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рублей,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 руб.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автоматически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списано. </a:t>
            </a:r>
          </a:p>
          <a:p>
            <a:r>
              <a:rPr lang="ru-RU" sz="1500" dirty="0" smtClean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Остаток бонуса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- 9,9 тыс. руб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увидеть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настройках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профиля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 «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Мой налог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Когда вычет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будет полностью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использован,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налоговые ставки 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будут 4% и 6%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9976" y="375804"/>
            <a:ext cx="5782354" cy="82935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715766"/>
            <a:ext cx="4053542" cy="20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8170"/>
            <a:ext cx="8136904" cy="19262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регистрации в качестве плательщика НПД :</a:t>
            </a:r>
            <a:endParaRPr lang="ru-RU" sz="7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«Мой налог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 «Налога на профессиональный доход»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ФНС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Уполномоченные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учетной записи Единого портала государственных и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725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75804"/>
            <a:ext cx="6210690" cy="3237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13341"/>
            <a:ext cx="6264696" cy="3237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плательщиком НПД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t="15921" r="24737" b="32080"/>
          <a:stretch/>
        </p:blipFill>
        <p:spPr>
          <a:xfrm>
            <a:off x="323528" y="2715766"/>
            <a:ext cx="3729087" cy="20043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2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16017" r="1735" b="3792"/>
          <a:stretch/>
        </p:blipFill>
        <p:spPr>
          <a:xfrm>
            <a:off x="539552" y="915566"/>
            <a:ext cx="7776864" cy="3816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27584" y="411510"/>
            <a:ext cx="7200800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Мобильное приложение «Мой налог»</a:t>
            </a:r>
          </a:p>
        </p:txBody>
      </p:sp>
    </p:spTree>
    <p:extLst>
      <p:ext uri="{BB962C8B-B14F-4D97-AF65-F5344CB8AC3E}">
        <p14:creationId xmlns:p14="http://schemas.microsoft.com/office/powerpoint/2010/main" val="2972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широкий слайд_тема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17705</TotalTime>
  <Words>656</Words>
  <Application>Microsoft Office PowerPoint</Application>
  <PresentationFormat>Экран (16:9)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широкий слайд_тема</vt:lpstr>
      <vt:lpstr> Основные аспекты применения специального налогового режима «Налог на профессиональный доход»</vt:lpstr>
      <vt:lpstr>Специальный налоговый режим  «Налог на профессиональный доход»    на территории г. Севастополя НПД введен с 1 июля 2020 года  Законом г. Севастополя от 29.05.2020 № 579-ЗС  «О введении на территории города федерального значения Севастополя специального налогового режима «НПД»                                       в соответствии с Федеральным законом от 27.11.2018 № 422-ФЗ  «О проведении эксперимента по установлению  специального налогового режима «НПД»  </vt:lpstr>
      <vt:lpstr>Налогоплательщики НПД</vt:lpstr>
      <vt:lpstr>Виды деятельности, осуществляемые в рамках специального налогового режима НПД </vt:lpstr>
      <vt:lpstr>Ограничения применения специального налогового режима НПД (ст.4,6 Федерального закона от 27.11.2018 № 422-ФЗ) </vt:lpstr>
      <vt:lpstr>Презентация PowerPoint</vt:lpstr>
      <vt:lpstr>Презентация PowerPoint</vt:lpstr>
      <vt:lpstr> </vt:lpstr>
      <vt:lpstr>Презентация PowerPoint</vt:lpstr>
      <vt:lpstr>ВОЗМОЖНОСТИ   ПРИЛОЖЕНИЯ   «МОЙ НАЛОГ»</vt:lpstr>
      <vt:lpstr>Как рассчитать сумму налога к уплате От налогоплательщика требуется только формирование чека по каждому поступлению от вида деятельности, который облагается НПД.  </vt:lpstr>
      <vt:lpstr>Преимущества НПД </vt:lpstr>
      <vt:lpstr>Ответственность в соответствии со ст. 129.13 НК РФ</vt:lpstr>
      <vt:lpstr>БЛАГОДАРЮ  ЗА  ВНИМАНИЕ 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Юрин Антон Юрьевич</cp:lastModifiedBy>
  <cp:revision>2339</cp:revision>
  <cp:lastPrinted>2024-06-18T10:37:32Z</cp:lastPrinted>
  <dcterms:created xsi:type="dcterms:W3CDTF">2013-03-25T05:56:00Z</dcterms:created>
  <dcterms:modified xsi:type="dcterms:W3CDTF">2024-06-19T08:31:52Z</dcterms:modified>
</cp:coreProperties>
</file>