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707" r:id="rId1"/>
  </p:sldMasterIdLst>
  <p:notesMasterIdLst>
    <p:notesMasterId r:id="rId7"/>
  </p:notesMasterIdLst>
  <p:sldIdLst>
    <p:sldId id="459" r:id="rId2"/>
    <p:sldId id="460" r:id="rId3"/>
    <p:sldId id="455" r:id="rId4"/>
    <p:sldId id="461" r:id="rId5"/>
    <p:sldId id="463" r:id="rId6"/>
  </p:sldIdLst>
  <p:sldSz cx="12192000" cy="6858000"/>
  <p:notesSz cx="6797675" cy="9928225"/>
  <p:embeddedFontLst>
    <p:embeddedFont>
      <p:font typeface="Golos Text" panose="020B0604020202020204" charset="0"/>
      <p:regular r:id="rId8"/>
      <p:bold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жематкина Вероника Сергеевна" initials="ПВС" lastIdx="1" clrIdx="0">
    <p:extLst>
      <p:ext uri="{19B8F6BF-5375-455C-9EA6-DF929625EA0E}">
        <p15:presenceInfo xmlns:p15="http://schemas.microsoft.com/office/powerpoint/2012/main" userId="S-1-5-21-116022207-583602576-2121419680-33088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F5"/>
    <a:srgbClr val="DFCAAE"/>
    <a:srgbClr val="DAC2A6"/>
    <a:srgbClr val="D0E5EA"/>
    <a:srgbClr val="4AB5C4"/>
    <a:srgbClr val="0033CC"/>
    <a:srgbClr val="17375E"/>
    <a:srgbClr val="262626"/>
    <a:srgbClr val="000000"/>
    <a:srgbClr val="8CB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3" autoAdjust="0"/>
    <p:restoredTop sz="59443" autoAdjust="0"/>
  </p:normalViewPr>
  <p:slideViewPr>
    <p:cSldViewPr snapToGrid="0">
      <p:cViewPr varScale="1">
        <p:scale>
          <a:sx n="113" d="100"/>
          <a:sy n="113" d="100"/>
        </p:scale>
        <p:origin x="48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3T19:05:42.74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3T19:05:42.74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Golos Text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Golos Text" panose="020B0503020202020204" pitchFamily="34" charset="0"/>
              </a:defRPr>
            </a:lvl1pPr>
          </a:lstStyle>
          <a:p>
            <a:fld id="{3060417C-DB5E-4138-9AC4-4803921C546D}" type="datetimeFigureOut">
              <a:rPr lang="ru-RU" smtClean="0"/>
              <a:pPr/>
              <a:t>03.09.2024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Golos Text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Golos Text" panose="020B0503020202020204" pitchFamily="34" charset="0"/>
              </a:defRPr>
            </a:lvl1pPr>
          </a:lstStyle>
          <a:p>
            <a:fld id="{0BEAF0D0-AF07-4E5D-A6A0-4E0E1B0CE4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5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3A348-E0EA-4737-B56B-FEC3BCFA9EDB}" type="slidenum">
              <a:rPr lang="ru-RU" altLang="ru-RU" smtClean="0"/>
              <a:pPr>
                <a:defRPr/>
              </a:pPr>
              <a:t>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46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3A348-E0EA-4737-B56B-FEC3BCFA9EDB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60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ED40-5196-42EC-AF6F-A7BC5F33EF7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FE7A2-246D-4F94-BB52-1600D3BA1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7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9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4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55038"/>
      </p:ext>
    </p:extLst>
  </p:cSld>
  <p:clrMapOvr>
    <a:masterClrMapping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A48A9E-B7EE-7A17-DC25-EC561037217B}"/>
              </a:ext>
            </a:extLst>
          </p:cNvPr>
          <p:cNvSpPr/>
          <p:nvPr userDrawn="1"/>
        </p:nvSpPr>
        <p:spPr>
          <a:xfrm>
            <a:off x="-9525" y="0"/>
            <a:ext cx="560388" cy="63087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5F7F48DC-FF52-44FF-82A9-947EB60AE75B}"/>
              </a:ext>
            </a:extLst>
          </p:cNvPr>
          <p:cNvSpPr/>
          <p:nvPr userDrawn="1"/>
        </p:nvSpPr>
        <p:spPr>
          <a:xfrm>
            <a:off x="-9525" y="6315075"/>
            <a:ext cx="4305300" cy="542925"/>
          </a:xfrm>
          <a:custGeom>
            <a:avLst/>
            <a:gdLst>
              <a:gd name="connsiteX0" fmla="*/ 0 w 4305300"/>
              <a:gd name="connsiteY0" fmla="*/ 0 h 542925"/>
              <a:gd name="connsiteX1" fmla="*/ 571500 w 4305300"/>
              <a:gd name="connsiteY1" fmla="*/ 0 h 542925"/>
              <a:gd name="connsiteX2" fmla="*/ 4305300 w 4305300"/>
              <a:gd name="connsiteY2" fmla="*/ 542925 h 542925"/>
              <a:gd name="connsiteX3" fmla="*/ 0 w 4305300"/>
              <a:gd name="connsiteY3" fmla="*/ 542925 h 542925"/>
              <a:gd name="connsiteX4" fmla="*/ 0 w 4305300"/>
              <a:gd name="connsiteY4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542925">
                <a:moveTo>
                  <a:pt x="0" y="0"/>
                </a:moveTo>
                <a:lnTo>
                  <a:pt x="571500" y="0"/>
                </a:lnTo>
                <a:lnTo>
                  <a:pt x="4305300" y="542925"/>
                </a:lnTo>
                <a:lnTo>
                  <a:pt x="0" y="5429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725" y="192478"/>
            <a:ext cx="7051675" cy="10743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lang="ru-RU" sz="1600" b="1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1EC7472C-9B3D-6C07-49B9-DBD24EFD0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37" y="102988"/>
            <a:ext cx="331788" cy="3448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2FD8EC-6A87-1FB0-543A-25D2BF867D9D}"/>
              </a:ext>
            </a:extLst>
          </p:cNvPr>
          <p:cNvSpPr txBox="1"/>
          <p:nvPr userDrawn="1"/>
        </p:nvSpPr>
        <p:spPr>
          <a:xfrm rot="16200000">
            <a:off x="-705116" y="5019860"/>
            <a:ext cx="196109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Проекты ФНС России: </a:t>
            </a:r>
            <a:br>
              <a:rPr lang="ru-RU" sz="1000" b="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вчера, сегодня </a:t>
            </a:r>
            <a:r>
              <a:rPr lang="ru-RU" sz="1000" b="1" cap="all" spc="-50" baseline="0" dirty="0">
                <a:solidFill>
                  <a:schemeClr val="accent1"/>
                </a:solidFill>
                <a:ea typeface="Golos Text" panose="020B0503020202020204" pitchFamily="34" charset="0"/>
              </a:rPr>
              <a:t>и завтра</a:t>
            </a:r>
          </a:p>
        </p:txBody>
      </p:sp>
    </p:spTree>
    <p:extLst>
      <p:ext uri="{BB962C8B-B14F-4D97-AF65-F5344CB8AC3E}">
        <p14:creationId xmlns:p14="http://schemas.microsoft.com/office/powerpoint/2010/main" val="935150654"/>
      </p:ext>
    </p:extLst>
  </p:cSld>
  <p:clrMapOvr>
    <a:masterClrMapping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 снос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27D606-3F67-D5E6-EC71-6DC7C5C30579}"/>
              </a:ext>
            </a:extLst>
          </p:cNvPr>
          <p:cNvSpPr/>
          <p:nvPr userDrawn="1"/>
        </p:nvSpPr>
        <p:spPr>
          <a:xfrm>
            <a:off x="-9525" y="0"/>
            <a:ext cx="560388" cy="63087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1E87950-3614-A0A0-4167-20CAB27E7953}"/>
              </a:ext>
            </a:extLst>
          </p:cNvPr>
          <p:cNvSpPr/>
          <p:nvPr userDrawn="1"/>
        </p:nvSpPr>
        <p:spPr>
          <a:xfrm>
            <a:off x="-9525" y="6315075"/>
            <a:ext cx="4305300" cy="542925"/>
          </a:xfrm>
          <a:custGeom>
            <a:avLst/>
            <a:gdLst>
              <a:gd name="connsiteX0" fmla="*/ 0 w 4305300"/>
              <a:gd name="connsiteY0" fmla="*/ 0 h 542925"/>
              <a:gd name="connsiteX1" fmla="*/ 571500 w 4305300"/>
              <a:gd name="connsiteY1" fmla="*/ 0 h 542925"/>
              <a:gd name="connsiteX2" fmla="*/ 4305300 w 4305300"/>
              <a:gd name="connsiteY2" fmla="*/ 542925 h 542925"/>
              <a:gd name="connsiteX3" fmla="*/ 0 w 4305300"/>
              <a:gd name="connsiteY3" fmla="*/ 542925 h 542925"/>
              <a:gd name="connsiteX4" fmla="*/ 0 w 4305300"/>
              <a:gd name="connsiteY4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542925">
                <a:moveTo>
                  <a:pt x="0" y="0"/>
                </a:moveTo>
                <a:lnTo>
                  <a:pt x="571500" y="0"/>
                </a:lnTo>
                <a:lnTo>
                  <a:pt x="4305300" y="542925"/>
                </a:lnTo>
                <a:lnTo>
                  <a:pt x="0" y="5429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725" y="192478"/>
            <a:ext cx="7051675" cy="10743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lang="ru-RU" sz="1600" b="1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1EC7472C-9B3D-6C07-49B9-DBD24EFD0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37" y="102988"/>
            <a:ext cx="331788" cy="3448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2010541B-5266-4C88-EF4A-5287EA5AC6B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991" y="5972175"/>
            <a:ext cx="2863967" cy="6556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* — </a:t>
            </a:r>
            <a:r>
              <a:rPr lang="ru-RU" dirty="0"/>
              <a:t>сноска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B712F6-4890-5159-CBC1-F71EC74B169D}"/>
              </a:ext>
            </a:extLst>
          </p:cNvPr>
          <p:cNvSpPr txBox="1"/>
          <p:nvPr userDrawn="1"/>
        </p:nvSpPr>
        <p:spPr>
          <a:xfrm rot="16200000">
            <a:off x="-705116" y="5019860"/>
            <a:ext cx="196109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Проекты ФНС России: </a:t>
            </a:r>
            <a:br>
              <a:rPr lang="ru-RU" sz="1000" b="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вчера, сегодня </a:t>
            </a:r>
            <a:r>
              <a:rPr lang="ru-RU" sz="1000" b="1" cap="all" spc="-50" baseline="0" dirty="0">
                <a:solidFill>
                  <a:schemeClr val="accent1"/>
                </a:solidFill>
                <a:ea typeface="Golos Text" panose="020B0503020202020204" pitchFamily="34" charset="0"/>
              </a:rPr>
              <a:t>и завтра</a:t>
            </a:r>
          </a:p>
        </p:txBody>
      </p:sp>
    </p:spTree>
    <p:extLst>
      <p:ext uri="{BB962C8B-B14F-4D97-AF65-F5344CB8AC3E}">
        <p14:creationId xmlns:p14="http://schemas.microsoft.com/office/powerpoint/2010/main" val="2204398094"/>
      </p:ext>
    </p:extLst>
  </p:cSld>
  <p:clrMapOvr>
    <a:masterClrMapping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23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0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6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2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2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5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2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7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651" r:id="rId12"/>
    <p:sldLayoutId id="2147483649" r:id="rId13"/>
    <p:sldLayoutId id="2147483653" r:id="rId14"/>
    <p:sldLayoutId id="21474837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comments" Target="../comments/commen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E2003D5-C530-E629-2C49-71877DC978C3}"/>
              </a:ext>
            </a:extLst>
          </p:cNvPr>
          <p:cNvSpPr txBox="1"/>
          <p:nvPr/>
        </p:nvSpPr>
        <p:spPr>
          <a:xfrm>
            <a:off x="527381" y="1368094"/>
            <a:ext cx="11233248" cy="195944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9140">
              <a:spcAft>
                <a:spcPts val="600"/>
              </a:spcAft>
              <a:defRPr/>
            </a:pPr>
            <a:endParaRPr lang="ru-RU" sz="3733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 defTabSz="1219140">
              <a:spcAft>
                <a:spcPts val="600"/>
              </a:spcAft>
              <a:defRPr/>
            </a:pP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Обзор изменений </a:t>
            </a: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по </a:t>
            </a:r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УСН с 2025 года</a:t>
            </a:r>
          </a:p>
          <a:p>
            <a:pPr algn="ctr" defTabSz="1219140">
              <a:spcAft>
                <a:spcPts val="600"/>
              </a:spcAft>
              <a:defRPr/>
            </a:pP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92" y="5925277"/>
            <a:ext cx="665588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spcAft>
                <a:spcPts val="600"/>
              </a:spcAft>
              <a:defRPr/>
            </a:pPr>
            <a:r>
              <a:rPr lang="ru-RU" altLang="ru-RU" sz="2133" dirty="0">
                <a:ea typeface="Golos Text" panose="020B0503020202020204" pitchFamily="34" charset="0"/>
                <a:cs typeface="Calibri" panose="020F0502020204030204" pitchFamily="34" charset="0"/>
              </a:rPr>
              <a:t>Начальник отдела камерального контроля специальных налоговых режимов В.С. Пожематкина </a:t>
            </a:r>
          </a:p>
        </p:txBody>
      </p:sp>
      <p:pic>
        <p:nvPicPr>
          <p:cNvPr id="15" name="Graphic 2">
            <a:extLst>
              <a:ext uri="{FF2B5EF4-FFF2-40B4-BE49-F238E27FC236}">
                <a16:creationId xmlns="" xmlns:a16="http://schemas.microsoft.com/office/drawing/2014/main" id="{D6C5F284-CBE3-0BD7-2D1F-66E0D8E805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243"/>
          <a:stretch/>
        </p:blipFill>
        <p:spPr>
          <a:xfrm>
            <a:off x="335361" y="68627"/>
            <a:ext cx="1440160" cy="13589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91477" y="164638"/>
            <a:ext cx="5184576" cy="1024113"/>
          </a:xfrm>
          <a:prstGeom prst="rect">
            <a:avLst/>
          </a:prstGeom>
        </p:spPr>
        <p:txBody>
          <a:bodyPr lIns="185433" tIns="92716" rIns="185433" bIns="92716" anchor="ctr"/>
          <a:lstStyle/>
          <a:p>
            <a:pPr algn="ctr" defTabSz="1854230">
              <a:defRPr/>
            </a:pPr>
            <a:r>
              <a:rPr lang="ru-RU" sz="1867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УПРАВЛЕНИЕ ФЕДЕРАЛЬНОЙ НАЛОГОВОЙ СЛУЖБЫ ПО Г. СЕВАСТОПОЛЮ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403" y="3044957"/>
            <a:ext cx="11137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Федеральный закон от 12.07.2024 № 176-ФЗ «О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Федерации»</a:t>
            </a:r>
            <a:endParaRPr lang="ru-RU" alt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Golos Text" panose="020B0503020202020204" pitchFamily="34" charset="0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89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>
              <a:lumMod val="40000"/>
              <a:lumOff val="60000"/>
              <a:alpha val="21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Graphic 2">
            <a:extLst>
              <a:ext uri="{FF2B5EF4-FFF2-40B4-BE49-F238E27FC236}">
                <a16:creationId xmlns="" xmlns:a16="http://schemas.microsoft.com/office/drawing/2014/main" id="{D6C5F284-CBE3-0BD7-2D1F-66E0D8E80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43"/>
          <a:stretch/>
        </p:blipFill>
        <p:spPr>
          <a:xfrm>
            <a:off x="26670" y="284884"/>
            <a:ext cx="441960" cy="41705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6375400"/>
            <a:ext cx="495300" cy="4826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>
            <a:off x="495300" y="6375400"/>
            <a:ext cx="3090999" cy="482600"/>
          </a:xfrm>
          <a:prstGeom prst="rtTriangle">
            <a:avLst/>
          </a:prstGeom>
          <a:solidFill>
            <a:schemeClr val="tx2">
              <a:lumMod val="40000"/>
              <a:lumOff val="60000"/>
              <a:alpha val="21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59220"/>
              </p:ext>
            </p:extLst>
          </p:nvPr>
        </p:nvGraphicFramePr>
        <p:xfrm>
          <a:off x="575734" y="888999"/>
          <a:ext cx="11379200" cy="53112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83200"/>
                <a:gridCol w="6096000"/>
              </a:tblGrid>
              <a:tr h="578079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2024</a:t>
                      </a:r>
                      <a:endParaRPr lang="ru-RU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/>
                        <a:t>2025</a:t>
                      </a:r>
                      <a:endParaRPr lang="ru-RU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330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r>
                        <a:rPr lang="ru-RU" sz="2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«Доходы»</a:t>
                      </a:r>
                    </a:p>
                    <a:p>
                      <a:pPr algn="ctr"/>
                      <a:r>
                        <a:rPr lang="ru-RU" sz="25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«Доходы, уменьшенные на величину расходов</a:t>
                      </a:r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endParaRPr lang="ru-RU" sz="1300" b="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300" b="0" i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исключением отдельных категорий налогоплательщиков</a:t>
                      </a:r>
                      <a:endParaRPr lang="en-US" sz="1300" b="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 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«Доходы»</a:t>
                      </a:r>
                    </a:p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«Доходы, уменьшенные на величину расходов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1300" b="0" i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Закон города Севастополя от 03.02.2015 №110-ЗС «О налоговых ставках по отдельным налогам» </a:t>
                      </a:r>
                      <a:r>
                        <a:rPr lang="ru-RU" sz="1800" b="1" i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текущую дату </a:t>
                      </a:r>
                      <a:r>
                        <a:rPr lang="ru-RU" sz="1300" b="0" i="1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внесены.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79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Повышенные налоговые ставки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i="1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061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 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«Доходы»</a:t>
                      </a:r>
                    </a:p>
                    <a:p>
                      <a:pPr algn="ctr"/>
                      <a:r>
                        <a:rPr lang="ru-RU" sz="25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20%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«Доходы, уменьшенные на величину расходов</a:t>
                      </a:r>
                      <a:r>
                        <a:rPr lang="ru-RU" sz="1300" b="0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квартала, по итогам которого доходы превысили 199,35 </a:t>
                      </a:r>
                      <a:r>
                        <a:rPr lang="ru-RU" sz="15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(150 </a:t>
                      </a:r>
                      <a:r>
                        <a:rPr lang="ru-RU" sz="15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x 1,329)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квартала, в течение которого средняя численность работников превысила 100 человек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Повышенные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ставки отменены</a:t>
                      </a:r>
                      <a:endParaRPr lang="ru-RU" sz="160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810934" y="240269"/>
            <a:ext cx="595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spc="-50" dirty="0" smtClean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Налоговые ставки по УСН</a:t>
            </a:r>
            <a:endParaRPr lang="ru-RU" sz="2400" b="1" cap="all" spc="-50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>
              <a:lumMod val="40000"/>
              <a:lumOff val="60000"/>
              <a:alpha val="21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Graphic 2">
            <a:extLst>
              <a:ext uri="{FF2B5EF4-FFF2-40B4-BE49-F238E27FC236}">
                <a16:creationId xmlns="" xmlns:a16="http://schemas.microsoft.com/office/drawing/2014/main" id="{D6C5F284-CBE3-0BD7-2D1F-66E0D8E80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43"/>
          <a:stretch/>
        </p:blipFill>
        <p:spPr>
          <a:xfrm>
            <a:off x="26670" y="284884"/>
            <a:ext cx="441960" cy="41705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6375400"/>
            <a:ext cx="495300" cy="4826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5" name="Прямоугольный треугольник 24"/>
          <p:cNvSpPr/>
          <p:nvPr/>
        </p:nvSpPr>
        <p:spPr>
          <a:xfrm>
            <a:off x="495300" y="6375400"/>
            <a:ext cx="3090999" cy="482600"/>
          </a:xfrm>
          <a:prstGeom prst="rtTriangle">
            <a:avLst/>
          </a:prstGeom>
          <a:solidFill>
            <a:schemeClr val="tx2">
              <a:lumMod val="40000"/>
              <a:lumOff val="60000"/>
              <a:alpha val="21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46726"/>
              </p:ext>
            </p:extLst>
          </p:nvPr>
        </p:nvGraphicFramePr>
        <p:xfrm>
          <a:off x="601132" y="524936"/>
          <a:ext cx="11446935" cy="51731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30642"/>
                <a:gridCol w="3720043"/>
                <a:gridCol w="5196250"/>
              </a:tblGrid>
              <a:tr h="4277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Показатель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52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дохода за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месяцев прошлого года для перехода на УСН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в 2024 году – 149,51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i="1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индексация на коэффициент-дефлятор, установленный на следующий календарный год</a:t>
                      </a:r>
                      <a:endParaRPr lang="ru-RU" sz="130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337,5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i="1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индексация </a:t>
                      </a:r>
                      <a:r>
                        <a:rPr lang="ru-RU" sz="1300" b="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коэффициент-дефлятор, установленный на календарный год, предшествующий календарному году перехода организации на УСН</a:t>
                      </a:r>
                      <a:endParaRPr lang="ru-RU" sz="1300" b="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5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дохода для сохранения права применения УСН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2024 году – 265,8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algn="ctr"/>
                      <a:endParaRPr lang="ru-RU" sz="13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индексация  на коэффициент-дефлятор, установленный на следующий календарный год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индексация  на коэффициент-дефлятор, установленный на календарный год отчетного (налогового) периода, в котором налогоплательщиком получены соответствующие </a:t>
                      </a:r>
                      <a:r>
                        <a:rPr lang="ru-RU" sz="130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300" i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численности сотрудников для сохранения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 УСН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человек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человек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60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остаточной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стоимости ОС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i="1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индексация на коэффициент-дефлятор, установленный на календарный год отчетного (налогового) периода, в котором налогоплательщиком получены соответствующие доходы.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582333" y="104803"/>
            <a:ext cx="717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spc="-50" dirty="0" smtClean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Новые Лимиты по УСН </a:t>
            </a:r>
            <a:r>
              <a:rPr lang="ru-RU" sz="2400" b="1" cap="all" spc="-50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 2025 ГОДА</a:t>
            </a:r>
          </a:p>
        </p:txBody>
      </p:sp>
      <p:sp>
        <p:nvSpPr>
          <p:cNvPr id="10" name="Pentagon 16">
            <a:extLst>
              <a:ext uri="{FF2B5EF4-FFF2-40B4-BE49-F238E27FC236}">
                <a16:creationId xmlns="" xmlns:a16="http://schemas.microsoft.com/office/drawing/2014/main" id="{4636BC83-E9B8-447D-9DB5-9BDFE5E257F7}"/>
              </a:ext>
            </a:extLst>
          </p:cNvPr>
          <p:cNvSpPr/>
          <p:nvPr/>
        </p:nvSpPr>
        <p:spPr>
          <a:xfrm>
            <a:off x="541868" y="5867401"/>
            <a:ext cx="11565466" cy="778932"/>
          </a:xfrm>
          <a:prstGeom prst="homePlate">
            <a:avLst>
              <a:gd name="adj" fmla="val 11494"/>
            </a:avLst>
          </a:prstGeom>
          <a:solidFill>
            <a:srgbClr val="D0E5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lvl="0" algn="ctr"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ПОРЯДОК!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индексации лимитов доходов используется коэффициент – дефлятор, </a:t>
            </a:r>
          </a:p>
          <a:p>
            <a:pPr marL="266700" lvl="0" algn="ctr"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установленный на календарный год отчетного (налогового) периода,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налогоплательщиком получены соответствующие доходы 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29334" y="601133"/>
            <a:ext cx="1693334" cy="956734"/>
          </a:xfrm>
          <a:prstGeom prst="roundRect">
            <a:avLst/>
          </a:prstGeom>
          <a:solidFill>
            <a:srgbClr val="E9F3F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учитываемые при определении налоговой базы </a:t>
            </a:r>
            <a:r>
              <a:rPr lang="ru-RU" sz="1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 на прибыль организаций </a:t>
            </a:r>
          </a:p>
        </p:txBody>
      </p:sp>
    </p:spTree>
    <p:extLst>
      <p:ext uri="{BB962C8B-B14F-4D97-AF65-F5344CB8AC3E}">
        <p14:creationId xmlns:p14="http://schemas.microsoft.com/office/powerpoint/2010/main" val="30362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>
              <a:lumMod val="40000"/>
              <a:lumOff val="60000"/>
              <a:alpha val="21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Graphic 2">
            <a:extLst>
              <a:ext uri="{FF2B5EF4-FFF2-40B4-BE49-F238E27FC236}">
                <a16:creationId xmlns="" xmlns:a16="http://schemas.microsoft.com/office/drawing/2014/main" id="{D6C5F284-CBE3-0BD7-2D1F-66E0D8E80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43"/>
          <a:stretch/>
        </p:blipFill>
        <p:spPr>
          <a:xfrm>
            <a:off x="26670" y="284884"/>
            <a:ext cx="441960" cy="41705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6375400"/>
            <a:ext cx="495300" cy="48260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5" name="Прямоугольный треугольник 24"/>
          <p:cNvSpPr/>
          <p:nvPr/>
        </p:nvSpPr>
        <p:spPr>
          <a:xfrm>
            <a:off x="495300" y="6375400"/>
            <a:ext cx="3090999" cy="482600"/>
          </a:xfrm>
          <a:prstGeom prst="rtTriangle">
            <a:avLst/>
          </a:prstGeom>
          <a:solidFill>
            <a:schemeClr val="tx2">
              <a:lumMod val="40000"/>
              <a:lumOff val="60000"/>
              <a:alpha val="21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90533" y="84667"/>
            <a:ext cx="7171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spc="-50" dirty="0" smtClean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Условия перехода на </a:t>
            </a:r>
            <a:r>
              <a:rPr lang="ru-RU" sz="2200" b="1" cap="all" spc="-50" dirty="0" err="1" smtClean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усн</a:t>
            </a:r>
            <a:r>
              <a:rPr lang="ru-RU" sz="2200" b="1" cap="all" spc="-50" dirty="0" smtClean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с 2025 </a:t>
            </a:r>
            <a:r>
              <a:rPr lang="ru-RU" sz="2200" b="1" cap="all" spc="-50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ГОДА</a:t>
            </a:r>
          </a:p>
        </p:txBody>
      </p:sp>
      <p:sp>
        <p:nvSpPr>
          <p:cNvPr id="11" name="Полилиния: фигура 28">
            <a:extLst>
              <a:ext uri="{FF2B5EF4-FFF2-40B4-BE49-F238E27FC236}">
                <a16:creationId xmlns:a16="http://schemas.microsoft.com/office/drawing/2014/main" xmlns="" id="{F271B7CF-FCA9-45E8-AE2A-8C25FB47E635}"/>
              </a:ext>
            </a:extLst>
          </p:cNvPr>
          <p:cNvSpPr/>
          <p:nvPr/>
        </p:nvSpPr>
        <p:spPr>
          <a:xfrm>
            <a:off x="482601" y="0"/>
            <a:ext cx="4174065" cy="3488267"/>
          </a:xfrm>
          <a:custGeom>
            <a:avLst/>
            <a:gdLst>
              <a:gd name="connsiteX0" fmla="*/ 7408209 w 8116146"/>
              <a:gd name="connsiteY0" fmla="*/ 0 h 7047694"/>
              <a:gd name="connsiteX1" fmla="*/ 8116146 w 8116146"/>
              <a:gd name="connsiteY1" fmla="*/ 39310 h 7047694"/>
              <a:gd name="connsiteX2" fmla="*/ 6776341 w 8116146"/>
              <a:gd name="connsiteY2" fmla="*/ 3232173 h 7047694"/>
              <a:gd name="connsiteX3" fmla="*/ 6238039 w 8116146"/>
              <a:gd name="connsiteY3" fmla="*/ 3191633 h 7047694"/>
              <a:gd name="connsiteX4" fmla="*/ 4659876 w 8116146"/>
              <a:gd name="connsiteY4" fmla="*/ 7016527 h 7047694"/>
              <a:gd name="connsiteX5" fmla="*/ 4680673 w 8116146"/>
              <a:gd name="connsiteY5" fmla="*/ 7047694 h 7047694"/>
              <a:gd name="connsiteX6" fmla="*/ 4647016 w 8116146"/>
              <a:gd name="connsiteY6" fmla="*/ 7047694 h 7047694"/>
              <a:gd name="connsiteX7" fmla="*/ 0 w 8116146"/>
              <a:gd name="connsiteY7" fmla="*/ 7047694 h 7047694"/>
              <a:gd name="connsiteX8" fmla="*/ 19044 w 8116146"/>
              <a:gd name="connsiteY8" fmla="*/ 64140 h 7047694"/>
              <a:gd name="connsiteX9" fmla="*/ 17446 w 8116146"/>
              <a:gd name="connsiteY9" fmla="*/ 61730 h 7047694"/>
              <a:gd name="connsiteX10" fmla="*/ 19050 w 8116146"/>
              <a:gd name="connsiteY10" fmla="*/ 61730 h 7047694"/>
              <a:gd name="connsiteX11" fmla="*/ 7382346 w 8116146"/>
              <a:gd name="connsiteY11" fmla="*/ 61730 h 7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6146" h="7047694">
                <a:moveTo>
                  <a:pt x="7408209" y="0"/>
                </a:moveTo>
                <a:lnTo>
                  <a:pt x="8116146" y="39310"/>
                </a:lnTo>
                <a:cubicBezTo>
                  <a:pt x="7649718" y="1142240"/>
                  <a:pt x="7242770" y="2129243"/>
                  <a:pt x="6776341" y="3232173"/>
                </a:cubicBezTo>
                <a:lnTo>
                  <a:pt x="6238039" y="3191633"/>
                </a:lnTo>
                <a:lnTo>
                  <a:pt x="4659876" y="7016527"/>
                </a:lnTo>
                <a:lnTo>
                  <a:pt x="4680673" y="7047694"/>
                </a:lnTo>
                <a:lnTo>
                  <a:pt x="4647016" y="7047694"/>
                </a:lnTo>
                <a:lnTo>
                  <a:pt x="0" y="7047694"/>
                </a:lnTo>
                <a:lnTo>
                  <a:pt x="19044" y="64140"/>
                </a:lnTo>
                <a:lnTo>
                  <a:pt x="17446" y="61730"/>
                </a:lnTo>
                <a:lnTo>
                  <a:pt x="19050" y="61730"/>
                </a:lnTo>
                <a:lnTo>
                  <a:pt x="7382346" y="6173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1667067" y="5715000"/>
            <a:ext cx="504823" cy="1143000"/>
          </a:xfrm>
          <a:prstGeom prst="triangle">
            <a:avLst>
              <a:gd name="adj" fmla="val 100000"/>
            </a:avLst>
          </a:prstGeom>
          <a:solidFill>
            <a:srgbClr val="DFC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4134" y="660401"/>
            <a:ext cx="7738533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дохода за 9 месяцев прошлого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(для юридических лиц)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337,5 </a:t>
            </a:r>
            <a:r>
              <a:rPr lang="ru-RU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-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 человек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остаточной стоимости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 -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не связан с видами деятельности,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которых запрет применения УСН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(банки, страховые компании, ломбарды, нотариусы и другие);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компании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филиалов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доля участия в ней других организаций не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25%.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1866" y="3630699"/>
            <a:ext cx="77724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применения УСН с необходимо по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26.2-1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декабря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(09.01.2025 года)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календарных дней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даты постановки на налоговый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4"/>
          <a:srcRect l="30465" t="7982" r="28648" b="5074"/>
          <a:stretch/>
        </p:blipFill>
        <p:spPr bwMode="auto">
          <a:xfrm>
            <a:off x="8429095" y="3314170"/>
            <a:ext cx="3153305" cy="3442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6333" y="4917097"/>
            <a:ext cx="811953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algn="just"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 И ИП, утратившие в 2024 году право на применение УСН в связи с превышением размера полученных доходов (265,8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- вправе вновь перейти на УСН 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года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сумма всех доходов (УСН+ОСНО)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337,5 млн. руб. по итогам 9 месяцев 2024 года.  </a:t>
            </a:r>
          </a:p>
        </p:txBody>
      </p:sp>
    </p:spTree>
    <p:extLst>
      <p:ext uri="{BB962C8B-B14F-4D97-AF65-F5344CB8AC3E}">
        <p14:creationId xmlns:p14="http://schemas.microsoft.com/office/powerpoint/2010/main" val="23895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E2003D5-C530-E629-2C49-71877DC978C3}"/>
              </a:ext>
            </a:extLst>
          </p:cNvPr>
          <p:cNvSpPr txBox="1"/>
          <p:nvPr/>
        </p:nvSpPr>
        <p:spPr>
          <a:xfrm>
            <a:off x="179038" y="2343454"/>
            <a:ext cx="11233248" cy="195944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219140">
              <a:spcAft>
                <a:spcPts val="600"/>
              </a:spcAft>
              <a:defRPr/>
            </a:pPr>
            <a:endParaRPr lang="ru-RU" sz="3733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 defTabSz="1219140">
              <a:spcAft>
                <a:spcPts val="600"/>
              </a:spcAft>
              <a:defRPr/>
            </a:pPr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Благодарю за внимание!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  <a:p>
            <a:pPr algn="ctr" defTabSz="1219140">
              <a:spcAft>
                <a:spcPts val="600"/>
              </a:spcAft>
              <a:defRPr/>
            </a:pP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</p:txBody>
      </p:sp>
      <p:pic>
        <p:nvPicPr>
          <p:cNvPr id="15" name="Graphic 2">
            <a:extLst>
              <a:ext uri="{FF2B5EF4-FFF2-40B4-BE49-F238E27FC236}">
                <a16:creationId xmlns="" xmlns:a16="http://schemas.microsoft.com/office/drawing/2014/main" id="{D6C5F284-CBE3-0BD7-2D1F-66E0D8E805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243"/>
          <a:stretch/>
        </p:blipFill>
        <p:spPr>
          <a:xfrm>
            <a:off x="335361" y="68627"/>
            <a:ext cx="1440160" cy="13589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91477" y="164638"/>
            <a:ext cx="5184576" cy="1024113"/>
          </a:xfrm>
          <a:prstGeom prst="rect">
            <a:avLst/>
          </a:prstGeom>
        </p:spPr>
        <p:txBody>
          <a:bodyPr lIns="185433" tIns="92716" rIns="185433" bIns="92716" anchor="ctr"/>
          <a:lstStyle/>
          <a:p>
            <a:pPr algn="ctr" defTabSz="1854230">
              <a:defRPr/>
            </a:pPr>
            <a:r>
              <a:rPr lang="ru-RU" sz="1867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УПРАВЛЕНИЕ ФЕДЕРАЛЬНОЙ НАЛОГОВОЙ СЛУЖБЫ ПО Г. СЕВАСТОПОЛЮ</a:t>
            </a:r>
          </a:p>
        </p:txBody>
      </p:sp>
    </p:spTree>
    <p:extLst>
      <p:ext uri="{BB962C8B-B14F-4D97-AF65-F5344CB8AC3E}">
        <p14:creationId xmlns:p14="http://schemas.microsoft.com/office/powerpoint/2010/main" val="41645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6071</TotalTime>
  <Words>560</Words>
  <Application>Microsoft Office PowerPoint</Application>
  <PresentationFormat>Широкоэкранный</PresentationFormat>
  <Paragraphs>72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Golos Text</vt:lpstr>
      <vt:lpstr>Arial</vt:lpstr>
      <vt:lpstr>Calibri Light</vt:lpstr>
      <vt:lpstr>Calibri</vt:lpstr>
      <vt:lpstr>Georgia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ФНС России</dc:title>
  <dc:creator>Hamlet Markarian</dc:creator>
  <cp:lastModifiedBy>Пожематкина Вероника Сергеевна</cp:lastModifiedBy>
  <cp:revision>977</cp:revision>
  <cp:lastPrinted>2024-09-03T18:11:29Z</cp:lastPrinted>
  <dcterms:created xsi:type="dcterms:W3CDTF">2023-10-26T17:06:29Z</dcterms:created>
  <dcterms:modified xsi:type="dcterms:W3CDTF">2024-09-03T18:15:42Z</dcterms:modified>
</cp:coreProperties>
</file>