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4" r:id="rId1"/>
    <p:sldMasterId id="2147484119" r:id="rId2"/>
    <p:sldMasterId id="2147484134" r:id="rId3"/>
    <p:sldMasterId id="2147484149" r:id="rId4"/>
    <p:sldMasterId id="2147484326" r:id="rId5"/>
    <p:sldMasterId id="2147488967" r:id="rId6"/>
  </p:sldMasterIdLst>
  <p:notesMasterIdLst>
    <p:notesMasterId r:id="rId16"/>
  </p:notesMasterIdLst>
  <p:handoutMasterIdLst>
    <p:handoutMasterId r:id="rId17"/>
  </p:handoutMasterIdLst>
  <p:sldIdLst>
    <p:sldId id="456" r:id="rId7"/>
    <p:sldId id="573" r:id="rId8"/>
    <p:sldId id="579" r:id="rId9"/>
    <p:sldId id="575" r:id="rId10"/>
    <p:sldId id="580" r:id="rId11"/>
    <p:sldId id="581" r:id="rId12"/>
    <p:sldId id="578" r:id="rId13"/>
    <p:sldId id="576" r:id="rId14"/>
    <p:sldId id="551" r:id="rId15"/>
  </p:sldIdLst>
  <p:sldSz cx="9144000" cy="5143500" type="screen16x9"/>
  <p:notesSz cx="6808788" cy="9940925"/>
  <p:defaultTextStyle>
    <a:defPPr>
      <a:defRPr lang="ru-RU"/>
    </a:defPPr>
    <a:lvl1pPr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0050" indent="4762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01688" indent="96838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03325" indent="144463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04963" indent="19367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2F2F2"/>
    <a:srgbClr val="0066FF"/>
    <a:srgbClr val="3333FF"/>
    <a:srgbClr val="0000FF"/>
    <a:srgbClr val="0099CC"/>
    <a:srgbClr val="66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7126" autoAdjust="0"/>
  </p:normalViewPr>
  <p:slideViewPr>
    <p:cSldViewPr>
      <p:cViewPr varScale="1">
        <p:scale>
          <a:sx n="148" d="100"/>
          <a:sy n="148" d="100"/>
        </p:scale>
        <p:origin x="630" y="120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583F5-E3A4-43A6-BADD-B00E6A68C89F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31AF7-2239-46A9-8B9A-31755E51C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3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r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130B82-A11F-426B-8239-1755AD3A290D}" type="datetimeFigureOut">
              <a:rPr lang="ru-RU"/>
              <a:pPr>
                <a:defRPr/>
              </a:pPr>
              <a:t>24.09.2024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4" tIns="45907" rIns="91814" bIns="4590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814" tIns="45907" rIns="91814" bIns="459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814" tIns="45907" rIns="91814" bIns="45907" rtlCol="0" anchor="b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814" tIns="45907" rIns="91814" bIns="45907" numCol="1" anchor="b" anchorCtr="0" compatLnSpc="1">
            <a:prstTxWarp prst="textNoShape">
              <a:avLst/>
            </a:prstTxWarp>
          </a:bodyPr>
          <a:lstStyle>
            <a:lvl1pPr algn="r" defTabSz="81915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3F97CB-4BA2-4C97-BC95-684D1A55F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3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88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3325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4963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7886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947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104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2627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8D2AF8-2EAE-4D1A-AA20-DA86BBBE4777}" type="slidenum">
              <a:rPr lang="ru-RU" altLang="ru-RU" sz="1200" smtClean="0">
                <a:latin typeface="Calibri" panose="020F0502020204030204" pitchFamily="34" charset="0"/>
              </a:rPr>
              <a:pPr/>
              <a:t>1</a:t>
            </a:fld>
            <a:endParaRPr lang="ru-RU" altLang="ru-RU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4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F97CB-4BA2-4C97-BC95-684D1A55FAD3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24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F97CB-4BA2-4C97-BC95-684D1A55FAD3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24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F97CB-4BA2-4C97-BC95-684D1A55FAD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72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F97CB-4BA2-4C97-BC95-684D1A55FAD3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24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9" y="1598265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168" indent="0" algn="ctr">
              <a:buNone/>
              <a:defRPr/>
            </a:lvl2pPr>
            <a:lvl3pPr marL="712340" indent="0" algn="ctr">
              <a:buNone/>
              <a:defRPr/>
            </a:lvl3pPr>
            <a:lvl4pPr marL="1068524" indent="0" algn="ctr">
              <a:buNone/>
              <a:defRPr/>
            </a:lvl4pPr>
            <a:lvl5pPr marL="1424697" indent="0" algn="ctr">
              <a:buNone/>
              <a:defRPr/>
            </a:lvl5pPr>
            <a:lvl6pPr marL="1780872" indent="0" algn="ctr">
              <a:buNone/>
              <a:defRPr/>
            </a:lvl6pPr>
            <a:lvl7pPr marL="2137048" indent="0" algn="ctr">
              <a:buNone/>
              <a:defRPr/>
            </a:lvl7pPr>
            <a:lvl8pPr marL="2493220" indent="0" algn="ctr">
              <a:buNone/>
              <a:defRPr/>
            </a:lvl8pPr>
            <a:lvl9pPr marL="284939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F4DE-ACE8-49D9-A3C5-76F72FAA4B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30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A5F2-7A15-4C3E-B89C-85DDEEB8B1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6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0F33-64FC-4CB3-AD7F-D67B9D2288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9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9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614B-042A-4BF5-BF14-30B9997647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89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7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7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E02-A1A1-46E1-96D3-A36BD12B6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02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9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354E-65D8-4F1F-BFC9-572C95073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771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7" y="159826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330" indent="0" algn="ctr">
              <a:buNone/>
              <a:defRPr/>
            </a:lvl2pPr>
            <a:lvl3pPr marL="712661" indent="0" algn="ctr">
              <a:buNone/>
              <a:defRPr/>
            </a:lvl3pPr>
            <a:lvl4pPr marL="1069005" indent="0" algn="ctr">
              <a:buNone/>
              <a:defRPr/>
            </a:lvl4pPr>
            <a:lvl5pPr marL="1425339" indent="0" algn="ctr">
              <a:buNone/>
              <a:defRPr/>
            </a:lvl5pPr>
            <a:lvl6pPr marL="1781674" indent="0" algn="ctr">
              <a:buNone/>
              <a:defRPr/>
            </a:lvl6pPr>
            <a:lvl7pPr marL="2138011" indent="0" algn="ctr">
              <a:buNone/>
              <a:defRPr/>
            </a:lvl7pPr>
            <a:lvl8pPr marL="2494345" indent="0" algn="ctr">
              <a:buNone/>
              <a:defRPr/>
            </a:lvl8pPr>
            <a:lvl9pPr marL="285067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989A-85E7-4576-B12F-6947845AB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003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22F0-756B-4ADE-9DAA-68B9815F6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205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8" y="3305569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8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330" indent="0">
              <a:buNone/>
              <a:defRPr sz="1400"/>
            </a:lvl2pPr>
            <a:lvl3pPr marL="712661" indent="0">
              <a:buNone/>
              <a:defRPr sz="1300"/>
            </a:lvl3pPr>
            <a:lvl4pPr marL="1069005" indent="0">
              <a:buNone/>
              <a:defRPr sz="1100"/>
            </a:lvl4pPr>
            <a:lvl5pPr marL="1425339" indent="0">
              <a:buNone/>
              <a:defRPr sz="1100"/>
            </a:lvl5pPr>
            <a:lvl6pPr marL="1781674" indent="0">
              <a:buNone/>
              <a:defRPr sz="1100"/>
            </a:lvl6pPr>
            <a:lvl7pPr marL="2138011" indent="0">
              <a:buNone/>
              <a:defRPr sz="1100"/>
            </a:lvl7pPr>
            <a:lvl8pPr marL="2494345" indent="0">
              <a:buNone/>
              <a:defRPr sz="1100"/>
            </a:lvl8pPr>
            <a:lvl9pPr marL="285067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13D0-09BE-4BD4-93C0-13371970B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37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B433-0E64-4626-AA3B-21C2F9AD1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905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0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3DED-4560-400D-95BC-17F5DE607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B0F2-C75C-48E5-A58E-98376309E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173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27F3-0AE2-437A-94B9-C805B29546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378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ADF6-589E-4C9F-A82F-078F71A2B5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30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9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9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A0D7-357E-4A46-AC19-F28E41C616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594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61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330" indent="0">
              <a:buNone/>
              <a:defRPr sz="2300"/>
            </a:lvl2pPr>
            <a:lvl3pPr marL="712661" indent="0">
              <a:buNone/>
              <a:defRPr sz="1900"/>
            </a:lvl3pPr>
            <a:lvl4pPr marL="1069005" indent="0">
              <a:buNone/>
              <a:defRPr sz="1600"/>
            </a:lvl4pPr>
            <a:lvl5pPr marL="1425339" indent="0">
              <a:buNone/>
              <a:defRPr sz="1600"/>
            </a:lvl5pPr>
            <a:lvl6pPr marL="1781674" indent="0">
              <a:buNone/>
              <a:defRPr sz="1600"/>
            </a:lvl6pPr>
            <a:lvl7pPr marL="2138011" indent="0">
              <a:buNone/>
              <a:defRPr sz="1600"/>
            </a:lvl7pPr>
            <a:lvl8pPr marL="2494345" indent="0">
              <a:buNone/>
              <a:defRPr sz="1600"/>
            </a:lvl8pPr>
            <a:lvl9pPr marL="2850678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6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492B-89F8-4C75-9BA5-7B14BE81A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059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43FD-E046-4248-9E3D-59FC0A62C7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364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DB84-39DD-435C-98AD-EE965E2D3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74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3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9636-20D0-4768-A833-F1B425BC9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439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59BD-47EA-4868-A3A2-5C6EE2896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856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3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33A4-0232-4DDB-B5BC-5C0D80F6A8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093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2" y="1598258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546" indent="0" algn="ctr">
              <a:buNone/>
              <a:defRPr/>
            </a:lvl2pPr>
            <a:lvl3pPr marL="713089" indent="0" algn="ctr">
              <a:buNone/>
              <a:defRPr/>
            </a:lvl3pPr>
            <a:lvl4pPr marL="1069648" indent="0" algn="ctr">
              <a:buNone/>
              <a:defRPr/>
            </a:lvl4pPr>
            <a:lvl5pPr marL="1426195" indent="0" algn="ctr">
              <a:buNone/>
              <a:defRPr/>
            </a:lvl5pPr>
            <a:lvl6pPr marL="1782745" indent="0" algn="ctr">
              <a:buNone/>
              <a:defRPr/>
            </a:lvl6pPr>
            <a:lvl7pPr marL="2139296" indent="0" algn="ctr">
              <a:buNone/>
              <a:defRPr/>
            </a:lvl7pPr>
            <a:lvl8pPr marL="2495845" indent="0" algn="ctr">
              <a:buNone/>
              <a:defRPr/>
            </a:lvl8pPr>
            <a:lvl9pPr marL="285239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048D-BCB2-4AA7-A4C4-EEB0757A0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0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0" y="3305572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0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168" indent="0">
              <a:buNone/>
              <a:defRPr sz="1400"/>
            </a:lvl2pPr>
            <a:lvl3pPr marL="712340" indent="0">
              <a:buNone/>
              <a:defRPr sz="1300"/>
            </a:lvl3pPr>
            <a:lvl4pPr marL="1068524" indent="0">
              <a:buNone/>
              <a:defRPr sz="1100"/>
            </a:lvl4pPr>
            <a:lvl5pPr marL="1424697" indent="0">
              <a:buNone/>
              <a:defRPr sz="1100"/>
            </a:lvl5pPr>
            <a:lvl6pPr marL="1780872" indent="0">
              <a:buNone/>
              <a:defRPr sz="1100"/>
            </a:lvl6pPr>
            <a:lvl7pPr marL="2137048" indent="0">
              <a:buNone/>
              <a:defRPr sz="1100"/>
            </a:lvl7pPr>
            <a:lvl8pPr marL="2493220" indent="0">
              <a:buNone/>
              <a:defRPr sz="1100"/>
            </a:lvl8pPr>
            <a:lvl9pPr marL="2849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23C6-F43E-4BD8-8778-DE8632016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111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8E80-F769-41C8-8D87-8AA910460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389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3" y="330556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3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546" indent="0">
              <a:buNone/>
              <a:defRPr sz="1400"/>
            </a:lvl2pPr>
            <a:lvl3pPr marL="713089" indent="0">
              <a:buNone/>
              <a:defRPr sz="1300"/>
            </a:lvl3pPr>
            <a:lvl4pPr marL="1069648" indent="0">
              <a:buNone/>
              <a:defRPr sz="1100"/>
            </a:lvl4pPr>
            <a:lvl5pPr marL="1426195" indent="0">
              <a:buNone/>
              <a:defRPr sz="1100"/>
            </a:lvl5pPr>
            <a:lvl6pPr marL="1782745" indent="0">
              <a:buNone/>
              <a:defRPr sz="1100"/>
            </a:lvl6pPr>
            <a:lvl7pPr marL="2139296" indent="0">
              <a:buNone/>
              <a:defRPr sz="1100"/>
            </a:lvl7pPr>
            <a:lvl8pPr marL="2495845" indent="0">
              <a:buNone/>
              <a:defRPr sz="1100"/>
            </a:lvl8pPr>
            <a:lvl9pPr marL="28523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55CA-E7DF-40DF-8A20-9AADF3078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339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A9EE-58FB-4C1C-8B78-49FBE09F23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968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E4C0-5872-44FA-B657-8CD5EB30E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756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2C2D-1B20-4D94-AACE-89DEDC158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962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5579-0ADB-4C91-855D-66E926F3B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837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6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6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4E14-0AE7-4824-B0B9-36D147EE5C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894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58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546" indent="0">
              <a:buNone/>
              <a:defRPr sz="2300"/>
            </a:lvl2pPr>
            <a:lvl3pPr marL="713089" indent="0">
              <a:buNone/>
              <a:defRPr sz="1900"/>
            </a:lvl3pPr>
            <a:lvl4pPr marL="1069648" indent="0">
              <a:buNone/>
              <a:defRPr sz="1600"/>
            </a:lvl4pPr>
            <a:lvl5pPr marL="1426195" indent="0">
              <a:buNone/>
              <a:defRPr sz="1600"/>
            </a:lvl5pPr>
            <a:lvl6pPr marL="1782745" indent="0">
              <a:buNone/>
              <a:defRPr sz="1600"/>
            </a:lvl6pPr>
            <a:lvl7pPr marL="2139296" indent="0">
              <a:buNone/>
              <a:defRPr sz="1600"/>
            </a:lvl7pPr>
            <a:lvl8pPr marL="2495845" indent="0">
              <a:buNone/>
              <a:defRPr sz="1600"/>
            </a:lvl8pPr>
            <a:lvl9pPr marL="2852392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3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9C9D-1793-41AC-B815-11804F1A0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537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4EC1-CC8B-46D3-9290-2C4A8E488C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139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88F6-95D9-4353-863B-D1AF5A9242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70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D867-CFDD-4BA6-9EEC-7EC6C73735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728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2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2DAD-6AFA-45CD-9101-5E0C6A7C0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474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0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0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87C4-8F1C-42AF-BC87-907CBBF9A6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10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2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FBE3-CA7C-4B27-83FA-C29AC0CF19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248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40" y="1598254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266" indent="0" algn="ctr">
              <a:buNone/>
              <a:defRPr/>
            </a:lvl2pPr>
            <a:lvl3pPr marL="714529" indent="0" algn="ctr">
              <a:buNone/>
              <a:defRPr/>
            </a:lvl3pPr>
            <a:lvl4pPr marL="1071804" indent="0" algn="ctr">
              <a:buNone/>
              <a:defRPr/>
            </a:lvl4pPr>
            <a:lvl5pPr marL="1429071" indent="0" algn="ctr">
              <a:buNone/>
              <a:defRPr/>
            </a:lvl5pPr>
            <a:lvl6pPr marL="1786338" indent="0" algn="ctr">
              <a:buNone/>
              <a:defRPr/>
            </a:lvl6pPr>
            <a:lvl7pPr marL="2143605" indent="0" algn="ctr">
              <a:buNone/>
              <a:defRPr/>
            </a:lvl7pPr>
            <a:lvl8pPr marL="2500873" indent="0" algn="ctr">
              <a:buNone/>
              <a:defRPr/>
            </a:lvl8pPr>
            <a:lvl9pPr marL="28581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FF45-C2D6-476E-949B-808BF422C0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782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6930-3F90-46FE-BFE7-D3A409FC3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865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1" y="330555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1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266" indent="0">
              <a:buNone/>
              <a:defRPr sz="1400"/>
            </a:lvl2pPr>
            <a:lvl3pPr marL="714529" indent="0">
              <a:buNone/>
              <a:defRPr sz="1300"/>
            </a:lvl3pPr>
            <a:lvl4pPr marL="1071804" indent="0">
              <a:buNone/>
              <a:defRPr sz="1100"/>
            </a:lvl4pPr>
            <a:lvl5pPr marL="1429071" indent="0">
              <a:buNone/>
              <a:defRPr sz="1100"/>
            </a:lvl5pPr>
            <a:lvl6pPr marL="1786338" indent="0">
              <a:buNone/>
              <a:defRPr sz="1100"/>
            </a:lvl6pPr>
            <a:lvl7pPr marL="2143605" indent="0">
              <a:buNone/>
              <a:defRPr sz="1100"/>
            </a:lvl7pPr>
            <a:lvl8pPr marL="2500873" indent="0">
              <a:buNone/>
              <a:defRPr sz="1100"/>
            </a:lvl8pPr>
            <a:lvl9pPr marL="28581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FB77-84F3-4C11-8F53-63A218026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575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0546-9D0A-4F4A-BA42-ADCE629CAA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67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D58F-C68D-4FE5-9832-8D2C19F7A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712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017F-7E53-43EE-A746-E6F629593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417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B5D8-CF4C-4911-B5ED-A8B3872C7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67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E239-764D-4021-9E36-EEF06FCDE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4558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83" y="1076650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905D-C71D-48E7-90CD-417586D16B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64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9" y="360035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266" indent="0">
              <a:buNone/>
              <a:defRPr sz="2200"/>
            </a:lvl2pPr>
            <a:lvl3pPr marL="714529" indent="0">
              <a:buNone/>
              <a:defRPr sz="1900"/>
            </a:lvl3pPr>
            <a:lvl4pPr marL="1071804" indent="0">
              <a:buNone/>
              <a:defRPr sz="1600"/>
            </a:lvl4pPr>
            <a:lvl5pPr marL="1429071" indent="0">
              <a:buNone/>
              <a:defRPr sz="1600"/>
            </a:lvl5pPr>
            <a:lvl6pPr marL="1786338" indent="0">
              <a:buNone/>
              <a:defRPr sz="1600"/>
            </a:lvl6pPr>
            <a:lvl7pPr marL="2143605" indent="0">
              <a:buNone/>
              <a:defRPr sz="1600"/>
            </a:lvl7pPr>
            <a:lvl8pPr marL="2500873" indent="0">
              <a:buNone/>
              <a:defRPr sz="1600"/>
            </a:lvl8pPr>
            <a:lvl9pPr marL="2858140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9" y="402582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9FD5-2C00-4DEB-87BE-370A2D4D0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676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D53C-D646-4FAF-AFA3-8989883DAF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013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5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5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DC08-5289-4888-ACE4-2D04EDAEC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175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59" y="1199764"/>
            <a:ext cx="7343979" cy="3627339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FF20-CFA9-4E3C-AC78-AE5EFD486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106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76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76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2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2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FA11-5AE4-4F91-AA7D-8ECE927EC6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0539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59" y="367165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227D-23CF-43A3-86B2-237668EB4C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0051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29" y="159823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805" indent="0" algn="ctr">
              <a:buNone/>
              <a:defRPr/>
            </a:lvl2pPr>
            <a:lvl3pPr marL="715609" indent="0" algn="ctr">
              <a:buNone/>
              <a:defRPr/>
            </a:lvl3pPr>
            <a:lvl4pPr marL="1073414" indent="0" algn="ctr">
              <a:buNone/>
              <a:defRPr/>
            </a:lvl4pPr>
            <a:lvl5pPr marL="1431219" indent="0" algn="ctr">
              <a:buNone/>
              <a:defRPr/>
            </a:lvl5pPr>
            <a:lvl6pPr marL="1789024" indent="0" algn="ctr">
              <a:buNone/>
              <a:defRPr/>
            </a:lvl6pPr>
            <a:lvl7pPr marL="2146828" indent="0" algn="ctr">
              <a:buNone/>
              <a:defRPr/>
            </a:lvl7pPr>
            <a:lvl8pPr marL="2504633" indent="0" algn="ctr">
              <a:buNone/>
              <a:defRPr/>
            </a:lvl8pPr>
            <a:lvl9pPr marL="286243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C650-4ADE-40CC-B86B-7DC8AF767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735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3A0-A527-4563-B717-D2CDD23015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6835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1" y="3305533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1" y="2180292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805" indent="0">
              <a:buNone/>
              <a:defRPr sz="1400"/>
            </a:lvl2pPr>
            <a:lvl3pPr marL="715609" indent="0">
              <a:buNone/>
              <a:defRPr sz="1300"/>
            </a:lvl3pPr>
            <a:lvl4pPr marL="1073414" indent="0">
              <a:buNone/>
              <a:defRPr sz="1100"/>
            </a:lvl4pPr>
            <a:lvl5pPr marL="1431219" indent="0">
              <a:buNone/>
              <a:defRPr sz="1100"/>
            </a:lvl5pPr>
            <a:lvl6pPr marL="1789024" indent="0">
              <a:buNone/>
              <a:defRPr sz="1100"/>
            </a:lvl6pPr>
            <a:lvl7pPr marL="2146828" indent="0">
              <a:buNone/>
              <a:defRPr sz="1100"/>
            </a:lvl7pPr>
            <a:lvl8pPr marL="2504633" indent="0">
              <a:buNone/>
              <a:defRPr sz="1100"/>
            </a:lvl8pPr>
            <a:lvl9pPr marL="28624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84B6-8C53-4537-932D-F59CF77A7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51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E9BF-8E5C-41F6-8A26-D36B220B35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552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5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95" y="119975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62EC-3282-4AC7-94B0-C5B8CC430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201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6259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2" y="1151159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2" y="1630629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4" y="1151159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4" y="1630629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0931-E617-4ABF-9591-22631040B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464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9DDE-CF11-436F-A27E-286179B89F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6192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CD33-28C3-480D-A306-AA37170A6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2843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08" y="205179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2" y="1076648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77EC-C8DE-494E-A318-20FA1575F8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057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77" y="360034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77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805" indent="0">
              <a:buNone/>
              <a:defRPr sz="2200"/>
            </a:lvl2pPr>
            <a:lvl3pPr marL="715609" indent="0">
              <a:buNone/>
              <a:defRPr sz="1900"/>
            </a:lvl3pPr>
            <a:lvl4pPr marL="1073414" indent="0">
              <a:buNone/>
              <a:defRPr sz="1600"/>
            </a:lvl4pPr>
            <a:lvl5pPr marL="1431219" indent="0">
              <a:buNone/>
              <a:defRPr sz="1600"/>
            </a:lvl5pPr>
            <a:lvl6pPr marL="1789024" indent="0">
              <a:buNone/>
              <a:defRPr sz="1600"/>
            </a:lvl6pPr>
            <a:lvl7pPr marL="2146828" indent="0">
              <a:buNone/>
              <a:defRPr sz="1600"/>
            </a:lvl7pPr>
            <a:lvl8pPr marL="2504633" indent="0">
              <a:buNone/>
              <a:defRPr sz="1600"/>
            </a:lvl8pPr>
            <a:lvl9pPr marL="2862438" indent="0">
              <a:buNone/>
              <a:defRPr sz="16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77" y="402581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CD5A-386D-47FB-A213-E2D702E40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158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C091-9C22-4B13-9336-0A6EB7C00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8922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2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48" y="367162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ECDA-DB56-4B9D-A7E0-8011FBC24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022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47" y="1199754"/>
            <a:ext cx="7343979" cy="3627339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B9DB-3965-4B92-8DDC-DDD8F8FB35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6623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5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2995" y="119975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18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2995" y="3064718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2E05-9D9B-45B9-BE5D-5DA83A2F4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1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4C04-508E-4228-8EAA-3C0DE93D1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574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47" y="367162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0EF0-61C7-4808-902A-2D944B9E9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4370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021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8705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91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646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14"/>
            <a:ext cx="7548638" cy="946151"/>
          </a:xfrm>
        </p:spPr>
        <p:txBody>
          <a:bodyPr/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CCFA8A61-5D59-494E-92A0-1B835ABFE5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2601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6DD5DA85-07CA-407B-B4EB-9915DCB7F8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1715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4AF8593B-D2AC-4C3C-BDCE-E5C93E4596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2245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CA5FA8E8-C1E4-4D3B-A4AF-D481492F84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87002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04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72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40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08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7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544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14194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12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AD58C6A4-30DB-44AB-B953-72E040FFCD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8670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6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2" y="115136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69949F-7E59-4FCD-A800-DAC0898E692A}" type="datetime1">
              <a:rPr lang="ru-RU" smtClean="0"/>
              <a:pPr>
                <a:defRPr/>
              </a:pPr>
              <a:t>24.09.2024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2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2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2C7F-2279-4D93-BA6F-567208D545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5514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9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830FAA7F-07B7-4272-A162-5804E6845B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51470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5C149F-161F-4057-B7C8-5F6C20BEACDC}" type="datetime1">
              <a:rPr lang="ru-RU" smtClean="0"/>
              <a:pPr>
                <a:defRPr/>
              </a:pPr>
              <a:t>24.09.2024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382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3" y="20482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3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1AF1CD-4263-49B8-9992-9421234BA5C5}" type="datetime1">
              <a:rPr lang="ru-RU" smtClean="0"/>
              <a:pPr>
                <a:defRPr/>
              </a:pPr>
              <a:t>24.09.2024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586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6803" indent="0">
              <a:buNone/>
              <a:defRPr sz="2500"/>
            </a:lvl2pPr>
            <a:lvl3pPr marL="813603" indent="0">
              <a:buNone/>
              <a:defRPr sz="2100"/>
            </a:lvl3pPr>
            <a:lvl4pPr marL="1220401" indent="0">
              <a:buNone/>
              <a:defRPr sz="1800"/>
            </a:lvl4pPr>
            <a:lvl5pPr marL="1627201" indent="0">
              <a:buNone/>
              <a:defRPr sz="1800"/>
            </a:lvl5pPr>
            <a:lvl6pPr marL="2034006" indent="0">
              <a:buNone/>
              <a:defRPr sz="1800"/>
            </a:lvl6pPr>
            <a:lvl7pPr marL="2440808" indent="0">
              <a:buNone/>
              <a:defRPr sz="1800"/>
            </a:lvl7pPr>
            <a:lvl8pPr marL="2847605" indent="0">
              <a:buNone/>
              <a:defRPr sz="1800"/>
            </a:lvl8pPr>
            <a:lvl9pPr marL="3254409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5F3D36-CECB-4190-B3B9-91E0A4E91335}" type="datetime1">
              <a:rPr lang="ru-RU" smtClean="0"/>
              <a:pPr>
                <a:defRPr/>
              </a:pPr>
              <a:t>24.09.2024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68D2BB2C-4F0C-429C-9961-E15C571BA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7248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7BC2CD-8732-4FAD-87DD-1AB571888093}" type="datetime1">
              <a:rPr lang="ru-RU" smtClean="0"/>
              <a:pPr>
                <a:defRPr/>
              </a:pPr>
              <a:t>24.09.2024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C2253AFC-6C59-4CF3-8126-7A7CE5DFBF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967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903E50-F737-419B-A571-FC3F1B59F1EF}" type="datetime1">
              <a:rPr lang="ru-RU" smtClean="0"/>
              <a:pPr>
                <a:defRPr/>
              </a:pPr>
              <a:t>24.09.2024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74A5BFEB-6D7F-4B1D-9BCB-D1B040E323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59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9" y="360036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168" indent="0">
              <a:buNone/>
              <a:defRPr sz="2300"/>
            </a:lvl2pPr>
            <a:lvl3pPr marL="712340" indent="0">
              <a:buNone/>
              <a:defRPr sz="1900"/>
            </a:lvl3pPr>
            <a:lvl4pPr marL="1068524" indent="0">
              <a:buNone/>
              <a:defRPr sz="1600"/>
            </a:lvl4pPr>
            <a:lvl5pPr marL="1424697" indent="0">
              <a:buNone/>
              <a:defRPr sz="1600"/>
            </a:lvl5pPr>
            <a:lvl6pPr marL="1780872" indent="0">
              <a:buNone/>
              <a:defRPr sz="1600"/>
            </a:lvl6pPr>
            <a:lvl7pPr marL="2137048" indent="0">
              <a:buNone/>
              <a:defRPr sz="1600"/>
            </a:lvl7pPr>
            <a:lvl8pPr marL="2493220" indent="0">
              <a:buNone/>
              <a:defRPr sz="1600"/>
            </a:lvl8pPr>
            <a:lvl9pPr marL="2849393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9" y="402583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E15A-CDDB-4972-B5F9-238EBECD53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46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  <a:normAutofit/>
          </a:bodyPr>
          <a:lstStyle>
            <a:lvl1pPr algn="ctr" defTabSz="811213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A26EF8-6CD0-4A2E-BFDA-D8BFF64C34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82" r:id="rId1"/>
    <p:sldLayoutId id="2147488883" r:id="rId2"/>
    <p:sldLayoutId id="2147488884" r:id="rId3"/>
    <p:sldLayoutId id="2147488885" r:id="rId4"/>
    <p:sldLayoutId id="2147488886" r:id="rId5"/>
    <p:sldLayoutId id="2147488887" r:id="rId6"/>
    <p:sldLayoutId id="2147488888" r:id="rId7"/>
    <p:sldLayoutId id="2147488889" r:id="rId8"/>
    <p:sldLayoutId id="2147488890" r:id="rId9"/>
    <p:sldLayoutId id="2147488891" r:id="rId10"/>
    <p:sldLayoutId id="2147488892" r:id="rId11"/>
    <p:sldLayoutId id="2147488893" r:id="rId12"/>
    <p:sldLayoutId id="2147488894" r:id="rId13"/>
    <p:sldLayoutId id="2147488895" r:id="rId14"/>
  </p:sldLayoutIdLst>
  <p:hf hdr="0" ftr="0" dt="0"/>
  <p:txStyles>
    <p:titleStyle>
      <a:lvl1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168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340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8524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4697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1213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16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0338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651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2693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16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34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524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697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872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704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322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9393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DF5CE6-58B0-4B19-A23E-ED40D66AAB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96" r:id="rId1"/>
    <p:sldLayoutId id="2147488897" r:id="rId2"/>
    <p:sldLayoutId id="2147488898" r:id="rId3"/>
    <p:sldLayoutId id="2147488899" r:id="rId4"/>
    <p:sldLayoutId id="2147488900" r:id="rId5"/>
    <p:sldLayoutId id="2147488901" r:id="rId6"/>
    <p:sldLayoutId id="2147488902" r:id="rId7"/>
    <p:sldLayoutId id="2147488903" r:id="rId8"/>
    <p:sldLayoutId id="2147488904" r:id="rId9"/>
    <p:sldLayoutId id="2147488905" r:id="rId10"/>
    <p:sldLayoutId id="2147488906" r:id="rId11"/>
    <p:sldLayoutId id="2147488907" r:id="rId12"/>
    <p:sldLayoutId id="2147488908" r:id="rId13"/>
    <p:sldLayoutId id="2147488909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330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661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005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5339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82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1163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749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383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3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66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00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339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1674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801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434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0678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C31601-6454-4336-9FB0-5AE4CEDF4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10" r:id="rId1"/>
    <p:sldLayoutId id="2147488911" r:id="rId2"/>
    <p:sldLayoutId id="2147488912" r:id="rId3"/>
    <p:sldLayoutId id="2147488913" r:id="rId4"/>
    <p:sldLayoutId id="2147488914" r:id="rId5"/>
    <p:sldLayoutId id="2147488915" r:id="rId6"/>
    <p:sldLayoutId id="2147488916" r:id="rId7"/>
    <p:sldLayoutId id="2147488917" r:id="rId8"/>
    <p:sldLayoutId id="2147488918" r:id="rId9"/>
    <p:sldLayoutId id="2147488919" r:id="rId10"/>
    <p:sldLayoutId id="2147488920" r:id="rId11"/>
    <p:sldLayoutId id="2147488921" r:id="rId12"/>
    <p:sldLayoutId id="2147488922" r:id="rId13"/>
    <p:sldLayoutId id="2147488923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546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3089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648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6195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7775" indent="-966788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5716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226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881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5368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4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089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48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19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7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29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8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392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  <a:normAutofit/>
          </a:bodyPr>
          <a:lstStyle>
            <a:lvl1pPr algn="ctr" defTabSz="814388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6E3102-21E2-4422-BD00-1BECDB9A7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24" r:id="rId1"/>
    <p:sldLayoutId id="2147488925" r:id="rId2"/>
    <p:sldLayoutId id="2147488926" r:id="rId3"/>
    <p:sldLayoutId id="2147488927" r:id="rId4"/>
    <p:sldLayoutId id="2147488928" r:id="rId5"/>
    <p:sldLayoutId id="2147488929" r:id="rId6"/>
    <p:sldLayoutId id="2147488930" r:id="rId7"/>
    <p:sldLayoutId id="2147488931" r:id="rId8"/>
    <p:sldLayoutId id="2147488932" r:id="rId9"/>
    <p:sldLayoutId id="2147488933" r:id="rId10"/>
    <p:sldLayoutId id="2147488934" r:id="rId11"/>
    <p:sldLayoutId id="2147488935" r:id="rId12"/>
    <p:sldLayoutId id="2147488936" r:id="rId13"/>
    <p:sldLayoutId id="2147488937" r:id="rId14"/>
  </p:sldLayoutIdLst>
  <p:hf hdr="0" ftr="0" dt="0"/>
  <p:txStyles>
    <p:titleStyle>
      <a:lvl1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266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4529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1804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9071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4388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3200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9363" indent="-968375" algn="just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0775" indent="306388" algn="l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8689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5957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3225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0492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266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29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804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071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338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605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873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14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 defTabSz="815975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6ABA12-7D7C-409A-AE10-9B7C9D0B5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38" r:id="rId1"/>
    <p:sldLayoutId id="2147488939" r:id="rId2"/>
    <p:sldLayoutId id="2147488940" r:id="rId3"/>
    <p:sldLayoutId id="2147488941" r:id="rId4"/>
    <p:sldLayoutId id="2147488942" r:id="rId5"/>
    <p:sldLayoutId id="2147488943" r:id="rId6"/>
    <p:sldLayoutId id="2147488944" r:id="rId7"/>
    <p:sldLayoutId id="2147488945" r:id="rId8"/>
    <p:sldLayoutId id="2147488946" r:id="rId9"/>
    <p:sldLayoutId id="2147488947" r:id="rId10"/>
    <p:sldLayoutId id="2147488948" r:id="rId11"/>
    <p:sldLayoutId id="2147488949" r:id="rId12"/>
    <p:sldLayoutId id="2147488950" r:id="rId13"/>
    <p:sldLayoutId id="2147488951" r:id="rId14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4163" indent="73025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50950" indent="-96996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2363" indent="307975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80914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8719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6523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4328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l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7CC4530-06C7-4CE1-B79E-3D0F281ED845}" type="datetime1">
              <a:rPr lang="ru-RU" smtClean="0"/>
              <a:pPr>
                <a:defRPr/>
              </a:pPr>
              <a:t>24.09.2024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ctr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4225" y="4398963"/>
            <a:ext cx="503238" cy="512762"/>
          </a:xfrm>
          <a:prstGeom prst="rect">
            <a:avLst/>
          </a:prstGeom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F385BE-3BBB-4EF8-B3C9-90F607B57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899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68" r:id="rId1"/>
    <p:sldLayoutId id="2147488969" r:id="rId2"/>
    <p:sldLayoutId id="2147488970" r:id="rId3"/>
    <p:sldLayoutId id="2147488971" r:id="rId4"/>
    <p:sldLayoutId id="2147488972" r:id="rId5"/>
    <p:sldLayoutId id="2147488973" r:id="rId6"/>
    <p:sldLayoutId id="2147488974" r:id="rId7"/>
    <p:sldLayoutId id="2147488975" r:id="rId8"/>
    <p:sldLayoutId id="2147488976" r:id="rId9"/>
    <p:sldLayoutId id="2147488977" r:id="rId10"/>
    <p:sldLayoutId id="2147488978" r:id="rId11"/>
    <p:sldLayoutId id="2147488979" r:id="rId12"/>
    <p:sldLayoutId id="2147488980" r:id="rId13"/>
    <p:sldLayoutId id="2147488981" r:id="rId14"/>
    <p:sldLayoutId id="2147488982" r:id="rId15"/>
  </p:sldLayoutIdLst>
  <p:hf hdr="0" ftr="0" dt="0"/>
  <p:txStyles>
    <p:titleStyle>
      <a:lvl1pPr algn="l" defTabSz="8128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2575" indent="1746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2800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19188" indent="709613" algn="l" defTabSz="8128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374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2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0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8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8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6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4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2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006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808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605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409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3"/>
          <p:cNvSpPr>
            <a:spLocks noChangeArrowheads="1"/>
          </p:cNvSpPr>
          <p:nvPr/>
        </p:nvSpPr>
        <p:spPr bwMode="auto">
          <a:xfrm>
            <a:off x="4200057" y="4670425"/>
            <a:ext cx="466077" cy="4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784" tIns="51897" rIns="103784" bIns="51897">
            <a:spAutoFit/>
          </a:bodyPr>
          <a:lstStyle>
            <a:lvl1pPr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</a:t>
            </a:r>
            <a:endParaRPr lang="ru-RU" altLang="ru-RU" sz="1100" dirty="0" smtClean="0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Заголовок 1"/>
          <p:cNvSpPr>
            <a:spLocks noGrp="1"/>
          </p:cNvSpPr>
          <p:nvPr>
            <p:ph type="ctrTitle"/>
          </p:nvPr>
        </p:nvSpPr>
        <p:spPr>
          <a:xfrm>
            <a:off x="772252" y="2757964"/>
            <a:ext cx="8192235" cy="1102519"/>
          </a:xfrm>
        </p:spPr>
        <p:txBody>
          <a:bodyPr>
            <a:normAutofit fontScale="90000"/>
          </a:bodyPr>
          <a:lstStyle/>
          <a:p>
            <a:pPr algn="ctr" defTabSz="1011238" eaLnBrk="1" hangingPunct="1"/>
            <a:r>
              <a:rPr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latin typeface="Arial Narrow" panose="020B0606020202030204" pitchFamily="34" charset="0"/>
              </a:rPr>
              <a:t>Актуальные вопросы начисления и уплаты имущественных налогов физических лиц в 2024 году. Изменения, внесенные в НК РФ Федеральным законом от 12.07.2024 № 176-ФЗ, в части имущественных </a:t>
            </a:r>
            <a:r>
              <a:rPr lang="ru-RU" sz="2200" dirty="0" smtClean="0">
                <a:latin typeface="Arial Narrow" panose="020B0606020202030204" pitchFamily="34" charset="0"/>
              </a:rPr>
              <a:t>налогов</a:t>
            </a:r>
            <a:r>
              <a:rPr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endParaRPr lang="ru-RU" alt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450" y="1924050"/>
            <a:ext cx="6408738" cy="647700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УПРАВЛЕНИЕ ФЕДЕРАЛЬНОЙ НАЛОГОВОЙ СЛУЖБЫ ПО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Г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 СЕВАСТОПОЛЮ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253" y="4095750"/>
            <a:ext cx="7561263" cy="574675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Докладчик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Минкина Анна Юрьевна, 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начальник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отдела камерального контроля в сфере налогообложения имущества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3183698" y="1502722"/>
            <a:ext cx="4824288" cy="379995"/>
            <a:chOff x="3563888" y="929636"/>
            <a:chExt cx="4824288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563888" y="929636"/>
              <a:ext cx="21375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57246" y="929636"/>
              <a:ext cx="22309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602" name="Номер слайда 3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2800">
              <a:spcBef>
                <a:spcPct val="20000"/>
              </a:spcBef>
              <a:buFont typeface="+mj-lt"/>
              <a:defRPr sz="24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282575" indent="174625" defTabSz="8128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555625" indent="-201613" defTabSz="8128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1319213" algn="just" defTabSz="812800">
              <a:lnSpc>
                <a:spcPts val="1900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1119188" indent="709613" defTabSz="812800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15763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0335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24907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29479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5A660-9691-48CE-A84D-42D0379D1784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2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616047" y="505189"/>
            <a:ext cx="727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solidFill>
                  <a:schemeClr val="accent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 dirty="0" smtClean="0">
                <a:solidFill>
                  <a:schemeClr val="accent4"/>
                </a:solidFill>
                <a:latin typeface="Arial Narrow" panose="020B0606020202030204" pitchFamily="34" charset="0"/>
                <a:cs typeface="Times New Roman" pitchFamily="18" charset="0"/>
              </a:rPr>
              <a:t>ИМУЩЕСТВЕННЫЕ НАЛОГИ ФИЗИЧЕСКИХ ЛИЦ</a:t>
            </a:r>
            <a:endParaRPr lang="ru-RU" altLang="ru-RU" sz="2000" b="1" dirty="0">
              <a:solidFill>
                <a:schemeClr val="accent4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4438" y="1415228"/>
            <a:ext cx="1840415" cy="9349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4958" y="2575299"/>
            <a:ext cx="1849896" cy="9349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78507" y="4042605"/>
            <a:ext cx="1512887" cy="431800"/>
          </a:xfrm>
          <a:prstGeom prst="rect">
            <a:avLst/>
          </a:prstGeom>
        </p:spPr>
        <p:txBody>
          <a:bodyPr lIns="104306" tIns="52153" rIns="104306" bIns="52153" anchor="ctr">
            <a:normAutofit fontScale="55000" lnSpcReduction="20000"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4438" y="3735370"/>
            <a:ext cx="1840415" cy="9349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имущество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23983" y="1415228"/>
            <a:ext cx="3590161" cy="9349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Глава 28 НК РФ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 г. Севастополя от 14.11.2014 №75-ЗС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23983" y="2575298"/>
            <a:ext cx="3627423" cy="9349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Глава 31 НК РФ</a:t>
            </a:r>
          </a:p>
          <a:p>
            <a:pPr algn="ctr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 г. Севастополя от 26.11.2014 №81-ЗС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23983" y="3735368"/>
            <a:ext cx="3627423" cy="9349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Глава 32 НК РФ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 г. Севастополя от 27.11.2020 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614-ЗС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01213" y="1415227"/>
            <a:ext cx="1840415" cy="9349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01.01.2015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68627" y="2575298"/>
            <a:ext cx="1873001" cy="9349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01.01.2015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8107" y="3735369"/>
            <a:ext cx="1863522" cy="9349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01.01.2021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понижающий коэффициент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0,6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9582"/>
            <a:ext cx="763284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57866" y="4237231"/>
            <a:ext cx="1521718" cy="5308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7416" y="2352162"/>
            <a:ext cx="1512168" cy="7264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338" y="352957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Перечень объектов недвижимого имущества, в отношении которых налоговая база определяется как кадастровая стоимость</a:t>
            </a:r>
            <a:r>
              <a:rPr lang="en-US" sz="2000" b="1" dirty="0">
                <a:solidFill>
                  <a:schemeClr val="accent4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 smtClean="0">
                <a:solidFill>
                  <a:schemeClr val="accent4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 01.01.2023 </a:t>
            </a:r>
            <a:r>
              <a:rPr lang="ru-RU" sz="2000" b="1" kern="0" dirty="0">
                <a:solidFill>
                  <a:schemeClr val="accent4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kern="0" dirty="0">
                <a:solidFill>
                  <a:schemeClr val="accent4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779662"/>
            <a:ext cx="2568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dizo@sev.gov.ru</a:t>
            </a:r>
            <a:r>
              <a:rPr lang="en-US" sz="2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endParaRPr lang="ru-RU" sz="28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27934"/>
            <a:ext cx="2232248" cy="64807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Контрольная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 cstate="print"/>
          <a:srcRect l="39522" t="16686" r="9769" b="42391"/>
          <a:stretch>
            <a:fillRect/>
          </a:stretch>
        </p:blipFill>
        <p:spPr bwMode="auto">
          <a:xfrm>
            <a:off x="3203848" y="2859782"/>
            <a:ext cx="3597524" cy="163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275856" y="2715766"/>
            <a:ext cx="1296144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83718"/>
            <a:ext cx="2304255" cy="93610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Инспекция по контролю за пользованием объектов недвижимости ДИЗО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5652120" y="3075806"/>
            <a:ext cx="214312" cy="293688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AE484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3003798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AE4845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4139 </a:t>
            </a:r>
            <a:r>
              <a:rPr lang="ru-RU" altLang="ru-RU" sz="2400" b="1" dirty="0">
                <a:solidFill>
                  <a:srgbClr val="AE4845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16925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5"/>
          <p:cNvGrpSpPr/>
          <p:nvPr/>
        </p:nvGrpSpPr>
        <p:grpSpPr>
          <a:xfrm>
            <a:off x="3183698" y="1502722"/>
            <a:ext cx="4824288" cy="379995"/>
            <a:chOff x="3563888" y="929636"/>
            <a:chExt cx="4824288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563888" y="929636"/>
              <a:ext cx="21375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57246" y="929636"/>
              <a:ext cx="22309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602" name="Номер слайда 3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2800">
              <a:spcBef>
                <a:spcPct val="20000"/>
              </a:spcBef>
              <a:buFont typeface="+mj-lt"/>
              <a:defRPr sz="24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282575" indent="174625" defTabSz="8128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555625" indent="-201613" defTabSz="8128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1319213" algn="just" defTabSz="812800">
              <a:lnSpc>
                <a:spcPts val="1900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1119188" indent="709613" defTabSz="812800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15763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0335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24907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29479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5A660-9691-48CE-A84D-42D0379D1784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2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616047" y="470670"/>
            <a:ext cx="72728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4"/>
                </a:solidFill>
                <a:latin typeface="Arial Narrow" panose="020B0606020202030204" pitchFamily="34" charset="0"/>
                <a:cs typeface="Times New Roman" pitchFamily="18" charset="0"/>
              </a:rPr>
              <a:t>СЕРВИСЫ</a:t>
            </a:r>
            <a:r>
              <a:rPr lang="en-US" altLang="ru-RU" sz="2000" b="1" dirty="0" smtClean="0">
                <a:solidFill>
                  <a:schemeClr val="accent4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4"/>
                </a:solidFill>
                <a:latin typeface="Arial Narrow" panose="020B0606020202030204" pitchFamily="34" charset="0"/>
                <a:cs typeface="Times New Roman" pitchFamily="18" charset="0"/>
              </a:rPr>
              <a:t>ФНС РОССИИ</a:t>
            </a:r>
            <a:endParaRPr lang="ru-RU" altLang="ru-RU" sz="2400" b="1" dirty="0">
              <a:solidFill>
                <a:schemeClr val="accent4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8507" y="4042605"/>
            <a:ext cx="1512887" cy="431800"/>
          </a:xfrm>
          <a:prstGeom prst="rect">
            <a:avLst/>
          </a:prstGeom>
        </p:spPr>
        <p:txBody>
          <a:bodyPr lIns="104306" tIns="52153" rIns="104306" bIns="52153" anchor="ctr">
            <a:normAutofit fontScale="55000" lnSpcReduction="20000"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700" y="2231794"/>
            <a:ext cx="2453475" cy="285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1453" y="2298643"/>
            <a:ext cx="5197174" cy="268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5" cstate="print"/>
          <a:srcRect t="4838"/>
          <a:stretch>
            <a:fillRect/>
          </a:stretch>
        </p:blipFill>
        <p:spPr bwMode="auto">
          <a:xfrm>
            <a:off x="1331640" y="1003124"/>
            <a:ext cx="6017568" cy="132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03283" y="984674"/>
            <a:ext cx="1109244" cy="272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431400"/>
            <a:ext cx="1008112" cy="515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11453" y="2310311"/>
            <a:ext cx="5179941" cy="534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3518"/>
            <a:ext cx="7343775" cy="545405"/>
          </a:xfrm>
        </p:spPr>
        <p:txBody>
          <a:bodyPr/>
          <a:lstStyle/>
          <a:p>
            <a:pPr algn="ctr" defTabSz="801688"/>
            <a:r>
              <a:rPr lang="ru-RU" sz="20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ИНФОРМАЦИЯ О ПРИНАДЛЕЖНОСТИ К ЛЬГОТНОЙ КАТЕГОРИИ</a:t>
            </a:r>
            <a:endParaRPr lang="ru-R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AE6930-3F90-46FE-BFE7-D3A409FC3C1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18221" t="15411" r="2393" b="27172"/>
          <a:stretch/>
        </p:blipFill>
        <p:spPr>
          <a:xfrm>
            <a:off x="394494" y="1131590"/>
            <a:ext cx="7993929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96336" y="1491630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427734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2787774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3867894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299942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4587974"/>
            <a:ext cx="338437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915566"/>
            <a:ext cx="1800200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40224" y="2580134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20272" y="1779662"/>
            <a:ext cx="108012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6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AE6930-3F90-46FE-BFE7-D3A409FC3C18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17901" t="15220" r="1604" b="26267"/>
          <a:stretch/>
        </p:blipFill>
        <p:spPr>
          <a:xfrm>
            <a:off x="395536" y="1131590"/>
            <a:ext cx="7992888" cy="381642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11560" y="483518"/>
            <a:ext cx="7343775" cy="5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>
            <a:lvl1pPr algn="l" defTabSz="814388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4388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4388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4388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4388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5pPr>
            <a:lvl6pPr marL="357266" algn="l" defTabSz="815018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6pPr>
            <a:lvl7pPr marL="714529" algn="l" defTabSz="815018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7pPr>
            <a:lvl8pPr marL="1071804" algn="l" defTabSz="815018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8pPr>
            <a:lvl9pPr marL="1429071" algn="l" defTabSz="815018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 defTabSz="801688"/>
            <a:r>
              <a:rPr lang="ru-RU" sz="2000" kern="12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ИНФОРМАЦИЯ О ПРИНАДЛЕЖНОСТИ К ЛЬГОТНОЙ КАТЕГОРИИ</a:t>
            </a:r>
            <a:endParaRPr lang="ru-R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1491630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291830"/>
            <a:ext cx="100811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355726"/>
            <a:ext cx="4608512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3435846"/>
            <a:ext cx="108012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8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2800">
              <a:spcBef>
                <a:spcPct val="20000"/>
              </a:spcBef>
              <a:buFont typeface="+mj-lt"/>
              <a:defRPr sz="24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282575" indent="174625" defTabSz="8128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555625" indent="-201613" defTabSz="8128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1319213" algn="just" defTabSz="812800">
              <a:lnSpc>
                <a:spcPts val="1900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1119188" indent="709613" defTabSz="812800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15763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0335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24907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29479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5A660-9691-48CE-A84D-42D0379D1784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2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67544" y="339502"/>
            <a:ext cx="827643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900" b="1" dirty="0" smtClean="0">
                <a:latin typeface="Arial Narrow" panose="020B0606020202030204" pitchFamily="34" charset="0"/>
                <a:cs typeface="Times New Roman" pitchFamily="18" charset="0"/>
              </a:rPr>
              <a:t>ОСНОВНЫЕ </a:t>
            </a:r>
            <a:r>
              <a:rPr lang="ru-RU" altLang="ru-RU" sz="1900" b="1" dirty="0">
                <a:latin typeface="Arial Narrow" panose="020B0606020202030204" pitchFamily="34" charset="0"/>
                <a:cs typeface="Times New Roman" pitchFamily="18" charset="0"/>
              </a:rPr>
              <a:t>КАТЕГОРИИ ФИЗИЧЕСКИХ </a:t>
            </a:r>
            <a:r>
              <a:rPr lang="ru-RU" altLang="ru-RU" sz="1900" b="1" dirty="0" smtClean="0">
                <a:latin typeface="Arial Narrow" panose="020B0606020202030204" pitchFamily="34" charset="0"/>
                <a:cs typeface="Times New Roman" pitchFamily="18" charset="0"/>
              </a:rPr>
              <a:t>ЛИЦ, ПОЛЬЗУЮЩИХСЯ</a:t>
            </a:r>
            <a:endParaRPr lang="ru-RU" altLang="ru-RU" sz="1900" b="1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altLang="ru-RU" sz="1900" b="1" dirty="0" smtClean="0">
                <a:latin typeface="Arial Narrow" panose="020B0606020202030204" pitchFamily="34" charset="0"/>
                <a:cs typeface="Times New Roman" pitchFamily="18" charset="0"/>
              </a:rPr>
              <a:t>НАЛОГОВЫМИ ЛЬГОТАМИ (ВЫЧЕТАМИ) ПО ИМУЩЕСТВЕННЫМ НАЛОГАМ</a:t>
            </a:r>
            <a:endParaRPr lang="ru-RU" altLang="ru-RU" sz="1900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8507" y="4042605"/>
            <a:ext cx="1512887" cy="431800"/>
          </a:xfrm>
          <a:prstGeom prst="rect">
            <a:avLst/>
          </a:prstGeom>
        </p:spPr>
        <p:txBody>
          <a:bodyPr lIns="104306" tIns="52153" rIns="104306" bIns="52153" anchor="ctr">
            <a:normAutofit fontScale="55000" lnSpcReduction="20000"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123227"/>
              </p:ext>
            </p:extLst>
          </p:nvPr>
        </p:nvGraphicFramePr>
        <p:xfrm>
          <a:off x="652322" y="987574"/>
          <a:ext cx="7672528" cy="3962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99598"/>
                <a:gridCol w="1467801"/>
                <a:gridCol w="1427034"/>
                <a:gridCol w="1578095"/>
              </a:tblGrid>
              <a:tr h="0">
                <a:tc rowSpan="2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</a:t>
                      </a:r>
                      <a:r>
                        <a:rPr lang="ru-RU" sz="1200" baseline="0" dirty="0" smtClean="0"/>
                        <a:t> на имущество ФЛ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Земельный налог ФЛ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Транспортный налог ФЛ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896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ст. 407 НК РФ,</a:t>
                      </a:r>
                    </a:p>
                    <a:p>
                      <a:pPr algn="ctr"/>
                      <a:r>
                        <a:rPr lang="ru-RU" sz="1200" dirty="0" smtClean="0"/>
                        <a:t>ст. 3 Закона 614-ЗС</a:t>
                      </a:r>
                      <a:r>
                        <a:rPr lang="ru-RU" sz="1200" baseline="0" dirty="0" smtClean="0"/>
                        <a:t> от 27.11.2020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ст. 391 НК РФ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ст. 5 Закона 75-ЗС</a:t>
                      </a:r>
                      <a:r>
                        <a:rPr lang="ru-RU" sz="1200" baseline="0" dirty="0" smtClean="0"/>
                        <a:t> от 14.11.2014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8754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Пенсионеры</a:t>
                      </a:r>
                      <a:r>
                        <a:rPr lang="ru-RU" sz="1100" dirty="0" smtClean="0"/>
                        <a:t>, </a:t>
                      </a:r>
                      <a:r>
                        <a:rPr lang="ru-RU" sz="1100" dirty="0" err="1" smtClean="0"/>
                        <a:t>предпенсионеры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облагается 1 объект</a:t>
                      </a:r>
                      <a:r>
                        <a:rPr lang="ru-RU" sz="1200" baseline="0" dirty="0" smtClean="0"/>
                        <a:t> имущества определённой категории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(квартира, дом, гараж)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вычет на 600м</a:t>
                      </a:r>
                      <a:r>
                        <a:rPr lang="ru-RU" sz="1200" baseline="30000" dirty="0" smtClean="0"/>
                        <a:t>2</a:t>
                      </a:r>
                      <a:endParaRPr lang="ru-RU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нет льготы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68">
                <a:tc>
                  <a:txBody>
                    <a:bodyPr/>
                    <a:lstStyle/>
                    <a:p>
                      <a:pPr marL="0" marR="0" indent="0" algn="l" defTabSz="7145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effectLst/>
                        </a:rPr>
                        <a:t>Инвалиды</a:t>
                      </a:r>
                      <a:r>
                        <a:rPr lang="ru-RU" sz="1100" kern="1200" dirty="0" smtClean="0">
                          <a:effectLst/>
                        </a:rPr>
                        <a:t> I и II групп, инвалиды с детства, дети-инвалиды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облагается 1</a:t>
                      </a:r>
                      <a:r>
                        <a:rPr lang="ru-RU" sz="1200" baseline="0" dirty="0" smtClean="0"/>
                        <a:t> ТС до </a:t>
                      </a:r>
                      <a:r>
                        <a:rPr lang="ru-RU" sz="1200" baseline="0" dirty="0" smtClean="0"/>
                        <a:t>150 </a:t>
                      </a:r>
                      <a:r>
                        <a:rPr lang="ru-RU" sz="1200" baseline="0" dirty="0" smtClean="0"/>
                        <a:t>л.с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effectLst/>
                        </a:rPr>
                        <a:t>Ветераны</a:t>
                      </a:r>
                      <a:r>
                        <a:rPr lang="ru-RU" sz="1100" kern="1200" dirty="0" smtClean="0">
                          <a:effectLst/>
                        </a:rPr>
                        <a:t> ВОВ, ветераны боевых действий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152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effectLst/>
                        </a:rPr>
                        <a:t>Герои</a:t>
                      </a:r>
                      <a:r>
                        <a:rPr lang="ru-RU" sz="1100" kern="1200" dirty="0" smtClean="0">
                          <a:effectLst/>
                        </a:rPr>
                        <a:t> СССР, Герои РФ, лица, награжденные орденом Славы трех степеней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0000">
                <a:tc>
                  <a:txBody>
                    <a:bodyPr/>
                    <a:lstStyle/>
                    <a:p>
                      <a:pPr marL="0" marR="0" indent="0" algn="l" defTabSz="7145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Лица, пострадавшие на </a:t>
                      </a:r>
                      <a:r>
                        <a:rPr lang="ru-RU" sz="1100" b="1" dirty="0" smtClean="0"/>
                        <a:t>Чернобыльской</a:t>
                      </a:r>
                      <a:r>
                        <a:rPr lang="ru-RU" sz="1100" dirty="0" smtClean="0"/>
                        <a:t> АЭС, ПО «</a:t>
                      </a:r>
                      <a:r>
                        <a:rPr lang="ru-RU" sz="1100" b="1" dirty="0" smtClean="0"/>
                        <a:t>Маяк</a:t>
                      </a:r>
                      <a:r>
                        <a:rPr lang="ru-RU" sz="1100" dirty="0" smtClean="0"/>
                        <a:t>»,</a:t>
                      </a:r>
                      <a:r>
                        <a:rPr lang="ru-RU" sz="1100" baseline="0" dirty="0" smtClean="0"/>
                        <a:t> «</a:t>
                      </a:r>
                      <a:r>
                        <a:rPr lang="ru-RU" sz="1100" b="1" baseline="0" dirty="0" smtClean="0"/>
                        <a:t>Семипалатинском</a:t>
                      </a:r>
                      <a:r>
                        <a:rPr lang="ru-RU" sz="1100" baseline="0" dirty="0" smtClean="0"/>
                        <a:t> полигоне»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3389">
                <a:tc rowSpan="2">
                  <a:txBody>
                    <a:bodyPr/>
                    <a:lstStyle/>
                    <a:p>
                      <a:r>
                        <a:rPr lang="ru-RU" sz="1100" b="1" u="none" strike="noStrike" kern="1200" dirty="0" smtClean="0">
                          <a:effectLst/>
                        </a:rPr>
                        <a:t>Военнослужащие</a:t>
                      </a:r>
                      <a:r>
                        <a:rPr lang="ru-RU" sz="1100" u="none" strike="noStrike" kern="1200" dirty="0" smtClean="0">
                          <a:effectLst/>
                        </a:rPr>
                        <a:t>, </a:t>
                      </a:r>
                      <a:r>
                        <a:rPr lang="ru-RU" sz="1100" kern="1200" dirty="0" smtClean="0">
                          <a:effectLst/>
                        </a:rPr>
                        <a:t>члены семей</a:t>
                      </a:r>
                      <a:r>
                        <a:rPr lang="ru-RU" sz="1100" kern="1200" baseline="0" dirty="0" smtClean="0">
                          <a:effectLst/>
                        </a:rPr>
                        <a:t> </a:t>
                      </a:r>
                      <a:r>
                        <a:rPr lang="ru-RU" sz="1100" kern="1200" dirty="0" smtClean="0">
                          <a:effectLst/>
                        </a:rPr>
                        <a:t>военнослужащих, потерявших </a:t>
                      </a:r>
                      <a:r>
                        <a:rPr lang="ru-RU" sz="1100" kern="1200" dirty="0" smtClean="0">
                          <a:effectLst/>
                        </a:rPr>
                        <a:t>кормильца, участники СВО, члены их семей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491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нет льготы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нет льготы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Многодетные</a:t>
                      </a:r>
                      <a:r>
                        <a:rPr lang="ru-RU" sz="1100" baseline="0" dirty="0" smtClean="0"/>
                        <a:t> семьи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145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+mn-lt"/>
                          <a:cs typeface="+mn-cs"/>
                        </a:rPr>
                        <a:t>доп</a:t>
                      </a:r>
                      <a:r>
                        <a:rPr lang="ru-RU" sz="1200" baseline="0" dirty="0" smtClean="0">
                          <a:latin typeface="+mn-lt"/>
                          <a:cs typeface="+mn-cs"/>
                        </a:rPr>
                        <a:t> вычет 5 (7)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endParaRPr lang="ru-RU" sz="12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ребенка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вычет на 600м</a:t>
                      </a:r>
                      <a:r>
                        <a:rPr lang="ru-RU" sz="1200" baseline="30000" dirty="0" smtClean="0"/>
                        <a:t>2</a:t>
                      </a:r>
                      <a:endParaRPr lang="ru-RU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ТС</a:t>
                      </a:r>
                      <a:r>
                        <a:rPr lang="ru-RU" sz="1200" baseline="0" dirty="0" smtClean="0"/>
                        <a:t> до 200 </a:t>
                      </a:r>
                      <a:r>
                        <a:rPr lang="ru-RU" sz="1200" baseline="0" dirty="0" err="1" smtClean="0"/>
                        <a:t>л.с</a:t>
                      </a:r>
                      <a:r>
                        <a:rPr lang="ru-RU" sz="1200" baseline="0" dirty="0" smtClean="0"/>
                        <a:t>., 50% на ТС до 100 </a:t>
                      </a:r>
                      <a:r>
                        <a:rPr lang="ru-RU" sz="1200" baseline="0" dirty="0" err="1" smtClean="0"/>
                        <a:t>л.с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6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5"/>
          <p:cNvGrpSpPr/>
          <p:nvPr/>
        </p:nvGrpSpPr>
        <p:grpSpPr>
          <a:xfrm>
            <a:off x="3183698" y="1502722"/>
            <a:ext cx="4824288" cy="379995"/>
            <a:chOff x="3563888" y="929636"/>
            <a:chExt cx="4824288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563888" y="929636"/>
              <a:ext cx="21375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57246" y="929636"/>
              <a:ext cx="22309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602" name="Номер слайда 3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2800">
              <a:spcBef>
                <a:spcPct val="20000"/>
              </a:spcBef>
              <a:buFont typeface="+mj-lt"/>
              <a:defRPr sz="24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282575" indent="174625" defTabSz="8128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555625" indent="-201613" defTabSz="8128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1319213" algn="just" defTabSz="812800">
              <a:lnSpc>
                <a:spcPts val="1900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1119188" indent="709613" defTabSz="812800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15763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0335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24907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29479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5A660-9691-48CE-A84D-42D0379D1784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2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616047" y="483518"/>
            <a:ext cx="72728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chemeClr val="accent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 dirty="0" smtClean="0">
                <a:solidFill>
                  <a:schemeClr val="accent4"/>
                </a:solidFill>
                <a:latin typeface="Arial Narrow" panose="020B0606020202030204" pitchFamily="34" charset="0"/>
                <a:cs typeface="Times New Roman" pitchFamily="18" charset="0"/>
              </a:rPr>
              <a:t>СПОСОБЫ ПОЛУЧЕНИЯ НАЛОГОВОГО УВЕДОМЛЕНИЯ</a:t>
            </a:r>
            <a:endParaRPr lang="ru-RU" altLang="ru-RU" sz="2000" b="1" dirty="0">
              <a:solidFill>
                <a:schemeClr val="accent4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8507" y="4042605"/>
            <a:ext cx="1512887" cy="431800"/>
          </a:xfrm>
          <a:prstGeom prst="rect">
            <a:avLst/>
          </a:prstGeom>
        </p:spPr>
        <p:txBody>
          <a:bodyPr lIns="104306" tIns="52153" rIns="104306" bIns="52153" anchor="ctr">
            <a:normAutofit fontScale="55000" lnSpcReduction="20000"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92" y="1636952"/>
            <a:ext cx="1369111" cy="135203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8" y="1376927"/>
            <a:ext cx="1824835" cy="1869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53" y="1376927"/>
            <a:ext cx="3397795" cy="1911259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183698" y="917947"/>
            <a:ext cx="22938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Личный кабинет </a:t>
            </a:r>
          </a:p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налогоплательщика ФЛ</a:t>
            </a:r>
            <a:endParaRPr lang="ru-RU" altLang="ru-RU" b="1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288025" y="1270258"/>
            <a:ext cx="22938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с 01.07.2023</a:t>
            </a:r>
            <a:endParaRPr lang="ru-RU" altLang="ru-RU" b="1" dirty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35" y="3582857"/>
            <a:ext cx="2782157" cy="1185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35757" r="18930"/>
          <a:stretch/>
        </p:blipFill>
        <p:spPr>
          <a:xfrm>
            <a:off x="4916185" y="3413981"/>
            <a:ext cx="2453582" cy="151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E20E89E6-FE54-4E13-859C-1FA908D70D39}" type="slidenum">
              <a:rPr lang="ru-RU" sz="2100">
                <a:solidFill>
                  <a:prstClr val="white"/>
                </a:solidFill>
                <a:latin typeface="Arial Narrow" panose="020B0606020202030204" pitchFamily="34" charset="0"/>
              </a:rPr>
              <a:pPr/>
              <a:t>9</a:t>
            </a:fld>
            <a:endParaRPr lang="ru-RU" sz="21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75654"/>
            <a:ext cx="8206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34" eaLnBrk="1" hangingPunct="1"/>
            <a:r>
              <a:rPr lang="ru-RU" sz="2000" b="1" dirty="0" smtClean="0">
                <a:solidFill>
                  <a:schemeClr val="accent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СПОСОБЫ УПЛАТЫ ИМУЩЕСТВЕННЫХ НАЛОГОВ</a:t>
            </a:r>
            <a:endParaRPr lang="ru-RU" sz="2000" b="1" dirty="0">
              <a:solidFill>
                <a:schemeClr val="accent4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7" y="2211924"/>
            <a:ext cx="1725540" cy="149616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337113" y="2641257"/>
            <a:ext cx="3694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01634" eaLnBrk="1" hangingPunct="1">
              <a:spcAft>
                <a:spcPts val="1200"/>
              </a:spcAft>
            </a:pP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«Личный кабинет для физических лиц» на сайте ФНС России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228889" y="2465768"/>
            <a:ext cx="524007" cy="1122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634" eaLnBrk="1" hangingPunct="1"/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2852596" y="1266004"/>
            <a:ext cx="516103" cy="1172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634" eaLnBrk="1" hangingPunct="1"/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89147" y="1546535"/>
            <a:ext cx="3398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34" eaLnBrk="1" hangingPunct="1">
              <a:spcAft>
                <a:spcPts val="120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Отделения банка, </a:t>
            </a: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почтовые </a:t>
            </a:r>
            <a:r>
              <a:rPr lang="ru-RU" sz="18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отделения, терминалы </a:t>
            </a:r>
            <a:endParaRPr lang="ru-RU" sz="18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3" y="1078779"/>
            <a:ext cx="1818949" cy="15624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3691786" y="3723650"/>
            <a:ext cx="266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34" eaLnBrk="1" hangingPunct="1">
              <a:spcAft>
                <a:spcPts val="120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</a:t>
            </a:r>
            <a:r>
              <a: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портал государственных услуг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7" y="3099680"/>
            <a:ext cx="1818949" cy="179625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2" name="Стрелка влево 21"/>
          <p:cNvSpPr/>
          <p:nvPr/>
        </p:nvSpPr>
        <p:spPr>
          <a:xfrm>
            <a:off x="2855235" y="3389045"/>
            <a:ext cx="516103" cy="1172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634" eaLnBrk="1" hangingPunct="1"/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907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15547</TotalTime>
  <Words>381</Words>
  <Application>Microsoft Office PowerPoint</Application>
  <PresentationFormat>Экран (16:9)</PresentationFormat>
  <Paragraphs>80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Calibri</vt:lpstr>
      <vt:lpstr>Times New Roman</vt:lpstr>
      <vt:lpstr>10_Present_FNS2012_A4</vt:lpstr>
      <vt:lpstr>11_Present_FNS2012_A4</vt:lpstr>
      <vt:lpstr>12_Present_FNS2012_A4</vt:lpstr>
      <vt:lpstr>13_Present_FNS2012_A4</vt:lpstr>
      <vt:lpstr>14_Present_FNS2012_A4</vt:lpstr>
      <vt:lpstr>1_Present_FNS2012_16-9</vt:lpstr>
      <vt:lpstr>«Актуальные вопросы начисления и уплаты имущественных налогов физических лиц в 2024 году. Изменения, внесенные в НК РФ Федеральным законом от 12.07.2024 № 176-ФЗ, в части имущественных налогов»</vt:lpstr>
      <vt:lpstr>Презентация PowerPoint</vt:lpstr>
      <vt:lpstr>Презентация PowerPoint</vt:lpstr>
      <vt:lpstr>Презентация PowerPoint</vt:lpstr>
      <vt:lpstr>ИНФОРМАЦИЯ О ПРИНАДЛЕЖНОСТИ К ЛЬГОТНОЙ КАТЕГОРИИ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Минкина Анна Юрьевна</cp:lastModifiedBy>
  <cp:revision>1710</cp:revision>
  <cp:lastPrinted>2022-10-20T05:43:28Z</cp:lastPrinted>
  <dcterms:created xsi:type="dcterms:W3CDTF">2013-03-25T05:56:00Z</dcterms:created>
  <dcterms:modified xsi:type="dcterms:W3CDTF">2024-09-24T14:55:06Z</dcterms:modified>
</cp:coreProperties>
</file>