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1559" r:id="rId2"/>
    <p:sldId id="1575" r:id="rId3"/>
    <p:sldId id="1573" r:id="rId4"/>
    <p:sldId id="1574" r:id="rId5"/>
    <p:sldId id="1579" r:id="rId6"/>
    <p:sldId id="1578" r:id="rId7"/>
    <p:sldId id="1581" r:id="rId8"/>
    <p:sldId id="1582" r:id="rId9"/>
    <p:sldId id="1584" r:id="rId10"/>
    <p:sldId id="1583" r:id="rId11"/>
    <p:sldId id="1563" r:id="rId12"/>
  </p:sldIdLst>
  <p:sldSz cx="12192000" cy="6858000"/>
  <p:notesSz cx="67945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4C0E"/>
    <a:srgbClr val="CC6600"/>
    <a:srgbClr val="203864"/>
    <a:srgbClr val="FFFFFF"/>
    <a:srgbClr val="FFFFCC"/>
    <a:srgbClr val="087C10"/>
    <a:srgbClr val="464646"/>
    <a:srgbClr val="F292A9"/>
    <a:srgbClr val="E42452"/>
    <a:srgbClr val="4E5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E023E-05E5-452A-9E1D-3D026B95F95B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62B05-8D33-4A45-82BA-38541A1DA9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38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4" cy="497020"/>
          </a:xfrm>
          <a:prstGeom prst="rect">
            <a:avLst/>
          </a:prstGeom>
        </p:spPr>
        <p:txBody>
          <a:bodyPr vert="horz" lIns="91293" tIns="45647" rIns="91293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4" cy="497020"/>
          </a:xfrm>
          <a:prstGeom prst="rect">
            <a:avLst/>
          </a:prstGeom>
        </p:spPr>
        <p:txBody>
          <a:bodyPr vert="horz" lIns="91293" tIns="45647" rIns="91293" bIns="45647" rtlCol="0"/>
          <a:lstStyle>
            <a:lvl1pPr algn="r">
              <a:defRPr sz="1200"/>
            </a:lvl1pPr>
          </a:lstStyle>
          <a:p>
            <a:fld id="{5033BA98-3DA3-483B-8870-923E08D29D2C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3" tIns="45647" rIns="91293" bIns="4564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67262"/>
            <a:ext cx="5435600" cy="3900488"/>
          </a:xfrm>
          <a:prstGeom prst="rect">
            <a:avLst/>
          </a:prstGeom>
        </p:spPr>
        <p:txBody>
          <a:bodyPr vert="horz" lIns="91293" tIns="45647" rIns="91293" bIns="4564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4284" cy="497019"/>
          </a:xfrm>
          <a:prstGeom prst="rect">
            <a:avLst/>
          </a:prstGeom>
        </p:spPr>
        <p:txBody>
          <a:bodyPr vert="horz" lIns="91293" tIns="45647" rIns="91293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645" y="9408982"/>
            <a:ext cx="2944284" cy="497019"/>
          </a:xfrm>
          <a:prstGeom prst="rect">
            <a:avLst/>
          </a:prstGeom>
        </p:spPr>
        <p:txBody>
          <a:bodyPr vert="horz" lIns="91293" tIns="45647" rIns="91293" bIns="45647" rtlCol="0" anchor="b"/>
          <a:lstStyle>
            <a:lvl1pPr algn="r">
              <a:defRPr sz="1200"/>
            </a:lvl1pPr>
          </a:lstStyle>
          <a:p>
            <a:fld id="{4E97A048-4D3C-4585-AB2D-07F7E3B74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9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AE395-D2DB-4333-9B7F-D3DDF64AD3ED}" type="datetime1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68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1930E-1ED9-403D-B2B2-3339C90D4D9D}" type="datetime1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350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85CA7-ED42-4E18-9F26-71E22902AF4F}" type="datetime1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39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0126A-B4F4-4B62-9A44-A979F332DAC4}" type="datetime1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69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E7C36-774C-4449-B9A3-6AB4C8FCD142}" type="datetime1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78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19CC-42D7-4DB1-B82E-C8CEDD1350FE}" type="datetime1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589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4E6E3-E62A-44A7-95F1-C90C34CE1BD1}" type="datetime1">
              <a:rPr lang="ru-RU" smtClean="0"/>
              <a:t>24.09.2024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11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282C9-8531-4597-83F6-827A28EA83A9}" type="datetime1">
              <a:rPr lang="ru-RU" smtClean="0"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658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3A6E4-A026-4E1D-88F8-8873FC9352BB}" type="datetime1">
              <a:rPr lang="ru-RU" smtClean="0"/>
              <a:t>24.09.2024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Graphic 9">
            <a:extLst>
              <a:ext uri="{FF2B5EF4-FFF2-40B4-BE49-F238E27FC236}">
                <a16:creationId xmlns:a16="http://schemas.microsoft.com/office/drawing/2014/main" xmlns="" id="{0591E9AC-6A45-D8D2-819E-B6F0B5B517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778" y="266105"/>
            <a:ext cx="2996301" cy="954467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>
          <a:xfrm>
            <a:off x="1968128" y="1444"/>
            <a:ext cx="3285448" cy="144000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253576" y="0"/>
            <a:ext cx="3419030" cy="144000"/>
          </a:xfrm>
          <a:prstGeom prst="rect">
            <a:avLst/>
          </a:prstGeom>
          <a:solidFill>
            <a:srgbClr val="ED7D31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ru-RU" kern="0">
              <a:solidFill>
                <a:srgbClr val="FFFF00"/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672605" y="761"/>
            <a:ext cx="3519395" cy="144000"/>
          </a:xfrm>
          <a:prstGeom prst="rect">
            <a:avLst/>
          </a:prstGeom>
          <a:solidFill>
            <a:srgbClr val="70AD47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9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6F0A4-013A-48F6-8457-53F477A407E3}" type="datetime1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035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5AEB9-1FFA-4D58-A698-1B6E1EB3B8B2}" type="datetime1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31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B688E-FCD4-4AE1-9EC2-775C1C3866E4}" type="datetime1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939D1-BF50-40AC-A88C-3AC12F70D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85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82298" y="2582485"/>
            <a:ext cx="85102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Основные изменения в налоговом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законодательстве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в части НДФЛ и страховых взносов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6576" y="1380281"/>
            <a:ext cx="94291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fontAlgn="auto">
              <a:spcAft>
                <a:spcPts val="0"/>
              </a:spcAft>
              <a:defRPr/>
            </a:pPr>
            <a:r>
              <a:rPr lang="ru-RU" sz="2000" b="1" dirty="0"/>
              <a:t>УПРАВЛЕНИЕ ФЕДЕРАЛЬНОЙ НАЛОГОВОЙ СЛУЖБЫ ПО Г. СЕВАСТОПОЛЮ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27556" y="5824572"/>
            <a:ext cx="3433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203864"/>
                </a:solidFill>
              </a:rPr>
              <a:t>2024 год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49876" y="4904583"/>
            <a:ext cx="93884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03864"/>
                </a:solidFill>
              </a:rPr>
              <a:t>доклад начальника отдела камерального контроля НДФЛ и СВ № 1</a:t>
            </a:r>
          </a:p>
          <a:p>
            <a:pPr algn="ctr"/>
            <a:r>
              <a:rPr lang="ru-RU" dirty="0">
                <a:solidFill>
                  <a:srgbClr val="203864"/>
                </a:solidFill>
              </a:rPr>
              <a:t>Зориной Виктории Александровны</a:t>
            </a:r>
          </a:p>
        </p:txBody>
      </p:sp>
    </p:spTree>
    <p:extLst>
      <p:ext uri="{BB962C8B-B14F-4D97-AF65-F5344CB8AC3E}">
        <p14:creationId xmlns:p14="http://schemas.microsoft.com/office/powerpoint/2010/main" val="293305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02189" y="281445"/>
            <a:ext cx="10385833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Информирование работодателей</a:t>
            </a:r>
            <a:endParaRPr lang="ru-RU" sz="28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7398" t="8968" r="15684" b="7211"/>
          <a:stretch/>
        </p:blipFill>
        <p:spPr bwMode="auto">
          <a:xfrm>
            <a:off x="1302190" y="1075690"/>
            <a:ext cx="9543862" cy="5645785"/>
          </a:xfrm>
          <a:prstGeom prst="rect">
            <a:avLst/>
          </a:prstGeom>
          <a:ln w="190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3493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17777" y="3198038"/>
            <a:ext cx="92526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Благодарим за внимание!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27556" y="5824572"/>
            <a:ext cx="34330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2024 год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2463" y="1467158"/>
            <a:ext cx="8971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fontAlgn="auto">
              <a:spcAft>
                <a:spcPts val="0"/>
              </a:spcAft>
              <a:defRPr/>
            </a:pPr>
            <a:r>
              <a:rPr lang="ru-RU" b="1" dirty="0"/>
              <a:t>УПРАВЛЕНИЕ ФЕДЕРАЛЬНОЙ НАЛОГОВОЙ СЛУЖБЫ ПО Г. СЕВАСТОПОЛЮ</a:t>
            </a:r>
          </a:p>
        </p:txBody>
      </p:sp>
    </p:spTree>
    <p:extLst>
      <p:ext uri="{BB962C8B-B14F-4D97-AF65-F5344CB8AC3E}">
        <p14:creationId xmlns:p14="http://schemas.microsoft.com/office/powerpoint/2010/main" val="230138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2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E313AF7-F3C4-23A7-1C6B-779E2F13E9E4}"/>
              </a:ext>
            </a:extLst>
          </p:cNvPr>
          <p:cNvSpPr txBox="1"/>
          <p:nvPr/>
        </p:nvSpPr>
        <p:spPr>
          <a:xfrm>
            <a:off x="5251990" y="2543501"/>
            <a:ext cx="243342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Основные доходы </a:t>
            </a:r>
          </a:p>
          <a:p>
            <a:pPr algn="ctr"/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ЗП, ГПХ, ИП, аренда</a:t>
            </a:r>
          </a:p>
        </p:txBody>
      </p:sp>
      <p:graphicFrame>
        <p:nvGraphicFramePr>
          <p:cNvPr id="5" name="Таблица 88">
            <a:extLst>
              <a:ext uri="{FF2B5EF4-FFF2-40B4-BE49-F238E27FC236}">
                <a16:creationId xmlns:a16="http://schemas.microsoft.com/office/drawing/2014/main" xmlns="" id="{206F419A-4727-EA19-04BC-11F38E3A4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733130"/>
              </p:ext>
            </p:extLst>
          </p:nvPr>
        </p:nvGraphicFramePr>
        <p:xfrm>
          <a:off x="4834551" y="3513848"/>
          <a:ext cx="3241140" cy="2578894"/>
        </p:xfrm>
        <a:graphic>
          <a:graphicData uri="http://schemas.openxmlformats.org/drawingml/2006/table">
            <a:tbl>
              <a:tblPr bandRow="1">
                <a:effectLst>
                  <a:innerShdw blurRad="114300">
                    <a:prstClr val="black"/>
                  </a:innerShdw>
                </a:effectLst>
                <a:tableStyleId>{08FB837D-C827-4EFA-A057-4D05807E0F7C}</a:tableStyleId>
              </a:tblPr>
              <a:tblGrid>
                <a:gridCol w="16477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34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332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kern="1200" spc="-1" dirty="0" smtClean="0">
                          <a:latin typeface="+mn-lt"/>
                        </a:rPr>
                        <a:t>0 </a:t>
                      </a:r>
                      <a:r>
                        <a:rPr lang="ru-RU" sz="1400" kern="1200" spc="-1" dirty="0">
                          <a:latin typeface="+mn-lt"/>
                        </a:rPr>
                        <a:t>– 2,4 </a:t>
                      </a:r>
                      <a:r>
                        <a:rPr lang="ru-RU" sz="1400" kern="1200" spc="-1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45720" marR="45720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b="1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b="1" kern="1200" spc="-1" dirty="0" smtClean="0">
                          <a:latin typeface="+mn-lt"/>
                        </a:rPr>
                        <a:t>13</a:t>
                      </a:r>
                      <a:r>
                        <a:rPr lang="ru-RU" sz="1400" b="1" kern="1200" spc="-1" dirty="0">
                          <a:latin typeface="+mn-lt"/>
                        </a:rPr>
                        <a:t>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639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kern="1200" spc="-1" dirty="0" smtClean="0">
                          <a:latin typeface="+mn-lt"/>
                        </a:rPr>
                        <a:t>2,4 </a:t>
                      </a:r>
                      <a:r>
                        <a:rPr lang="ru-RU" sz="1400" kern="1200" spc="-1" dirty="0">
                          <a:latin typeface="+mn-lt"/>
                        </a:rPr>
                        <a:t>–</a:t>
                      </a:r>
                      <a:r>
                        <a:rPr lang="ru-RU" sz="1400" kern="1200" spc="-1" baseline="0" dirty="0">
                          <a:latin typeface="+mn-lt"/>
                        </a:rPr>
                        <a:t> 5 </a:t>
                      </a:r>
                      <a:r>
                        <a:rPr lang="ru-RU" sz="1400" kern="1200" spc="-1" baseline="0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b="1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b="1" kern="1200" spc="-1" dirty="0" smtClean="0">
                          <a:latin typeface="+mn-lt"/>
                        </a:rPr>
                        <a:t>15</a:t>
                      </a:r>
                      <a:r>
                        <a:rPr lang="ru-RU" sz="1400" b="1" kern="1200" spc="-1" dirty="0">
                          <a:latin typeface="+mn-lt"/>
                        </a:rPr>
                        <a:t>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639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kern="1200" spc="-1" dirty="0" smtClean="0">
                          <a:latin typeface="+mn-lt"/>
                        </a:rPr>
                        <a:t>5 </a:t>
                      </a:r>
                      <a:r>
                        <a:rPr lang="ru-RU" sz="1400" kern="1200" spc="-1" dirty="0">
                          <a:latin typeface="+mn-lt"/>
                        </a:rPr>
                        <a:t>– 20 </a:t>
                      </a:r>
                      <a:r>
                        <a:rPr lang="ru-RU" sz="1400" kern="1200" spc="-1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b="1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b="1" kern="1200" spc="-1" dirty="0" smtClean="0">
                          <a:latin typeface="+mn-lt"/>
                        </a:rPr>
                        <a:t>18</a:t>
                      </a:r>
                      <a:r>
                        <a:rPr lang="ru-RU" sz="1400" b="1" kern="1200" spc="-1" dirty="0">
                          <a:latin typeface="+mn-lt"/>
                        </a:rPr>
                        <a:t>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639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kern="1200" spc="-1" dirty="0" smtClean="0">
                          <a:latin typeface="+mn-lt"/>
                        </a:rPr>
                        <a:t>20 </a:t>
                      </a:r>
                      <a:r>
                        <a:rPr lang="ru-RU" sz="1400" kern="1200" spc="-1" dirty="0">
                          <a:latin typeface="+mn-lt"/>
                        </a:rPr>
                        <a:t>– 50 </a:t>
                      </a:r>
                      <a:r>
                        <a:rPr lang="ru-RU" sz="1400" kern="1200" spc="-1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b="1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b="1" kern="1200" spc="-1" dirty="0" smtClean="0">
                          <a:latin typeface="+mn-lt"/>
                        </a:rPr>
                        <a:t>20</a:t>
                      </a:r>
                      <a:r>
                        <a:rPr lang="ru-RU" sz="1400" b="1" kern="1200" spc="-1" dirty="0">
                          <a:latin typeface="+mn-lt"/>
                        </a:rPr>
                        <a:t>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639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en-US" sz="1400" kern="1200" spc="-1" dirty="0" smtClean="0">
                          <a:latin typeface="+mn-lt"/>
                        </a:rPr>
                        <a:t>&gt;</a:t>
                      </a:r>
                      <a:r>
                        <a:rPr lang="en-US" sz="1400" kern="1200" spc="-1" baseline="0" dirty="0" smtClean="0">
                          <a:latin typeface="+mn-lt"/>
                        </a:rPr>
                        <a:t> </a:t>
                      </a:r>
                      <a:r>
                        <a:rPr lang="en-US" sz="1400" kern="1200" spc="-1" baseline="0" dirty="0">
                          <a:latin typeface="+mn-lt"/>
                        </a:rPr>
                        <a:t>50 </a:t>
                      </a:r>
                      <a:r>
                        <a:rPr lang="ru-RU" sz="1400" kern="1200" spc="-1" baseline="0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endParaRPr lang="ru-RU" sz="500" b="1" kern="1200" spc="-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b="1" kern="1200" spc="-1" dirty="0" smtClean="0">
                          <a:latin typeface="+mn-lt"/>
                        </a:rPr>
                        <a:t>22</a:t>
                      </a:r>
                      <a:r>
                        <a:rPr lang="ru-RU" sz="1400" b="1" kern="1200" spc="-1" dirty="0">
                          <a:latin typeface="+mn-lt"/>
                        </a:rPr>
                        <a:t>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EA1E1C-F031-61D0-2726-B5BEF568468D}"/>
              </a:ext>
            </a:extLst>
          </p:cNvPr>
          <p:cNvSpPr txBox="1"/>
          <p:nvPr/>
        </p:nvSpPr>
        <p:spPr>
          <a:xfrm>
            <a:off x="8810793" y="2543501"/>
            <a:ext cx="2537740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Пассивные</a:t>
            </a:r>
            <a:r>
              <a:rPr lang="en-US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ru-RU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доходы </a:t>
            </a:r>
          </a:p>
          <a:p>
            <a:pPr algn="ctr"/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дивиденды, ЦБ,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/>
            </a:r>
            <a:br>
              <a:rPr lang="ru-RU" sz="1600" dirty="0" smtClean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</a:b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%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по вкладам, продажа недвижимости</a:t>
            </a:r>
          </a:p>
        </p:txBody>
      </p:sp>
      <p:graphicFrame>
        <p:nvGraphicFramePr>
          <p:cNvPr id="7" name="Таблица 90">
            <a:extLst>
              <a:ext uri="{FF2B5EF4-FFF2-40B4-BE49-F238E27FC236}">
                <a16:creationId xmlns:a16="http://schemas.microsoft.com/office/drawing/2014/main" xmlns="" id="{EA8F413C-0DEF-F077-EED5-3C5186FD1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662019"/>
              </p:ext>
            </p:extLst>
          </p:nvPr>
        </p:nvGraphicFramePr>
        <p:xfrm>
          <a:off x="8810793" y="3770417"/>
          <a:ext cx="2543007" cy="897124"/>
        </p:xfrm>
        <a:graphic>
          <a:graphicData uri="http://schemas.openxmlformats.org/drawingml/2006/table">
            <a:tbl>
              <a:tblPr bandRow="1">
                <a:effectLst>
                  <a:innerShdw blurRad="114300">
                    <a:prstClr val="black"/>
                  </a:innerShdw>
                </a:effectLst>
                <a:tableStyleId>{08FB837D-C827-4EFA-A057-4D05807E0F7C}</a:tableStyleId>
              </a:tblPr>
              <a:tblGrid>
                <a:gridCol w="15512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17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4856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kern="1200" spc="-1" dirty="0">
                          <a:latin typeface="+mn-lt"/>
                        </a:rPr>
                        <a:t>0 – 2,4 </a:t>
                      </a:r>
                      <a:r>
                        <a:rPr lang="ru-RU" sz="1400" kern="1200" spc="-1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45720" marR="45720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b="1" kern="1200" spc="-1" dirty="0">
                          <a:latin typeface="+mn-lt"/>
                        </a:rPr>
                        <a:t>13%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562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US" sz="1400" kern="1200" spc="-1" dirty="0">
                          <a:latin typeface="+mn-lt"/>
                        </a:rPr>
                        <a:t>&gt;</a:t>
                      </a:r>
                      <a:r>
                        <a:rPr lang="en-US" sz="1400" kern="1200" spc="-1" baseline="0" dirty="0">
                          <a:latin typeface="+mn-lt"/>
                        </a:rPr>
                        <a:t> </a:t>
                      </a:r>
                      <a:r>
                        <a:rPr lang="ru-RU" sz="1400" kern="1200" spc="-1" dirty="0">
                          <a:latin typeface="+mn-lt"/>
                        </a:rPr>
                        <a:t>2,4 </a:t>
                      </a:r>
                      <a:r>
                        <a:rPr lang="ru-RU" sz="1400" kern="1200" spc="-1" baseline="0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b="1" kern="1200" spc="-1" dirty="0">
                          <a:latin typeface="+mn-lt"/>
                        </a:rPr>
                        <a:t>15%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C9E6C42-8853-B75B-A2DC-2966A2B9D5E4}"/>
              </a:ext>
            </a:extLst>
          </p:cNvPr>
          <p:cNvSpPr txBox="1"/>
          <p:nvPr/>
        </p:nvSpPr>
        <p:spPr>
          <a:xfrm>
            <a:off x="8683983" y="4832453"/>
            <a:ext cx="299498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Отдельные виды доходов </a:t>
            </a:r>
            <a:r>
              <a:rPr lang="ru-RU" sz="16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/>
            </a:r>
            <a:br>
              <a:rPr lang="ru-RU" sz="16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СВО, северные надбавки</a:t>
            </a:r>
          </a:p>
        </p:txBody>
      </p:sp>
      <p:graphicFrame>
        <p:nvGraphicFramePr>
          <p:cNvPr id="9" name="Таблица 92">
            <a:extLst>
              <a:ext uri="{FF2B5EF4-FFF2-40B4-BE49-F238E27FC236}">
                <a16:creationId xmlns:a16="http://schemas.microsoft.com/office/drawing/2014/main" xmlns="" id="{B196D9C1-5E8B-67A4-462E-ABA580FC5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705601"/>
              </p:ext>
            </p:extLst>
          </p:nvPr>
        </p:nvGraphicFramePr>
        <p:xfrm>
          <a:off x="8810793" y="5450193"/>
          <a:ext cx="2543007" cy="860612"/>
        </p:xfrm>
        <a:graphic>
          <a:graphicData uri="http://schemas.openxmlformats.org/drawingml/2006/table">
            <a:tbl>
              <a:tblPr bandRow="1">
                <a:effectLst>
                  <a:innerShdw blurRad="114300">
                    <a:prstClr val="black"/>
                  </a:innerShdw>
                </a:effectLst>
                <a:tableStyleId>{08FB837D-C827-4EFA-A057-4D05807E0F7C}</a:tableStyleId>
              </a:tblPr>
              <a:tblGrid>
                <a:gridCol w="14312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17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030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kern="1200" spc="-1" dirty="0">
                          <a:latin typeface="+mn-lt"/>
                        </a:rPr>
                        <a:t>0 – 5 </a:t>
                      </a:r>
                      <a:r>
                        <a:rPr lang="ru-RU" sz="1400" kern="1200" spc="-1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45720" marR="45720"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b="1" kern="1200" spc="-1" dirty="0">
                          <a:latin typeface="+mn-lt"/>
                        </a:rPr>
                        <a:t>13%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306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US" sz="1400" kern="1200" spc="-1" dirty="0">
                          <a:latin typeface="+mn-lt"/>
                        </a:rPr>
                        <a:t>&gt;</a:t>
                      </a:r>
                      <a:r>
                        <a:rPr lang="en-US" sz="1400" kern="1200" spc="-1" baseline="0" dirty="0">
                          <a:latin typeface="+mn-lt"/>
                        </a:rPr>
                        <a:t> </a:t>
                      </a:r>
                      <a:r>
                        <a:rPr lang="ru-RU" sz="1400" kern="1200" spc="-1" baseline="0" dirty="0">
                          <a:latin typeface="+mn-lt"/>
                        </a:rPr>
                        <a:t>5</a:t>
                      </a:r>
                      <a:r>
                        <a:rPr lang="ru-RU" sz="1400" kern="1200" spc="-1" dirty="0">
                          <a:latin typeface="+mn-lt"/>
                        </a:rPr>
                        <a:t> </a:t>
                      </a:r>
                      <a:r>
                        <a:rPr lang="ru-RU" sz="1400" kern="1200" spc="-1" baseline="0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b="1" kern="1200" spc="-1" dirty="0">
                          <a:latin typeface="+mn-lt"/>
                        </a:rPr>
                        <a:t>15%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E313AF7-F3C4-23A7-1C6B-779E2F13E9E4}"/>
              </a:ext>
            </a:extLst>
          </p:cNvPr>
          <p:cNvSpPr txBox="1"/>
          <p:nvPr/>
        </p:nvSpPr>
        <p:spPr>
          <a:xfrm>
            <a:off x="950613" y="2505892"/>
            <a:ext cx="26255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Основные доходы </a:t>
            </a:r>
          </a:p>
          <a:p>
            <a:pPr algn="ctr"/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ЗП, ГПХ, ИП, аренда</a:t>
            </a:r>
          </a:p>
        </p:txBody>
      </p:sp>
      <p:graphicFrame>
        <p:nvGraphicFramePr>
          <p:cNvPr id="11" name="Таблица 88">
            <a:extLst>
              <a:ext uri="{FF2B5EF4-FFF2-40B4-BE49-F238E27FC236}">
                <a16:creationId xmlns:a16="http://schemas.microsoft.com/office/drawing/2014/main" xmlns="" id="{206F419A-4727-EA19-04BC-11F38E3A4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685386"/>
              </p:ext>
            </p:extLst>
          </p:nvPr>
        </p:nvGraphicFramePr>
        <p:xfrm>
          <a:off x="878186" y="3369235"/>
          <a:ext cx="2851842" cy="923813"/>
        </p:xfrm>
        <a:graphic>
          <a:graphicData uri="http://schemas.openxmlformats.org/drawingml/2006/table">
            <a:tbl>
              <a:tblPr bandRow="1">
                <a:effectLst>
                  <a:innerShdw blurRad="114300">
                    <a:prstClr val="black"/>
                  </a:innerShdw>
                </a:effectLst>
                <a:tableStyleId>{08FB837D-C827-4EFA-A057-4D05807E0F7C}</a:tableStyleId>
              </a:tblPr>
              <a:tblGrid>
                <a:gridCol w="14304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13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7389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kern="1200" spc="-1" dirty="0">
                          <a:latin typeface="+mn-lt"/>
                        </a:rPr>
                        <a:t>0 – </a:t>
                      </a:r>
                      <a:r>
                        <a:rPr lang="ru-RU" sz="1400" kern="1200" spc="-1" dirty="0" smtClean="0">
                          <a:latin typeface="+mn-lt"/>
                        </a:rPr>
                        <a:t>5 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45720" marR="4572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b="1" kern="1200" spc="-1" dirty="0">
                          <a:latin typeface="+mn-lt"/>
                        </a:rPr>
                        <a:t>13%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6424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US" sz="1400" kern="1200" spc="-1" baseline="0" dirty="0" smtClean="0">
                          <a:latin typeface="+mn-lt"/>
                        </a:rPr>
                        <a:t>&gt; </a:t>
                      </a:r>
                      <a:r>
                        <a:rPr lang="ru-RU" sz="1400" kern="1200" spc="-1" baseline="0" dirty="0" smtClean="0">
                          <a:latin typeface="+mn-lt"/>
                        </a:rPr>
                        <a:t>5 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b="1" kern="1200" spc="-1" dirty="0">
                          <a:latin typeface="+mn-lt"/>
                        </a:rPr>
                        <a:t>15%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EA1E1C-F031-61D0-2726-B5BEF568468D}"/>
              </a:ext>
            </a:extLst>
          </p:cNvPr>
          <p:cNvSpPr txBox="1"/>
          <p:nvPr/>
        </p:nvSpPr>
        <p:spPr>
          <a:xfrm>
            <a:off x="950613" y="4433116"/>
            <a:ext cx="2757846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Пассивные</a:t>
            </a:r>
            <a:r>
              <a:rPr lang="en-US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ru-RU" sz="2000" b="1" spc="-53" dirty="0">
                <a:solidFill>
                  <a:srgbClr val="57565A">
                    <a:lumMod val="75000"/>
                  </a:srgbClr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доходы </a:t>
            </a:r>
          </a:p>
          <a:p>
            <a:pPr algn="ctr"/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дивиденды, ЦБ,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/>
            </a:r>
            <a:br>
              <a:rPr lang="ru-RU" sz="1600" dirty="0" smtClean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</a:b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%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по вкладам,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продажа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Roboto Condensed" panose="02000000000000000000" pitchFamily="2" charset="0"/>
              </a:rPr>
              <a:t>недвижимости</a:t>
            </a:r>
          </a:p>
        </p:txBody>
      </p:sp>
      <p:graphicFrame>
        <p:nvGraphicFramePr>
          <p:cNvPr id="13" name="Таблица 90">
            <a:extLst>
              <a:ext uri="{FF2B5EF4-FFF2-40B4-BE49-F238E27FC236}">
                <a16:creationId xmlns:a16="http://schemas.microsoft.com/office/drawing/2014/main" xmlns="" id="{EA8F413C-0DEF-F077-EED5-3C5186FD1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774008"/>
              </p:ext>
            </p:extLst>
          </p:nvPr>
        </p:nvGraphicFramePr>
        <p:xfrm>
          <a:off x="878186" y="5619625"/>
          <a:ext cx="2830273" cy="837880"/>
        </p:xfrm>
        <a:graphic>
          <a:graphicData uri="http://schemas.openxmlformats.org/drawingml/2006/table">
            <a:tbl>
              <a:tblPr bandRow="1">
                <a:effectLst>
                  <a:innerShdw blurRad="114300">
                    <a:prstClr val="black"/>
                  </a:innerShdw>
                </a:effectLst>
                <a:tableStyleId>{08FB837D-C827-4EFA-A057-4D05807E0F7C}</a:tableStyleId>
              </a:tblPr>
              <a:tblGrid>
                <a:gridCol w="1439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07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8940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kern="1200" spc="-1" dirty="0">
                          <a:latin typeface="+mn-lt"/>
                        </a:rPr>
                        <a:t>0 – </a:t>
                      </a:r>
                      <a:r>
                        <a:rPr lang="ru-RU" sz="1400" kern="1200" spc="-1" dirty="0" smtClean="0">
                          <a:latin typeface="+mn-lt"/>
                        </a:rPr>
                        <a:t>5 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 marL="45720" marR="4572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b="1" kern="1200" spc="-1" dirty="0">
                          <a:latin typeface="+mn-lt"/>
                        </a:rPr>
                        <a:t>13%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8940"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en-US" sz="1400" kern="1200" spc="-1" dirty="0">
                          <a:latin typeface="+mn-lt"/>
                        </a:rPr>
                        <a:t>&gt;</a:t>
                      </a:r>
                      <a:r>
                        <a:rPr lang="en-US" sz="1400" kern="1200" spc="-1" baseline="0" dirty="0">
                          <a:latin typeface="+mn-lt"/>
                        </a:rPr>
                        <a:t> </a:t>
                      </a:r>
                      <a:r>
                        <a:rPr lang="ru-RU" sz="1400" kern="1200" spc="-1" dirty="0" smtClean="0">
                          <a:latin typeface="+mn-lt"/>
                        </a:rPr>
                        <a:t>5 </a:t>
                      </a:r>
                      <a:r>
                        <a:rPr lang="ru-RU" sz="1400" kern="1200" spc="-1" baseline="0" dirty="0" smtClean="0">
                          <a:latin typeface="+mn-lt"/>
                        </a:rPr>
                        <a:t>млн</a:t>
                      </a:r>
                      <a:endParaRPr lang="ru-RU" sz="1400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1pPr>
                      <a:lvl2pPr marL="609585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2pPr>
                      <a:lvl3pPr marL="1219170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3pPr>
                      <a:lvl4pPr marL="182875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4pPr>
                      <a:lvl5pPr marL="243833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5pPr>
                      <a:lvl6pPr marL="3047924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6pPr>
                      <a:lvl7pPr marL="3657509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7pPr>
                      <a:lvl8pPr marL="4267093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8pPr>
                      <a:lvl9pPr marL="4876678" algn="l" defTabSz="1219170" rtl="0" eaLnBrk="1" latinLnBrk="0" hangingPunct="1">
                        <a:defRPr sz="2400" kern="1200">
                          <a:solidFill>
                            <a:schemeClr val="tx1"/>
                          </a:solidFill>
                          <a:latin typeface="Arial"/>
                          <a:ea typeface="DejaVu Sans"/>
                          <a:cs typeface="DejaVu Sans"/>
                        </a:defRPr>
                      </a:lvl9pPr>
                    </a:lstStyle>
                    <a:p>
                      <a:pPr algn="ctr"/>
                      <a:r>
                        <a:rPr lang="ru-RU" sz="1400" b="1" kern="1200" spc="-1" dirty="0">
                          <a:latin typeface="+mn-lt"/>
                        </a:rPr>
                        <a:t>15%</a:t>
                      </a:r>
                      <a:endParaRPr lang="ru-RU" sz="1400" b="1" kern="1200" spc="-1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Segoe UI Light" panose="020B0502040204020203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785980" y="2081011"/>
            <a:ext cx="898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A64C0E"/>
                </a:solidFill>
              </a:rPr>
              <a:t>С 2025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64192" y="2105782"/>
            <a:ext cx="1071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A64C0E"/>
                </a:solidFill>
              </a:rPr>
              <a:t>До 2025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58433" y="375049"/>
            <a:ext cx="10420538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Ключевые положения Федерального закона № 176-ФЗ от 12.07.2024 </a:t>
            </a:r>
          </a:p>
        </p:txBody>
      </p:sp>
      <p:sp>
        <p:nvSpPr>
          <p:cNvPr id="17" name="Объект 1"/>
          <p:cNvSpPr txBox="1">
            <a:spLocks/>
          </p:cNvSpPr>
          <p:nvPr/>
        </p:nvSpPr>
        <p:spPr>
          <a:xfrm>
            <a:off x="369235" y="1374408"/>
            <a:ext cx="11108724" cy="7527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900" b="1" dirty="0" smtClean="0"/>
              <a:t>С 01.01.2025 новая прогрессивная шкала налогообложения НДФЛ в зависимости от категорий доходов </a:t>
            </a:r>
            <a:br>
              <a:rPr lang="ru-RU" sz="1900" b="1" dirty="0" smtClean="0"/>
            </a:br>
            <a:r>
              <a:rPr lang="ru-RU" sz="1600" i="1" dirty="0" smtClean="0"/>
              <a:t>(изменения в ст. 224 НК РФ внесены п. 36 ст. 2 Федерального закона № 176-ФЗ)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64611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3</a:t>
            </a:fld>
            <a:endParaRPr lang="ru-RU"/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497941" y="1201188"/>
            <a:ext cx="11314484" cy="77731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200" b="1" dirty="0" smtClean="0"/>
              <a:t>С </a:t>
            </a:r>
            <a:r>
              <a:rPr lang="ru-RU" sz="2200" b="1" dirty="0"/>
              <a:t>01.01.2025 года </a:t>
            </a:r>
            <a:r>
              <a:rPr lang="ru-RU" sz="2200" b="1" dirty="0" smtClean="0"/>
              <a:t>изменения </a:t>
            </a:r>
            <a:r>
              <a:rPr lang="ru-RU" sz="2200" b="1" dirty="0"/>
              <a:t>в части предоставления стандартных налоговых вычетов </a:t>
            </a:r>
            <a:r>
              <a:rPr lang="ru-RU" sz="1600" i="1" dirty="0" smtClean="0"/>
              <a:t>(</a:t>
            </a:r>
            <a:r>
              <a:rPr lang="ru-RU" sz="1600" i="1" dirty="0"/>
              <a:t>изменения в ст.218 НК РФ внесены п. 28 ст. 2 Федерального закона № 176-ФЗ)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1050920" y="1998098"/>
            <a:ext cx="10012449" cy="4540814"/>
          </a:xfrm>
          <a:prstGeom prst="rect">
            <a:avLst/>
          </a:prstGeom>
        </p:spPr>
        <p:txBody>
          <a:bodyPr vert="horz" lIns="81245" tIns="40623" rIns="81245" bIns="40623" rtlCol="0">
            <a:noAutofit/>
          </a:bodyPr>
          <a:lstStyle>
            <a:lvl1pPr marL="377509" indent="0" algn="l" defTabSz="1083164" rtl="0" eaLnBrk="1" latinLnBrk="0" hangingPunct="1">
              <a:spcBef>
                <a:spcPct val="20000"/>
              </a:spcBef>
              <a:buFontTx/>
              <a:buNone/>
              <a:defRPr sz="3200" b="1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74221" indent="3313" algn="l" defTabSz="1083164" rtl="0" eaLnBrk="1" latinLnBrk="0" hangingPunct="1">
              <a:spcBef>
                <a:spcPct val="20000"/>
              </a:spcBef>
              <a:buFont typeface="Arial" pitchFamily="34" charset="0"/>
              <a:buNone/>
              <a:defRPr sz="2666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652820" indent="-270364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666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74221" algn="just" defTabSz="1083164" rtl="0" eaLnBrk="1" latinLnBrk="0" hangingPunct="1">
              <a:lnSpc>
                <a:spcPts val="2532"/>
              </a:lnSpc>
              <a:spcBef>
                <a:spcPts val="533"/>
              </a:spcBef>
              <a:buFont typeface="Arial" pitchFamily="34" charset="0"/>
              <a:buNone/>
              <a:tabLst/>
              <a:defRPr sz="2134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490274" indent="0" algn="l" defTabSz="1083164" rtl="0" eaLnBrk="1" latinLnBrk="0" hangingPunct="1">
              <a:lnSpc>
                <a:spcPts val="2400"/>
              </a:lnSpc>
              <a:spcBef>
                <a:spcPts val="533"/>
              </a:spcBef>
              <a:buFont typeface="Arial" pitchFamily="34" charset="0"/>
              <a:buNone/>
              <a:defRPr sz="1867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978699" indent="-270793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20278" indent="-270793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61860" indent="-270793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03439" indent="-270793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203864"/>
                </a:solidFill>
                <a:latin typeface="+mn-lt"/>
              </a:rPr>
              <a:t>Введение нового стандартного вычета – на ГТО при условии прохождения диспансеризации. Размер 18 000 руб. в год.</a:t>
            </a:r>
          </a:p>
          <a:p>
            <a:pPr marL="0">
              <a:spcBef>
                <a:spcPts val="0"/>
              </a:spcBef>
            </a:pPr>
            <a:endParaRPr lang="ru-RU" sz="1800" dirty="0">
              <a:solidFill>
                <a:srgbClr val="203864"/>
              </a:solidFill>
              <a:latin typeface="+mn-lt"/>
            </a:endParaRP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203864"/>
                </a:solidFill>
                <a:latin typeface="+mn-lt"/>
              </a:rPr>
              <a:t>Увеличение стандартного вычета на второго и последующего детей в 2 раза                                                     (</a:t>
            </a:r>
            <a:r>
              <a:rPr lang="en-US" sz="1800" dirty="0" smtClean="0">
                <a:solidFill>
                  <a:srgbClr val="203864"/>
                </a:solidFill>
                <a:latin typeface="+mn-lt"/>
              </a:rPr>
              <a:t>2-</a:t>
            </a:r>
            <a:r>
              <a:rPr lang="ru-RU" sz="1800" dirty="0" smtClean="0">
                <a:solidFill>
                  <a:srgbClr val="203864"/>
                </a:solidFill>
                <a:latin typeface="+mn-lt"/>
              </a:rPr>
              <a:t>ой ребенок – 2 800 руб., 3-ий и каждый последующий – 6 000 руб.)</a:t>
            </a:r>
            <a:r>
              <a:rPr lang="en-US" sz="1800" dirty="0" smtClean="0">
                <a:solidFill>
                  <a:srgbClr val="203864"/>
                </a:solidFill>
                <a:latin typeface="+mn-lt"/>
              </a:rPr>
              <a:t>;</a:t>
            </a:r>
            <a:endParaRPr lang="ru-RU" sz="1800" dirty="0" smtClean="0">
              <a:solidFill>
                <a:srgbClr val="203864"/>
              </a:solidFill>
              <a:latin typeface="+mn-lt"/>
            </a:endParaRPr>
          </a:p>
          <a:p>
            <a:pPr marL="0">
              <a:spcBef>
                <a:spcPts val="0"/>
              </a:spcBef>
            </a:pPr>
            <a:endParaRPr lang="ru-RU" sz="1800" dirty="0" smtClean="0">
              <a:solidFill>
                <a:srgbClr val="203864"/>
              </a:solidFill>
              <a:latin typeface="+mn-lt"/>
            </a:endParaRP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203864"/>
                </a:solidFill>
                <a:latin typeface="+mn-lt"/>
              </a:rPr>
              <a:t>Увеличение с 6 000 руб. до 12 000 руб. вычета опекунам (попечителям, приемным родителям) на каждого несовершеннолетнего ребенка – инвалида </a:t>
            </a:r>
            <a:r>
              <a:rPr lang="en-US" sz="1800" dirty="0" smtClean="0">
                <a:solidFill>
                  <a:srgbClr val="203864"/>
                </a:solidFill>
                <a:latin typeface="+mn-lt"/>
              </a:rPr>
              <a:t>I </a:t>
            </a:r>
            <a:r>
              <a:rPr lang="ru-RU" sz="1800" dirty="0" smtClean="0">
                <a:solidFill>
                  <a:srgbClr val="203864"/>
                </a:solidFill>
                <a:latin typeface="+mn-lt"/>
              </a:rPr>
              <a:t>или</a:t>
            </a:r>
            <a:r>
              <a:rPr lang="en-US" sz="1800" dirty="0" smtClean="0">
                <a:solidFill>
                  <a:srgbClr val="203864"/>
                </a:solidFill>
                <a:latin typeface="+mn-lt"/>
              </a:rPr>
              <a:t> II</a:t>
            </a:r>
            <a:r>
              <a:rPr lang="ru-RU" sz="1800" dirty="0" smtClean="0">
                <a:solidFill>
                  <a:srgbClr val="203864"/>
                </a:solidFill>
                <a:latin typeface="+mn-lt"/>
              </a:rPr>
              <a:t> группы , который является учащимся очной формы обучения в возрасте до 24 лет.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203864"/>
              </a:solidFill>
              <a:latin typeface="+mn-lt"/>
            </a:endParaRP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203864"/>
                </a:solidFill>
                <a:latin typeface="+mn-lt"/>
              </a:rPr>
              <a:t>Увеличение лимита доходов для получения вычета на детей с 350 до 450 тыс. руб.</a:t>
            </a:r>
            <a:r>
              <a:rPr lang="en-US" sz="1800" dirty="0">
                <a:solidFill>
                  <a:srgbClr val="203864"/>
                </a:solidFill>
                <a:latin typeface="+mn-lt"/>
              </a:rPr>
              <a:t>;</a:t>
            </a:r>
            <a:endParaRPr lang="ru-RU" sz="1800" dirty="0">
              <a:solidFill>
                <a:srgbClr val="203864"/>
              </a:solidFill>
              <a:latin typeface="+mn-lt"/>
            </a:endParaRPr>
          </a:p>
          <a:p>
            <a:pPr marL="0">
              <a:spcBef>
                <a:spcPts val="0"/>
              </a:spcBef>
            </a:pPr>
            <a:endParaRPr lang="ru-RU" sz="1800" b="0" spc="100" dirty="0" smtClean="0">
              <a:latin typeface="+mn-lt"/>
            </a:endParaRP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b="0" dirty="0"/>
          </a:p>
          <a:p>
            <a:pPr marL="0">
              <a:spcBef>
                <a:spcPts val="0"/>
              </a:spcBef>
            </a:pPr>
            <a:endParaRPr lang="ru-RU" sz="1800" b="0" dirty="0" smtClean="0"/>
          </a:p>
          <a:p>
            <a:pPr marL="0">
              <a:spcBef>
                <a:spcPts val="0"/>
              </a:spcBef>
            </a:pPr>
            <a:endParaRPr lang="ru-RU" sz="1800" b="0" dirty="0"/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800" dirty="0" smtClean="0"/>
          </a:p>
          <a:p>
            <a:pPr marL="0">
              <a:spcBef>
                <a:spcPts val="0"/>
              </a:spcBef>
            </a:pPr>
            <a:endParaRPr lang="ru-RU" sz="1800" dirty="0"/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760491" y="5161339"/>
            <a:ext cx="10593309" cy="1130819"/>
          </a:xfrm>
          <a:prstGeom prst="rect">
            <a:avLst/>
          </a:prstGeom>
        </p:spPr>
        <p:txBody>
          <a:bodyPr vert="horz" lIns="81245" tIns="40623" rIns="81245" bIns="40623" rtlCol="0">
            <a:noAutofit/>
          </a:bodyPr>
          <a:lstStyle>
            <a:lvl1pPr marL="377509" indent="0" algn="l" defTabSz="1083164" rtl="0" eaLnBrk="1" latinLnBrk="0" hangingPunct="1">
              <a:spcBef>
                <a:spcPct val="20000"/>
              </a:spcBef>
              <a:buFontTx/>
              <a:buNone/>
              <a:defRPr sz="3200" b="1" i="0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374221" indent="3313" algn="l" defTabSz="1083164" rtl="0" eaLnBrk="1" latinLnBrk="0" hangingPunct="1">
              <a:spcBef>
                <a:spcPct val="20000"/>
              </a:spcBef>
              <a:buFont typeface="Arial" pitchFamily="34" charset="0"/>
              <a:buNone/>
              <a:defRPr sz="2666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652820" indent="-270364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tabLst/>
              <a:defRPr sz="2666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374221" algn="just" defTabSz="1083164" rtl="0" eaLnBrk="1" latinLnBrk="0" hangingPunct="1">
              <a:lnSpc>
                <a:spcPts val="2532"/>
              </a:lnSpc>
              <a:spcBef>
                <a:spcPts val="533"/>
              </a:spcBef>
              <a:buFont typeface="Arial" pitchFamily="34" charset="0"/>
              <a:buNone/>
              <a:tabLst/>
              <a:defRPr sz="2134" b="0" i="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490274" indent="0" algn="l" defTabSz="1083164" rtl="0" eaLnBrk="1" latinLnBrk="0" hangingPunct="1">
              <a:lnSpc>
                <a:spcPts val="2400"/>
              </a:lnSpc>
              <a:spcBef>
                <a:spcPts val="533"/>
              </a:spcBef>
              <a:buFont typeface="Arial" pitchFamily="34" charset="0"/>
              <a:buNone/>
              <a:defRPr sz="1867" b="0" i="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978699" indent="-270793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20278" indent="-270793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61860" indent="-270793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03439" indent="-270793" algn="l" defTabSz="1083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</a:pPr>
            <a:r>
              <a:rPr lang="ru-RU" sz="2000" dirty="0">
                <a:solidFill>
                  <a:srgbClr val="A64C0E"/>
                </a:solidFill>
                <a:latin typeface="+mn-lt"/>
              </a:rPr>
              <a:t>Вычеты на детей будут предоставляться работодателем автоматически </a:t>
            </a:r>
            <a:br>
              <a:rPr lang="ru-RU" sz="2000" dirty="0">
                <a:solidFill>
                  <a:srgbClr val="A64C0E"/>
                </a:solidFill>
                <a:latin typeface="+mn-lt"/>
              </a:rPr>
            </a:br>
            <a:r>
              <a:rPr lang="ru-RU" sz="2000" dirty="0">
                <a:solidFill>
                  <a:srgbClr val="A64C0E"/>
                </a:solidFill>
                <a:latin typeface="+mn-lt"/>
              </a:rPr>
              <a:t>при наличии сведений, без подачи заявления. Если налогоплательщик впервые получает такой вычет, то предоставляет документы, подтверждающие право на него!</a:t>
            </a:r>
            <a:endParaRPr lang="en-US" sz="2000" dirty="0">
              <a:solidFill>
                <a:srgbClr val="A64C0E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02190" y="290499"/>
            <a:ext cx="10385833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Ключевые положения Федерального закона № 176-ФЗ от 12.07.2024 </a:t>
            </a:r>
          </a:p>
        </p:txBody>
      </p:sp>
    </p:spTree>
    <p:extLst>
      <p:ext uri="{BB962C8B-B14F-4D97-AF65-F5344CB8AC3E}">
        <p14:creationId xmlns:p14="http://schemas.microsoft.com/office/powerpoint/2010/main" val="28669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11243" y="308606"/>
            <a:ext cx="10385833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Ключевые положения Федерального закона № 176-ФЗ от 12.07.2024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58043"/>
              </p:ext>
            </p:extLst>
          </p:nvPr>
        </p:nvGraphicFramePr>
        <p:xfrm>
          <a:off x="989260" y="1267064"/>
          <a:ext cx="10490885" cy="5089286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073058"/>
                <a:gridCol w="5417827"/>
              </a:tblGrid>
              <a:tr h="7778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НДФЛ</a:t>
                      </a:r>
                      <a:endParaRPr lang="ru-RU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СТРАХОВЫЕ ВЗНОСЫ</a:t>
                      </a:r>
                      <a:endParaRPr lang="ru-RU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017607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Отмена освобождения от налогообложения доходов, превышающих 50 млн. руб., при продаже ценных бумаг, находившихся в собственности более пяти лет </a:t>
                      </a:r>
                      <a:b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(изменения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п.17.2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217 НК РФ внесены</a:t>
                      </a:r>
                      <a:r>
                        <a:rPr lang="en-US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п. 27 ст. 2 </a:t>
                      </a:r>
                      <a:r>
                        <a:rPr lang="ru-RU" sz="1600" b="0" i="1" dirty="0" smtClean="0">
                          <a:latin typeface="+mn-lt"/>
                        </a:rPr>
                        <a:t>Федерального закона № 176-ФЗ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600"/>
                        </a:spcBef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Введение новой категории пониженных тарифов  </a:t>
                      </a:r>
                      <a:b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(7,6 % к величине выплаты свыше МРОТ) для субъектом МСП в обрабатывающей промышленности </a:t>
                      </a:r>
                      <a:b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(статья 427 НК РФ дополнена п.13.2 в соответствии с п. 84 ст. 2 </a:t>
                      </a:r>
                      <a:r>
                        <a:rPr lang="ru-RU" sz="1600" b="0" i="1" dirty="0" smtClean="0">
                          <a:latin typeface="+mn-lt"/>
                        </a:rPr>
                        <a:t>Федерального закона № 176-ФЗ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93807">
                <a:tc>
                  <a:txBody>
                    <a:bodyPr/>
                    <a:lstStyle/>
                    <a:p>
                      <a:pPr marL="0" marR="0" indent="0" algn="ctr" defTabSz="10831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Доначисление НДФЛ на основании налогового уведомления в случае предоставления стандартных вычетов несколькими агентами </a:t>
                      </a:r>
                      <a:b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</a:t>
                      </a:r>
                      <a:r>
                        <a:rPr lang="ru-RU" sz="1600" i="1" dirty="0" smtClean="0">
                          <a:latin typeface="+mn-lt"/>
                        </a:rPr>
                        <a:t>(изменения в п. 4 ст.218 НК РФ внесены</a:t>
                      </a:r>
                      <a:br>
                        <a:rPr lang="ru-RU" sz="1600" i="1" dirty="0" smtClean="0">
                          <a:latin typeface="+mn-lt"/>
                        </a:rPr>
                      </a:br>
                      <a:r>
                        <a:rPr lang="ru-RU" sz="1600" i="1" dirty="0" smtClean="0">
                          <a:latin typeface="+mn-lt"/>
                        </a:rPr>
                        <a:t> п. 28 ст. 2 Федерального закона № 176-ФЗ)</a:t>
                      </a:r>
                      <a:endParaRPr lang="ru-RU" sz="1600" b="1" i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Предоставление права на применение </a:t>
                      </a:r>
                      <a:b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пониженного тарифа (7,6 %)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организациями, производящими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оборудование для радиоэлектронной промышленности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;</a:t>
                      </a:r>
                      <a:endParaRPr lang="ru-RU" sz="1600" b="1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 algn="ctr" defTabSz="10831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централизованным религиозным организациям                                                           </a:t>
                      </a:r>
                    </a:p>
                    <a:p>
                      <a:pPr marL="0" marR="0" indent="0" algn="ctr" defTabSz="10831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1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0831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(изменения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427 НК РФ внесены</a:t>
                      </a:r>
                      <a:r>
                        <a:rPr lang="en-US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п. 84 ст. 2 </a:t>
                      </a:r>
                      <a:r>
                        <a:rPr lang="ru-RU" sz="1600" b="0" i="1" dirty="0" smtClean="0">
                          <a:latin typeface="+mn-lt"/>
                        </a:rPr>
                        <a:t>Федерального закона № 176-ФЗ</a:t>
                      </a: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33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953876" y="6517892"/>
            <a:ext cx="2743200" cy="365125"/>
          </a:xfrm>
        </p:spPr>
        <p:txBody>
          <a:bodyPr/>
          <a:lstStyle/>
          <a:p>
            <a:fld id="{40B939D1-BF50-40AC-A88C-3AC12F70D43E}" type="slidenum">
              <a:rPr lang="ru-RU" smtClean="0"/>
              <a:t>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1243" y="308606"/>
            <a:ext cx="10385833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Соответствие КБК и отчетных (налоговых) периодов, указанных в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Уведомлении</a:t>
            </a:r>
            <a:r>
              <a:rPr lang="ru-RU" sz="2000" b="1" dirty="0">
                <a:solidFill>
                  <a:schemeClr val="tx1"/>
                </a:solidFill>
              </a:rPr>
              <a:t>,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срокам </a:t>
            </a:r>
            <a:r>
              <a:rPr lang="ru-RU" sz="2000" b="1" dirty="0">
                <a:solidFill>
                  <a:schemeClr val="tx1"/>
                </a:solidFill>
              </a:rPr>
              <a:t>уплаты, установленным соответствующими нормами части второй НК РФ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1604" y="1197414"/>
            <a:ext cx="56765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!!! Данные, указанные в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УВЕДОМЛЕНИЯХ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(сроки, суммы, </a:t>
            </a:r>
            <a:r>
              <a:rPr lang="ru-RU" sz="2000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ОКТМО, КПП,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в т.ч. по ОП и филиалам), </a:t>
            </a:r>
            <a:r>
              <a:rPr lang="ru-RU" sz="2000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соответствовать </a:t>
            </a:r>
            <a:endParaRPr lang="ru-RU" sz="2000" b="1" u="sng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данным в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РСВ и 6-НДФЛ!!!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018703"/>
              </p:ext>
            </p:extLst>
          </p:nvPr>
        </p:nvGraphicFramePr>
        <p:xfrm>
          <a:off x="6192569" y="1197413"/>
          <a:ext cx="5703685" cy="5320479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</a:tblPr>
              <a:tblGrid>
                <a:gridCol w="1752937"/>
                <a:gridCol w="560580"/>
                <a:gridCol w="1028830"/>
                <a:gridCol w="903524"/>
                <a:gridCol w="1457814"/>
              </a:tblGrid>
              <a:tr h="763173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НДФЛ    КБК   18210102010011000110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18210102070011000110   18210102080011000110    18210102130011000110   18210102140011000110   18210102010011010110   18210102080011010110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41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Отчетный (налоговый/расчетный) период, месяц – в части страховых взносов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реквизита в Уведомлении (период/срок)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уплаты                         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представления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Уведомлений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 3-4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 2024 года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01.07 по 22.07 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28.07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25.07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23.07 по 31.07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05.08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03.08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01.08 по 22.08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28.08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25.08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23.08 по 31.08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05.09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03.09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01.09 по 22.09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28.09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25.09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23.09 по 30.09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05.10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03.10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01.10 по 22.10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28.10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25.10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23.10 по 31.10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05.11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03.11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01.11 по 22.11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25.11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23.11 по 30.11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05.12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03.12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1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01.12 по 22.12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25.12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87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23.12-31.12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последнего рабочего дня календарного года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766695"/>
              </p:ext>
            </p:extLst>
          </p:nvPr>
        </p:nvGraphicFramePr>
        <p:xfrm>
          <a:off x="391541" y="2745726"/>
          <a:ext cx="5309900" cy="2798976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</a:tblPr>
              <a:tblGrid>
                <a:gridCol w="1023960"/>
                <a:gridCol w="785142"/>
                <a:gridCol w="696105"/>
                <a:gridCol w="1075480"/>
                <a:gridCol w="1729213"/>
              </a:tblGrid>
              <a:tr h="968867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Страховые взносы   КБК   18210201000011000160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18210204010011010160   18210204010011020160    18210204020011010160   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18210204020011020160    18210208000061000160  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18210209000061000160    18210210000011000160   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18210211000011000160 18210215010061000160 18210215020061000160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18210215030081000160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703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 3-4 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 2024 года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июль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28.08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25.08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625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28.09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25.09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16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28.10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сдают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44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25.11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28.12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25.12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028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28.01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сдают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6569" y="5657671"/>
            <a:ext cx="6096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5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порядка представления Уведомлений влечет</a:t>
            </a:r>
            <a:endParaRPr lang="ru-RU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несвоевременное распределение средства ЕНС, что может привести к начислению пеней и налоговой ответственности (ст. ст. 78 и 126 НК РФ) </a:t>
            </a:r>
            <a:r>
              <a:rPr lang="ru-RU" sz="16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04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6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370709" y="1038530"/>
            <a:ext cx="8822055" cy="6207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8020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200" b="1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6918" y="5180046"/>
            <a:ext cx="1927824" cy="8925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solidFill>
                  <a:srgbClr val="376092"/>
                </a:solidFill>
              </a:rPr>
              <a:t>Начисления </a:t>
            </a:r>
          </a:p>
          <a:p>
            <a:pPr algn="ctr"/>
            <a:r>
              <a:rPr lang="ru-RU" b="1" u="sng" dirty="0">
                <a:solidFill>
                  <a:srgbClr val="376092"/>
                </a:solidFill>
              </a:rPr>
              <a:t>за 3-й месяц </a:t>
            </a:r>
            <a:r>
              <a:rPr lang="ru-RU" sz="1600" b="1" dirty="0">
                <a:solidFill>
                  <a:srgbClr val="376092"/>
                </a:solidFill>
              </a:rPr>
              <a:t>квартала в РСВ</a:t>
            </a:r>
          </a:p>
        </p:txBody>
      </p:sp>
      <p:pic>
        <p:nvPicPr>
          <p:cNvPr id="5" name="Объект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161" y="1278339"/>
            <a:ext cx="1641950" cy="216531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51058" y="1551977"/>
            <a:ext cx="2514642" cy="1464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376092"/>
                </a:solidFill>
              </a:rPr>
              <a:t>Перс. сведения </a:t>
            </a:r>
            <a:endParaRPr lang="ru-RU" b="1" u="sng" dirty="0">
              <a:solidFill>
                <a:srgbClr val="376092"/>
              </a:solidFill>
            </a:endParaRPr>
          </a:p>
          <a:p>
            <a:pPr algn="ctr"/>
            <a:r>
              <a:rPr lang="ru-RU" sz="1600" b="1" dirty="0">
                <a:solidFill>
                  <a:srgbClr val="376092"/>
                </a:solidFill>
              </a:rPr>
              <a:t>за </a:t>
            </a:r>
            <a:r>
              <a:rPr lang="ru-RU" sz="1600" b="1" dirty="0" smtClean="0">
                <a:solidFill>
                  <a:srgbClr val="376092"/>
                </a:solidFill>
              </a:rPr>
              <a:t>1й </a:t>
            </a:r>
            <a:r>
              <a:rPr lang="ru-RU" sz="1600" b="1" dirty="0">
                <a:solidFill>
                  <a:srgbClr val="376092"/>
                </a:solidFill>
              </a:rPr>
              <a:t>месяц </a:t>
            </a:r>
            <a:r>
              <a:rPr lang="ru-RU" sz="1600" b="1" dirty="0" smtClean="0">
                <a:solidFill>
                  <a:srgbClr val="376092"/>
                </a:solidFill>
              </a:rPr>
              <a:t>квартала (КНД 1151162)</a:t>
            </a:r>
            <a:endParaRPr lang="ru-RU" sz="1600" b="1" dirty="0">
              <a:solidFill>
                <a:srgbClr val="376092"/>
              </a:solidFill>
            </a:endParaRPr>
          </a:p>
        </p:txBody>
      </p:sp>
      <p:pic>
        <p:nvPicPr>
          <p:cNvPr id="7" name="Объект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26" y="2677686"/>
            <a:ext cx="1697793" cy="236023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-40858" y="3983635"/>
            <a:ext cx="2514642" cy="1464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376092"/>
                </a:solidFill>
              </a:rPr>
              <a:t>Перс</a:t>
            </a:r>
            <a:r>
              <a:rPr lang="ru-RU" b="1" u="sng" dirty="0" smtClean="0">
                <a:solidFill>
                  <a:srgbClr val="376092"/>
                </a:solidFill>
              </a:rPr>
              <a:t>. сведения </a:t>
            </a:r>
            <a:endParaRPr lang="ru-RU" b="1" u="sng" dirty="0">
              <a:solidFill>
                <a:srgbClr val="376092"/>
              </a:solidFill>
            </a:endParaRPr>
          </a:p>
          <a:p>
            <a:pPr algn="ctr"/>
            <a:r>
              <a:rPr lang="ru-RU" sz="1600" b="1" dirty="0">
                <a:solidFill>
                  <a:srgbClr val="376092"/>
                </a:solidFill>
              </a:rPr>
              <a:t>за 2й месяц квартала</a:t>
            </a:r>
          </a:p>
        </p:txBody>
      </p:sp>
      <p:pic>
        <p:nvPicPr>
          <p:cNvPr id="9" name="Объект 9"/>
          <p:cNvPicPr>
            <a:picLocks/>
          </p:cNvPicPr>
          <p:nvPr/>
        </p:nvPicPr>
        <p:blipFill rotWithShape="1">
          <a:blip r:embed="rId3"/>
          <a:srcRect l="33306" t="14055" r="34379" b="4101"/>
          <a:stretch/>
        </p:blipFill>
        <p:spPr bwMode="auto">
          <a:xfrm>
            <a:off x="4441071" y="1380137"/>
            <a:ext cx="2460179" cy="380619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464858" y="3179722"/>
            <a:ext cx="2412604" cy="278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2800" b="1" u="sng" dirty="0" smtClean="0">
                <a:solidFill>
                  <a:srgbClr val="376092"/>
                </a:solidFill>
              </a:rPr>
              <a:t>Раздел 3</a:t>
            </a:r>
            <a:r>
              <a:rPr lang="ru-RU" sz="2800" b="1" dirty="0" smtClean="0">
                <a:solidFill>
                  <a:srgbClr val="376092"/>
                </a:solidFill>
              </a:rPr>
              <a:t/>
            </a:r>
            <a:br>
              <a:rPr lang="ru-RU" sz="2800" b="1" dirty="0" smtClean="0">
                <a:solidFill>
                  <a:srgbClr val="376092"/>
                </a:solidFill>
              </a:rPr>
            </a:br>
            <a:r>
              <a:rPr lang="ru-RU" sz="2800" dirty="0" smtClean="0">
                <a:solidFill>
                  <a:srgbClr val="376092"/>
                </a:solidFill>
              </a:rPr>
              <a:t>Расчета по страховым взносам </a:t>
            </a:r>
            <a:br>
              <a:rPr lang="ru-RU" sz="2800" dirty="0" smtClean="0">
                <a:solidFill>
                  <a:srgbClr val="376092"/>
                </a:solidFill>
              </a:rPr>
            </a:br>
            <a:r>
              <a:rPr lang="ru-RU" sz="2800" dirty="0" smtClean="0">
                <a:solidFill>
                  <a:srgbClr val="376092"/>
                </a:solidFill>
              </a:rPr>
              <a:t>за отчетный квартал </a:t>
            </a:r>
            <a:r>
              <a:rPr lang="ru-RU" sz="2800" b="1" dirty="0" smtClean="0">
                <a:solidFill>
                  <a:srgbClr val="376092"/>
                </a:solidFill>
              </a:rPr>
              <a:t/>
            </a:r>
            <a:br>
              <a:rPr lang="ru-RU" sz="2800" b="1" dirty="0" smtClean="0">
                <a:solidFill>
                  <a:srgbClr val="376092"/>
                </a:solidFill>
              </a:rPr>
            </a:br>
            <a:r>
              <a:rPr lang="ru-RU" sz="2000" b="1" dirty="0" smtClean="0">
                <a:solidFill>
                  <a:srgbClr val="376092"/>
                </a:solidFill>
              </a:rPr>
              <a:t>(КНД 1151111)</a:t>
            </a:r>
            <a:endParaRPr lang="ru-RU" sz="2000" b="1" dirty="0">
              <a:solidFill>
                <a:srgbClr val="376092"/>
              </a:solidFill>
            </a:endParaRPr>
          </a:p>
        </p:txBody>
      </p:sp>
      <p:pic>
        <p:nvPicPr>
          <p:cNvPr id="11" name="Объект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262" y="1278701"/>
            <a:ext cx="1601501" cy="228126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7527256" y="1693278"/>
            <a:ext cx="2665508" cy="1464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376092"/>
                </a:solidFill>
              </a:rPr>
              <a:t>Уведомления </a:t>
            </a:r>
            <a:r>
              <a:rPr lang="ru-RU" sz="1600" b="1" dirty="0">
                <a:solidFill>
                  <a:srgbClr val="376092"/>
                </a:solidFill>
              </a:rPr>
              <a:t>об исчисленных суммах </a:t>
            </a:r>
            <a:r>
              <a:rPr lang="ru-RU" sz="1600" b="1" dirty="0" smtClean="0">
                <a:solidFill>
                  <a:srgbClr val="376092"/>
                </a:solidFill>
              </a:rPr>
              <a:t>СВ</a:t>
            </a:r>
          </a:p>
          <a:p>
            <a:pPr algn="ctr"/>
            <a:r>
              <a:rPr lang="ru-RU" sz="1600" b="1" dirty="0" smtClean="0">
                <a:solidFill>
                  <a:srgbClr val="376092"/>
                </a:solidFill>
              </a:rPr>
              <a:t>за 1й месяц </a:t>
            </a:r>
            <a:r>
              <a:rPr lang="ru-RU" sz="1600" b="1" dirty="0">
                <a:solidFill>
                  <a:srgbClr val="376092"/>
                </a:solidFill>
              </a:rPr>
              <a:t>квартала </a:t>
            </a:r>
            <a:r>
              <a:rPr lang="ru-RU" sz="1600" b="1" dirty="0" smtClean="0">
                <a:solidFill>
                  <a:srgbClr val="376092"/>
                </a:solidFill>
              </a:rPr>
              <a:t/>
            </a:r>
            <a:br>
              <a:rPr lang="ru-RU" sz="1600" b="1" dirty="0" smtClean="0">
                <a:solidFill>
                  <a:srgbClr val="376092"/>
                </a:solidFill>
              </a:rPr>
            </a:br>
            <a:r>
              <a:rPr lang="ru-RU" sz="1600" b="1" dirty="0" smtClean="0">
                <a:solidFill>
                  <a:srgbClr val="376092"/>
                </a:solidFill>
              </a:rPr>
              <a:t>(КНД 1110355)</a:t>
            </a:r>
            <a:endParaRPr lang="ru-RU" sz="1600" b="1" dirty="0">
              <a:solidFill>
                <a:srgbClr val="376092"/>
              </a:solidFill>
            </a:endParaRPr>
          </a:p>
        </p:txBody>
      </p:sp>
      <p:pic>
        <p:nvPicPr>
          <p:cNvPr id="13" name="Объект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971" y="2679215"/>
            <a:ext cx="1697186" cy="241756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8057406" y="3825970"/>
            <a:ext cx="2547889" cy="1464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376092"/>
                </a:solidFill>
              </a:rPr>
              <a:t>Уведомления</a:t>
            </a:r>
            <a:r>
              <a:rPr lang="ru-RU" b="1" dirty="0" smtClean="0">
                <a:solidFill>
                  <a:srgbClr val="376092"/>
                </a:solidFill>
              </a:rPr>
              <a:t> </a:t>
            </a:r>
            <a:r>
              <a:rPr lang="ru-RU" b="1" dirty="0">
                <a:solidFill>
                  <a:srgbClr val="376092"/>
                </a:solidFill>
              </a:rPr>
              <a:t>об </a:t>
            </a:r>
            <a:r>
              <a:rPr lang="ru-RU" sz="1600" b="1" dirty="0">
                <a:solidFill>
                  <a:srgbClr val="376092"/>
                </a:solidFill>
              </a:rPr>
              <a:t>исчисленных суммах </a:t>
            </a:r>
            <a:r>
              <a:rPr lang="ru-RU" sz="1600" b="1" dirty="0" smtClean="0">
                <a:solidFill>
                  <a:srgbClr val="376092"/>
                </a:solidFill>
              </a:rPr>
              <a:t>СВ</a:t>
            </a:r>
          </a:p>
          <a:p>
            <a:pPr algn="ctr"/>
            <a:r>
              <a:rPr lang="ru-RU" sz="1600" b="1" dirty="0" smtClean="0">
                <a:solidFill>
                  <a:srgbClr val="376092"/>
                </a:solidFill>
              </a:rPr>
              <a:t>за 2й месяц квартала</a:t>
            </a:r>
            <a:endParaRPr lang="ru-RU" sz="1600" b="1" dirty="0">
              <a:solidFill>
                <a:srgbClr val="37609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33097" y="5167713"/>
            <a:ext cx="2078666" cy="8925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>
                <a:solidFill>
                  <a:srgbClr val="376092"/>
                </a:solidFill>
              </a:rPr>
              <a:t>Начисления </a:t>
            </a:r>
          </a:p>
          <a:p>
            <a:pPr algn="ctr"/>
            <a:r>
              <a:rPr lang="ru-RU" b="1" u="sng" dirty="0">
                <a:solidFill>
                  <a:srgbClr val="376092"/>
                </a:solidFill>
              </a:rPr>
              <a:t>за 3-й месяц </a:t>
            </a:r>
            <a:r>
              <a:rPr lang="ru-RU" sz="1600" b="1" dirty="0">
                <a:solidFill>
                  <a:srgbClr val="376092"/>
                </a:solidFill>
              </a:rPr>
              <a:t>квартала в РСВ</a:t>
            </a:r>
          </a:p>
        </p:txBody>
      </p:sp>
      <p:sp>
        <p:nvSpPr>
          <p:cNvPr id="16" name="Правая фигурная скобка 15"/>
          <p:cNvSpPr/>
          <p:nvPr/>
        </p:nvSpPr>
        <p:spPr>
          <a:xfrm rot="10800000">
            <a:off x="7170376" y="1278338"/>
            <a:ext cx="582899" cy="4794259"/>
          </a:xfrm>
          <a:prstGeom prst="rightBrace">
            <a:avLst/>
          </a:prstGeom>
          <a:ln w="28575">
            <a:solidFill>
              <a:srgbClr val="3D7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22225" y="6120577"/>
            <a:ext cx="98147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!!!  Данные, предоставляемые в указанных КНД, должны быть </a:t>
            </a:r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</a:rPr>
              <a:t>идентичны</a:t>
            </a:r>
            <a:r>
              <a:rPr lang="ru-RU" sz="2000" b="1" u="sng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!!!    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>
            <a:off x="3429305" y="1278339"/>
            <a:ext cx="582899" cy="4794259"/>
          </a:xfrm>
          <a:prstGeom prst="rightBrace">
            <a:avLst/>
          </a:prstGeom>
          <a:ln w="28575">
            <a:solidFill>
              <a:srgbClr val="3D7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311243" y="308606"/>
            <a:ext cx="10385833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prstClr val="black"/>
                </a:solidFill>
              </a:rPr>
              <a:t>Порядок представления налоговой отчетности в части СВ</a:t>
            </a:r>
          </a:p>
        </p:txBody>
      </p:sp>
    </p:spTree>
    <p:extLst>
      <p:ext uri="{BB962C8B-B14F-4D97-AF65-F5344CB8AC3E}">
        <p14:creationId xmlns:p14="http://schemas.microsoft.com/office/powerpoint/2010/main" val="43936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3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093801"/>
              </p:ext>
            </p:extLst>
          </p:nvPr>
        </p:nvGraphicFramePr>
        <p:xfrm>
          <a:off x="1036148" y="1481755"/>
          <a:ext cx="10479859" cy="487459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31109">
                  <a:extLst>
                    <a:ext uri="{9D8B030D-6E8A-4147-A177-3AD203B41FA5}">
                      <a16:colId xmlns:a16="http://schemas.microsoft.com/office/drawing/2014/main" xmlns="" val="520987967"/>
                    </a:ext>
                  </a:extLst>
                </a:gridCol>
                <a:gridCol w="9948750"/>
              </a:tblGrid>
              <a:tr h="4305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09728" marR="109728" marT="54864" marB="5486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Нормативные документы</a:t>
                      </a:r>
                      <a:endParaRPr lang="ru-RU" dirty="0"/>
                    </a:p>
                  </a:txBody>
                  <a:tcPr marL="109728" marR="109728" marT="54864" marB="5486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7723348"/>
                  </a:ext>
                </a:extLst>
              </a:tr>
              <a:tr h="1127027"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pPr marL="0" algn="l" defTabSz="1083164" rtl="0" eaLnBrk="1" latinLnBrk="0" hangingPunct="1"/>
                      <a:r>
                        <a:rPr lang="ru-RU" sz="2134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ru-RU" sz="2134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00" dirty="0" smtClean="0"/>
                    </a:p>
                    <a:p>
                      <a:r>
                        <a:rPr lang="ru-RU" sz="1800" dirty="0" smtClean="0"/>
                        <a:t>Приказ Минтруда России от 02.02.2024 N 40н «Об утверждении </a:t>
                      </a:r>
                      <a:r>
                        <a:rPr lang="ru-RU" sz="1800" b="1" dirty="0" smtClean="0"/>
                        <a:t>Перечня</a:t>
                      </a:r>
                      <a:r>
                        <a:rPr lang="ru-RU" sz="1800" dirty="0" smtClean="0"/>
                        <a:t> сведений и информации, в т.ч. числе составляющих налоговую тайну, передаваемых налоговыми органами РФ в МВК субъектов РФ по противодействию нелегальной занятости..».</a:t>
                      </a:r>
                    </a:p>
                    <a:p>
                      <a:endParaRPr lang="ru-RU" sz="500" dirty="0"/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0825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Соглашение об информационном взаимодействии между Федеральной службой по труду и занятости и Федеральной налоговой службой от 27.04.2024 № С-3-3-1/ЕД-22-11/10@</a:t>
                      </a:r>
                    </a:p>
                    <a:p>
                      <a:endParaRPr lang="ru-RU" sz="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(Информация о рисковых работодателях - организациях (ИП) по 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пунктам 1 и 3 Перечня </a:t>
                      </a:r>
                      <a:r>
                        <a:rPr lang="ru-RU" sz="16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будет размещаться ФНС России централизованно на платформе поставки данных «ВПД» ФНС России.</a:t>
                      </a:r>
                      <a:br>
                        <a:rPr lang="ru-RU" sz="16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Члены рабочих групп не вправе разглашать сведения, ставшие им известными в ходе работы»).</a:t>
                      </a:r>
                    </a:p>
                    <a:p>
                      <a:endParaRPr lang="ru-RU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9170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Постановление Правительства РФ от 03.05.2024 № 571 «Об утверждении Положения о создании и деятельности МВК субъектов РФ по противодействию нелегальной занятости».</a:t>
                      </a:r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89591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Постановление Правительства Севастополя «О создании межведомственной комиссии по противодействию нелегальной занятости в г. Севастополе» от 25.07.2024 № 347-ПП.</a:t>
                      </a:r>
                    </a:p>
                    <a:p>
                      <a:endParaRPr lang="ru-RU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9728" marR="109728" marT="54864" marB="5486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4601227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3773" y="1062140"/>
            <a:ext cx="10806047" cy="663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30174" y="452695"/>
            <a:ext cx="10385833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Федеральный закон от 12.12.2023 № 565-ФЗ «О занятости населения в РФ»</a:t>
            </a: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 (Глава 13. Противодействие нелегальной занятости в РФ) </a:t>
            </a:r>
          </a:p>
        </p:txBody>
      </p:sp>
    </p:spTree>
    <p:extLst>
      <p:ext uri="{BB962C8B-B14F-4D97-AF65-F5344CB8AC3E}">
        <p14:creationId xmlns:p14="http://schemas.microsoft.com/office/powerpoint/2010/main" val="212430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49058" y="1284659"/>
            <a:ext cx="10295467" cy="5193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1100"/>
              </a:spcBef>
            </a:pPr>
            <a:r>
              <a:rPr lang="ru-RU" sz="1600" b="1" u="sng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Основная задача МВК  </a:t>
            </a:r>
            <a:r>
              <a:rPr lang="ru-RU" sz="16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- координация и обеспечение взаимодействия исполнительных органов государственной власти и контрольно-надзорных органов в целях реализации полномочий.</a:t>
            </a:r>
          </a:p>
          <a:p>
            <a:pPr indent="342900" algn="ctr">
              <a:spcBef>
                <a:spcPts val="110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A64C0E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Сведения о рисковых плательщиках </a:t>
            </a:r>
            <a:r>
              <a:rPr lang="ru-RU" b="1" dirty="0">
                <a:solidFill>
                  <a:srgbClr val="A64C0E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размещаются централизованно на закрытой платформе поставки данных «ВПД» ФНС России  (с </a:t>
            </a:r>
            <a:r>
              <a:rPr lang="ru-RU" b="1" dirty="0" smtClean="0">
                <a:solidFill>
                  <a:srgbClr val="A64C0E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01.03.2024 ежеквартально).</a:t>
            </a:r>
          </a:p>
          <a:p>
            <a:pPr indent="342900" algn="just">
              <a:spcAft>
                <a:spcPts val="0"/>
              </a:spcAft>
            </a:pPr>
            <a:r>
              <a:rPr lang="ru-RU" b="1" u="sng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МВК вправе, в частности:</a:t>
            </a:r>
          </a:p>
          <a:p>
            <a:pPr marL="285750" indent="-285750" algn="just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ru-RU" sz="1600" dirty="0" smtClean="0"/>
              <a:t>запрашивать </a:t>
            </a:r>
            <a:r>
              <a:rPr lang="ru-RU" sz="1600" dirty="0"/>
              <a:t>у органов государственной власти, органов местного самоуправления, государственных внебюджетных фондов информацию, включая персональные данные и </a:t>
            </a:r>
            <a:r>
              <a:rPr lang="ru-RU" sz="1600" dirty="0" smtClean="0"/>
              <a:t>сведения;</a:t>
            </a:r>
          </a:p>
          <a:p>
            <a:pPr marL="285750" indent="-285750" algn="just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ru-RU" sz="1600" dirty="0"/>
              <a:t>приглашать на заседания МВК и заслушивать должностных лиц и специалистов (экспертов) органов и организаций, </a:t>
            </a:r>
            <a:r>
              <a:rPr lang="ru-RU" sz="1600" dirty="0" smtClean="0"/>
              <a:t>не </a:t>
            </a:r>
            <a:r>
              <a:rPr lang="ru-RU" sz="1600" dirty="0"/>
              <a:t>входящих в состав </a:t>
            </a:r>
            <a:r>
              <a:rPr lang="ru-RU" sz="1600" dirty="0" smtClean="0"/>
              <a:t>МВК;</a:t>
            </a:r>
          </a:p>
          <a:p>
            <a:pPr marL="285750" indent="-285750" algn="just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ru-RU" sz="1600" dirty="0"/>
              <a:t>рассматривать на заседаниях МВК ситуации, связанные с нарушениями трудового и налогового </a:t>
            </a:r>
            <a:r>
              <a:rPr lang="ru-RU" sz="1600" dirty="0" smtClean="0"/>
              <a:t>законодательства (с учетом разрешительных документов);</a:t>
            </a:r>
          </a:p>
          <a:p>
            <a:pPr marL="285750" indent="-285750" algn="just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ru-RU" sz="1600" dirty="0"/>
              <a:t>организовать </a:t>
            </a:r>
            <a:r>
              <a:rPr lang="ru-RU" sz="1600" dirty="0" smtClean="0"/>
              <a:t>«горячую линию» </a:t>
            </a:r>
            <a:r>
              <a:rPr lang="ru-RU" sz="1600" dirty="0"/>
              <a:t>по приему жалоб населения по фактам осуществления трудовой деятельности, имеющей признаки нелегальной занятости, и оперативному реагированию на такие </a:t>
            </a:r>
            <a:r>
              <a:rPr lang="ru-RU" sz="1600" dirty="0" smtClean="0"/>
              <a:t>жалобы;</a:t>
            </a:r>
          </a:p>
          <a:p>
            <a:pPr marL="285750" indent="-285750" algn="just">
              <a:spcBef>
                <a:spcPts val="800"/>
              </a:spcBef>
              <a:spcAft>
                <a:spcPts val="0"/>
              </a:spcAft>
              <a:buFontTx/>
              <a:buChar char="-"/>
            </a:pPr>
            <a:r>
              <a:rPr lang="ru-RU" sz="1600" dirty="0" smtClean="0"/>
              <a:t>направлять </a:t>
            </a:r>
            <a:r>
              <a:rPr lang="ru-RU" sz="1600" dirty="0"/>
              <a:t>в органы регионального </a:t>
            </a:r>
            <a:r>
              <a:rPr lang="ru-RU" sz="1600" dirty="0" smtClean="0"/>
              <a:t>гос. </a:t>
            </a:r>
            <a:r>
              <a:rPr lang="ru-RU" sz="1600" dirty="0"/>
              <a:t>контроля (надзора), муниципального контроля информации для проведения контрольных (надзорных) мероприятий, профилактических мероприятий </a:t>
            </a:r>
            <a:r>
              <a:rPr lang="ru-RU" sz="1600" dirty="0" smtClean="0"/>
              <a:t>и другое.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ru-RU" sz="1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342900" algn="ctr">
              <a:spcBef>
                <a:spcPts val="600"/>
              </a:spcBef>
            </a:pPr>
            <a:r>
              <a:rPr lang="ru-RU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Роструд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ведет общедоступный реестр работодателей, у которых были выявлены факты нелегальной занятости, в порядке, установленном Правительством Российской Федерации</a:t>
            </a:r>
            <a:r>
              <a:rPr lang="ru-RU" sz="1600" b="1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7334" y="462515"/>
            <a:ext cx="10385833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Задачи и права МВК 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по противодействию нелегальной занятости в рамках </a:t>
            </a:r>
            <a:b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Постановления Правительства РФ от 03.05.2024 № 571</a:t>
            </a:r>
          </a:p>
        </p:txBody>
      </p:sp>
    </p:spTree>
    <p:extLst>
      <p:ext uri="{BB962C8B-B14F-4D97-AF65-F5344CB8AC3E}">
        <p14:creationId xmlns:p14="http://schemas.microsoft.com/office/powerpoint/2010/main" val="31435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939D1-BF50-40AC-A88C-3AC12F70D43E}" type="slidenum">
              <a:rPr lang="ru-RU" smtClean="0"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-1871784" y="3067758"/>
            <a:ext cx="5335740" cy="585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ea typeface="Batang"/>
                <a:cs typeface="Times New Roman" panose="02020603050405020304" pitchFamily="18" charset="0"/>
              </a:rPr>
              <a:t>Л И С Т О В К И 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 descr="C:\Users\9200-0~1\AppData\Local\Temp\IMG_20240624_17010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" t="3367" r="5235" b="3552"/>
          <a:stretch/>
        </p:blipFill>
        <p:spPr bwMode="auto">
          <a:xfrm>
            <a:off x="1347660" y="1284901"/>
            <a:ext cx="4248465" cy="54847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 rot="16200000">
            <a:off x="4434769" y="2779369"/>
            <a:ext cx="3709723" cy="585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ea typeface="Batang"/>
                <a:cs typeface="Times New Roman" panose="02020603050405020304" pitchFamily="18" charset="0"/>
              </a:rPr>
              <a:t>П А М Я Т К А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43444" t="8419" r="15685" b="8125"/>
          <a:stretch/>
        </p:blipFill>
        <p:spPr bwMode="auto">
          <a:xfrm>
            <a:off x="6795938" y="1122963"/>
            <a:ext cx="4248465" cy="5484789"/>
          </a:xfrm>
          <a:prstGeom prst="rect">
            <a:avLst/>
          </a:prstGeom>
          <a:ln w="19050"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57334" y="462515"/>
            <a:ext cx="10385833" cy="663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Информирование работодателей</a:t>
            </a:r>
            <a:endParaRPr lang="ru-RU" sz="28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23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4926</TotalTime>
  <Words>1078</Words>
  <Application>Microsoft Office PowerPoint</Application>
  <PresentationFormat>Широкоэкранный</PresentationFormat>
  <Paragraphs>252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Batang</vt:lpstr>
      <vt:lpstr>Calibri</vt:lpstr>
      <vt:lpstr>Calibri Light</vt:lpstr>
      <vt:lpstr>DejaVu Sans</vt:lpstr>
      <vt:lpstr>Roboto Condensed</vt:lpstr>
      <vt:lpstr>Segoe UI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Zarell Shmidt</dc:creator>
  <cp:lastModifiedBy>Зорина Виктория Александровна</cp:lastModifiedBy>
  <cp:revision>282</cp:revision>
  <cp:lastPrinted>2024-09-24T17:54:54Z</cp:lastPrinted>
  <dcterms:created xsi:type="dcterms:W3CDTF">2024-02-21T08:24:06Z</dcterms:created>
  <dcterms:modified xsi:type="dcterms:W3CDTF">2024-09-24T19:44:41Z</dcterms:modified>
</cp:coreProperties>
</file>