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1559" r:id="rId3"/>
    <p:sldId id="1591" r:id="rId4"/>
    <p:sldId id="1592" r:id="rId5"/>
    <p:sldId id="1586" r:id="rId6"/>
    <p:sldId id="1589" r:id="rId7"/>
    <p:sldId id="1593" r:id="rId8"/>
    <p:sldId id="1594" r:id="rId9"/>
    <p:sldId id="1595" r:id="rId10"/>
    <p:sldId id="1563" r:id="rId11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C10"/>
    <a:srgbClr val="5C2A08"/>
    <a:srgbClr val="A64C0E"/>
    <a:srgbClr val="203864"/>
    <a:srgbClr val="CC6600"/>
    <a:srgbClr val="FFFFFF"/>
    <a:srgbClr val="FFFFCC"/>
    <a:srgbClr val="464646"/>
    <a:srgbClr val="F292A9"/>
    <a:srgbClr val="E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E023E-05E5-452A-9E1D-3D026B95F95B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2B05-8D33-4A45-82BA-38541A1D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38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7020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7020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r">
              <a:defRPr sz="1200"/>
            </a:lvl1pPr>
          </a:lstStyle>
          <a:p>
            <a:fld id="{5033BA98-3DA3-483B-8870-923E08D29D2C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3" tIns="45647" rIns="91293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67262"/>
            <a:ext cx="5435600" cy="3900488"/>
          </a:xfrm>
          <a:prstGeom prst="rect">
            <a:avLst/>
          </a:prstGeom>
        </p:spPr>
        <p:txBody>
          <a:bodyPr vert="horz" lIns="91293" tIns="45647" rIns="91293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4" cy="497019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r">
              <a:defRPr sz="1200"/>
            </a:lvl1pPr>
          </a:lstStyle>
          <a:p>
            <a:fld id="{4E97A048-4D3C-4585-AB2D-07F7E3B74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9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A048-4D3C-4585-AB2D-07F7E3B74B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3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A048-4D3C-4585-AB2D-07F7E3B74B5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A048-4D3C-4585-AB2D-07F7E3B74B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9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A048-4D3C-4585-AB2D-07F7E3B74B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E395-D2DB-4333-9B7F-D3DDF64AD3ED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8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930E-1ED9-403D-B2B2-3339C90D4D9D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5CA7-ED42-4E18-9F26-71E22902AF4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9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F7687-8A64-D149-2581-C3A6872B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63E6BC-4B28-2722-13AF-A0365F55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F0DC5-FC9F-E289-1143-C05444CB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E395-D2DB-4333-9B7F-D3DDF64AD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7D65B0-9322-A37A-3C70-E60D9DA2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E9C71-E34C-93F9-A7C7-C788C402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5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C33CD-FE19-17F9-4474-60E7D4DC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24C0BE-0386-1890-8E11-89916004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454E0-BE9E-FF71-2D4D-26089A95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126A-B4F4-4B62-9A44-A979F332DA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D5C255-2A0A-4FE9-6F80-98AD46AF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B9D08A-8F92-ABFC-5120-CD677466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BD8F2-E0BA-629C-E5E3-13CC2F34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8E3BDE-A006-57AA-D3F7-F2FC54AFA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53657-A8BF-294B-F600-1A188225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7C36-774C-4449-B9A3-6AB4C8FCD1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AA87BA-06B2-2CBD-94C1-E5ADA18A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6F733E-0BC7-9768-607D-66533E15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8C473-F8D6-50FF-12AD-F5004540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715C3C-EBC4-1D13-9A8C-594925A50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2ECFF2-B32B-1625-24FB-8E47796B4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5630DC-00FF-5537-B803-AF6D9B2F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9CC-42D7-4DB1-B82E-C8CEDD135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9B3077-8667-F04D-8EF6-1FF14E8E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D2D412-BA7D-584E-CBC9-5F3B8AC5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8FD80-318E-DF1F-AC54-23BA1A2E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0D3B09-CD74-5337-1B28-C1A502A5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AB7755-461D-3149-0F78-BB59B62C3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2DDE6D-7C93-6D25-A5CC-E90080DD7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24F02C-8021-5161-F1AF-998369720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C4FC55-A675-458D-9E8E-BE7F7D18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6E3-E62A-44A7-95F1-C90C34CE1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E4D238-EA5F-16FE-B12A-349B26AF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8283896-E4E7-53FA-94A9-8ABE3C67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37D51-050C-0D07-F5B3-2B493CB0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D94AA2-29E9-175F-A888-43345062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2C9-8531-4597-83F6-827A28EA8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42E7308-8DFD-57F9-3087-046B027E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F5CAEF-7E62-8ACF-332D-71999C74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9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B5A0C4-A169-670A-F370-1A2A51BE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A6E4-A026-4E1D-88F8-8873FC9352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301E6F-B39A-A154-9672-7FB80E0D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42F045-F6FD-EE64-77DA-7FD67287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xmlns="" id="{0591E9AC-6A45-D8D2-819E-B6F0B5B51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778" y="266105"/>
            <a:ext cx="2996301" cy="954467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968128" y="1444"/>
            <a:ext cx="3285448" cy="1440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53576" y="0"/>
            <a:ext cx="3419030" cy="144000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672605" y="761"/>
            <a:ext cx="3519395" cy="14400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718EC-7958-A98E-CDB8-9D73E132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5BB004-7CCE-47D8-356A-E1315F83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8C5110-D801-E60A-D506-657BF191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81D5D6-0CB5-07DC-6842-53231367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F0A4-013A-48F6-8457-53F477A40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CBE6E0-9B6F-C224-9B99-092DB67D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F43DB8-39CF-1ABD-AB3F-3A2E702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126A-B4F4-4B62-9A44-A979F332DAC4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9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0ABC0-4F41-271D-83E7-358F9D46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95B1F7-2563-8F5B-F4BD-7E0C302A9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7F9B1B-70B6-B221-740C-85ADE793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F7F83-8FA6-0147-16B4-DA16ADCF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AEB9-1FFA-4D58-A698-1B6E1EB3B8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C223C6-06AF-DC83-E0E0-7C3165A8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81F96D-9229-A7A9-1374-A8ED4845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31EA6-5E38-3D94-C5CD-FB1AFB45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EC1F9A-59AA-5A8B-822C-69D466D74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54356D-BD88-1D78-3D54-D1FADB9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930E-1ED9-403D-B2B2-3339C90D4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B3652D-EE55-95BF-FF48-838D5C85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12AF6A-38E5-4C64-B180-623C206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9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927B90-1376-60EB-53DF-6420F43AB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2EF18C-E375-11BC-6388-49663EDC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057F43-38B6-2B98-C7AE-94093E55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5CA7-ED42-4E18-9F26-71E22902AF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9E40F-C776-22FA-AD21-AFD40417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0BE331-84DA-0CA4-3C87-088DAFED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7C36-774C-4449-B9A3-6AB4C8FCD142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9CC-42D7-4DB1-B82E-C8CEDD1350FE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8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6E3-E62A-44A7-95F1-C90C34CE1BD1}" type="datetime1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82C9-8531-4597-83F6-827A28EA83A9}" type="datetime1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A6E4-A026-4E1D-88F8-8873FC9352BB}" type="datetime1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Graphic 9">
            <a:extLst>
              <a:ext uri="{FF2B5EF4-FFF2-40B4-BE49-F238E27FC236}">
                <a16:creationId xmlns="" xmlns:a16="http://schemas.microsoft.com/office/drawing/2014/main" id="{0591E9AC-6A45-D8D2-819E-B6F0B5B51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7778" y="266105"/>
            <a:ext cx="2996301" cy="954467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968128" y="1444"/>
            <a:ext cx="3285448" cy="1440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53576" y="0"/>
            <a:ext cx="3419030" cy="144000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672605" y="761"/>
            <a:ext cx="3519395" cy="14400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F0A4-013A-48F6-8457-53F477A407E3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AEB9-1FFA-4D58-A698-1B6E1EB3B8B2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1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688E-FCD4-4AE1-9EC2-775C1C3866E4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39D1-BF50-40AC-A88C-3AC12F70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6145D-9728-7709-8FFA-66F0DB95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9EA899-2BF3-15A3-D970-8CBD7832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0A8E92-8149-5CBC-0E78-26B7D51C0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688E-FCD4-4AE1-9EC2-775C1C3866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69E051-ECF2-C9AB-8DC0-C1A0B9D68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F08520-C040-1B01-73EA-BA99B515C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>
                <a:solidFill>
                  <a:schemeClr val="bg1">
                    <a:lumMod val="85000"/>
                  </a:schemeClr>
                </a:solidFill>
              </a:rPr>
              <a:t>1</a:t>
            </a:fld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8308" y="2582485"/>
            <a:ext cx="105110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Изменения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законодательстве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 нового года в части страховых взносов и НДФЛ налоговых агентов.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Актуальные вопросы предоставления налоговых уведомлений об исчисленных суммах НДФЛ и СВ.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758" y="1380281"/>
            <a:ext cx="10692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400" b="1" dirty="0"/>
              <a:t>УПРАВЛЕНИЕ ФЕДЕРАЛЬНОЙ НАЛОГОВОЙ СЛУЖБЫ ПО Г. СЕВАСТОПОЛЮ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7556" y="5824572"/>
            <a:ext cx="3433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03864"/>
                </a:solidFill>
              </a:rPr>
              <a:t>2025 </a:t>
            </a:r>
            <a:r>
              <a:rPr lang="ru-RU" sz="2000" dirty="0">
                <a:solidFill>
                  <a:srgbClr val="203864"/>
                </a:solidFill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9876" y="4904583"/>
            <a:ext cx="938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203864"/>
                </a:solidFill>
              </a:rPr>
              <a:t>доклад начальника отдела камерального контроля НДФЛ и СВ № 1</a:t>
            </a:r>
          </a:p>
          <a:p>
            <a:pPr algn="ctr"/>
            <a:r>
              <a:rPr lang="ru-RU" sz="2200" dirty="0">
                <a:solidFill>
                  <a:srgbClr val="203864"/>
                </a:solidFill>
              </a:rPr>
              <a:t>Зориной Виктории Александровны</a:t>
            </a:r>
          </a:p>
        </p:txBody>
      </p:sp>
    </p:spTree>
    <p:extLst>
      <p:ext uri="{BB962C8B-B14F-4D97-AF65-F5344CB8AC3E}">
        <p14:creationId xmlns:p14="http://schemas.microsoft.com/office/powerpoint/2010/main" val="2933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692" y="6356350"/>
            <a:ext cx="399107" cy="365125"/>
          </a:xfrm>
        </p:spPr>
        <p:txBody>
          <a:bodyPr/>
          <a:lstStyle/>
          <a:p>
            <a:fld id="{40B939D1-BF50-40AC-A88C-3AC12F70D43E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313AF7-F3C4-23A7-1C6B-779E2F13E9E4}"/>
              </a:ext>
            </a:extLst>
          </p:cNvPr>
          <p:cNvSpPr txBox="1"/>
          <p:nvPr/>
        </p:nvSpPr>
        <p:spPr>
          <a:xfrm>
            <a:off x="5168244" y="2315596"/>
            <a:ext cx="24334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Основные доходы </a:t>
            </a:r>
          </a:p>
          <a:p>
            <a:pPr algn="ctr"/>
            <a:r>
              <a:rPr lang="ru-RU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ЗП, ГПХ, ИП, аренда</a:t>
            </a:r>
          </a:p>
        </p:txBody>
      </p:sp>
      <p:graphicFrame>
        <p:nvGraphicFramePr>
          <p:cNvPr id="5" name="Таблица 88">
            <a:extLst>
              <a:ext uri="{FF2B5EF4-FFF2-40B4-BE49-F238E27FC236}">
                <a16:creationId xmlns="" xmlns:a16="http://schemas.microsoft.com/office/drawing/2014/main" id="{206F419A-4727-EA19-04BC-11F38E3A4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07655"/>
              </p:ext>
            </p:extLst>
          </p:nvPr>
        </p:nvGraphicFramePr>
        <p:xfrm>
          <a:off x="4697504" y="3069192"/>
          <a:ext cx="3408629" cy="2341256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732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5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55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0 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– 2,4 </a:t>
                      </a:r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млн</a:t>
                      </a:r>
                    </a:p>
                    <a:p>
                      <a:pPr marL="0" algn="ctr" defTabSz="1219170" rtl="0" eaLnBrk="1" latinLnBrk="0" hangingPunct="1"/>
                      <a:endParaRPr lang="ru-RU" sz="5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13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5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2,4 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– 5 </a:t>
                      </a:r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млн</a:t>
                      </a:r>
                      <a:endParaRPr lang="ru-RU" sz="16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15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5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5 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– 20 </a:t>
                      </a:r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млн</a:t>
                      </a:r>
                      <a:endParaRPr lang="ru-RU" sz="16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18%</a:t>
                      </a:r>
                      <a:endParaRPr lang="ru-RU" sz="16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20 </a:t>
                      </a:r>
                      <a:r>
                        <a:rPr lang="ru-RU" sz="1600" b="1" kern="1200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– 50 </a:t>
                      </a:r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млн</a:t>
                      </a:r>
                    </a:p>
                    <a:p>
                      <a:pPr marL="0" algn="ctr" defTabSz="1219170" rtl="0" eaLnBrk="1" latinLnBrk="0" hangingPunct="1"/>
                      <a:endParaRPr lang="ru-RU" sz="5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1219170" rtl="0" eaLnBrk="1" latinLnBrk="0" hangingPunct="1"/>
                      <a:endParaRPr lang="ru-RU" sz="500" b="1" kern="1200" spc="-1" dirty="0" smtClean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  <a:p>
                      <a:pPr marL="0" algn="ctr" defTabSz="1219170" rtl="0" eaLnBrk="1" latinLnBrk="0" hangingPunct="1"/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+mn-lt"/>
                          <a:ea typeface="DejaVu Sans"/>
                          <a:cs typeface="DejaVu Sans"/>
                        </a:rPr>
                        <a:t>20%</a:t>
                      </a:r>
                    </a:p>
                    <a:p>
                      <a:pPr marL="0" algn="ctr" defTabSz="1219170" rtl="0" eaLnBrk="1" latinLnBrk="0" hangingPunct="1"/>
                      <a:endParaRPr lang="ru-RU" sz="500" b="1" kern="1200" spc="-1" dirty="0">
                        <a:solidFill>
                          <a:schemeClr val="tx1"/>
                        </a:solidFill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35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500" b="1" kern="1200" spc="-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kern="1200" spc="-1" dirty="0" smtClean="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rPr>
                        <a:t>&gt;</a:t>
                      </a:r>
                      <a:r>
                        <a:rPr lang="ru-RU" sz="1600" b="1" kern="1200" spc="-1" dirty="0" smtClean="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rPr>
                        <a:t> </a:t>
                      </a:r>
                      <a:r>
                        <a:rPr lang="en-US" sz="1600" b="1" kern="1200" spc="-1" baseline="0" dirty="0" smtClean="0">
                          <a:latin typeface="+mn-lt"/>
                        </a:rPr>
                        <a:t>50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млн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22%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EA1E1C-F031-61D0-2726-B5BEF568468D}"/>
              </a:ext>
            </a:extLst>
          </p:cNvPr>
          <p:cNvSpPr txBox="1"/>
          <p:nvPr/>
        </p:nvSpPr>
        <p:spPr>
          <a:xfrm>
            <a:off x="8610600" y="2315596"/>
            <a:ext cx="323727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Пассивные</a:t>
            </a:r>
            <a:r>
              <a:rPr lang="en-US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доходы </a:t>
            </a:r>
          </a:p>
          <a:p>
            <a:pPr algn="ctr"/>
            <a:r>
              <a:rPr lang="ru-RU" sz="1600" dirty="0">
                <a:ea typeface="Roboto Condensed" panose="02000000000000000000" pitchFamily="2" charset="0"/>
              </a:rPr>
              <a:t>дивиденды, ЦБ, </a:t>
            </a:r>
            <a:r>
              <a:rPr lang="ru-RU" sz="1600" dirty="0" smtClean="0">
                <a:ea typeface="Roboto Condensed" panose="02000000000000000000" pitchFamily="2" charset="0"/>
              </a:rPr>
              <a:t>% </a:t>
            </a:r>
            <a:r>
              <a:rPr lang="ru-RU" sz="1600" dirty="0">
                <a:ea typeface="Roboto Condensed" panose="02000000000000000000" pitchFamily="2" charset="0"/>
              </a:rPr>
              <a:t>по вкладам, продажа недвижимости</a:t>
            </a:r>
          </a:p>
        </p:txBody>
      </p:sp>
      <p:graphicFrame>
        <p:nvGraphicFramePr>
          <p:cNvPr id="7" name="Таблица 90">
            <a:extLst>
              <a:ext uri="{FF2B5EF4-FFF2-40B4-BE49-F238E27FC236}">
                <a16:creationId xmlns="" xmlns:a16="http://schemas.microsoft.com/office/drawing/2014/main" id="{EA8F413C-0DEF-F077-EED5-3C5186FD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74166"/>
              </p:ext>
            </p:extLst>
          </p:nvPr>
        </p:nvGraphicFramePr>
        <p:xfrm>
          <a:off x="9049151" y="3146593"/>
          <a:ext cx="2543007" cy="97536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551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21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0 </a:t>
                      </a:r>
                      <a:r>
                        <a:rPr lang="ru-RU" sz="1600" b="1" kern="1200" spc="-1" dirty="0">
                          <a:latin typeface="+mn-lt"/>
                        </a:rPr>
                        <a:t>– 2,4 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13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1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kern="1200" spc="-1" dirty="0" smtClean="0">
                          <a:latin typeface="+mn-lt"/>
                        </a:rPr>
                        <a:t>&gt;</a:t>
                      </a:r>
                      <a:r>
                        <a:rPr lang="en-US" sz="1600" b="1" kern="1200" spc="-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2,4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15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9E6C42-8853-B75B-A2DC-2966A2B9D5E4}"/>
              </a:ext>
            </a:extLst>
          </p:cNvPr>
          <p:cNvSpPr txBox="1"/>
          <p:nvPr/>
        </p:nvSpPr>
        <p:spPr>
          <a:xfrm>
            <a:off x="8777531" y="4239820"/>
            <a:ext cx="31638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Отдельные виды доходов </a:t>
            </a:r>
            <a:r>
              <a:rPr lang="ru-RU" sz="24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24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dirty="0">
                <a:ea typeface="Roboto Condensed" panose="02000000000000000000" pitchFamily="2" charset="0"/>
              </a:rPr>
              <a:t>СВО, северные надбавки</a:t>
            </a:r>
          </a:p>
        </p:txBody>
      </p:sp>
      <p:graphicFrame>
        <p:nvGraphicFramePr>
          <p:cNvPr id="9" name="Таблица 92">
            <a:extLst>
              <a:ext uri="{FF2B5EF4-FFF2-40B4-BE49-F238E27FC236}">
                <a16:creationId xmlns="" xmlns:a16="http://schemas.microsoft.com/office/drawing/2014/main" id="{B196D9C1-5E8B-67A4-462E-ABA580FC5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999"/>
              </p:ext>
            </p:extLst>
          </p:nvPr>
        </p:nvGraphicFramePr>
        <p:xfrm>
          <a:off x="9087211" y="4948626"/>
          <a:ext cx="2543007" cy="97536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431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04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0 </a:t>
                      </a:r>
                      <a:r>
                        <a:rPr lang="ru-RU" sz="1600" b="1" kern="1200" spc="-1" dirty="0">
                          <a:latin typeface="+mn-lt"/>
                        </a:rPr>
                        <a:t>– 5 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13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87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kern="1200" spc="-1" dirty="0" smtClean="0">
                          <a:latin typeface="+mn-lt"/>
                        </a:rPr>
                        <a:t>&gt;</a:t>
                      </a:r>
                      <a:r>
                        <a:rPr lang="en-US" sz="1600" b="1" kern="1200" spc="-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5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15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313AF7-F3C4-23A7-1C6B-779E2F13E9E4}"/>
              </a:ext>
            </a:extLst>
          </p:cNvPr>
          <p:cNvSpPr txBox="1"/>
          <p:nvPr/>
        </p:nvSpPr>
        <p:spPr>
          <a:xfrm>
            <a:off x="970131" y="2468912"/>
            <a:ext cx="26255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Основные доходы </a:t>
            </a:r>
          </a:p>
          <a:p>
            <a:pPr algn="ctr"/>
            <a:r>
              <a:rPr lang="ru-RU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ЗП, ГПХ, ИП, аренда</a:t>
            </a:r>
          </a:p>
        </p:txBody>
      </p:sp>
      <p:graphicFrame>
        <p:nvGraphicFramePr>
          <p:cNvPr id="11" name="Таблица 88">
            <a:extLst>
              <a:ext uri="{FF2B5EF4-FFF2-40B4-BE49-F238E27FC236}">
                <a16:creationId xmlns="" xmlns:a16="http://schemas.microsoft.com/office/drawing/2014/main" id="{206F419A-4727-EA19-04BC-11F38E3A4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916"/>
              </p:ext>
            </p:extLst>
          </p:nvPr>
        </p:nvGraphicFramePr>
        <p:xfrm>
          <a:off x="1077362" y="3078275"/>
          <a:ext cx="2585524" cy="1009519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296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06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0 </a:t>
                      </a:r>
                      <a:r>
                        <a:rPr lang="ru-RU" sz="1600" b="1" kern="1200" spc="-1" dirty="0">
                          <a:latin typeface="+mn-lt"/>
                        </a:rPr>
                        <a:t>– 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5 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13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83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baseline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kern="1200" spc="-1" baseline="0" dirty="0" smtClean="0">
                          <a:latin typeface="+mn-lt"/>
                        </a:rPr>
                        <a:t>&gt;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5 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15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EA1E1C-F031-61D0-2726-B5BEF568468D}"/>
              </a:ext>
            </a:extLst>
          </p:cNvPr>
          <p:cNvSpPr txBox="1"/>
          <p:nvPr/>
        </p:nvSpPr>
        <p:spPr>
          <a:xfrm>
            <a:off x="748752" y="4214473"/>
            <a:ext cx="327735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Пассивные</a:t>
            </a:r>
            <a:r>
              <a:rPr lang="en-US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spc="-53" dirty="0">
                <a:solidFill>
                  <a:srgbClr val="57565A">
                    <a:lumMod val="75000"/>
                  </a:srgb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доходы </a:t>
            </a:r>
          </a:p>
          <a:p>
            <a:pPr algn="ctr"/>
            <a:r>
              <a:rPr lang="ru-RU" sz="1600" dirty="0">
                <a:ea typeface="Roboto Condensed" panose="02000000000000000000" pitchFamily="2" charset="0"/>
              </a:rPr>
              <a:t>дивиденды, ЦБ, </a:t>
            </a:r>
            <a:r>
              <a:rPr lang="ru-RU" sz="1600" dirty="0" smtClean="0">
                <a:ea typeface="Roboto Condensed" panose="02000000000000000000" pitchFamily="2" charset="0"/>
              </a:rPr>
              <a:t>% </a:t>
            </a:r>
            <a:r>
              <a:rPr lang="ru-RU" sz="1600" dirty="0">
                <a:ea typeface="Roboto Condensed" panose="02000000000000000000" pitchFamily="2" charset="0"/>
              </a:rPr>
              <a:t>по вкладам, </a:t>
            </a:r>
            <a:r>
              <a:rPr lang="ru-RU" sz="1600" dirty="0" smtClean="0">
                <a:ea typeface="Roboto Condensed" panose="02000000000000000000" pitchFamily="2" charset="0"/>
              </a:rPr>
              <a:t>продажа </a:t>
            </a:r>
            <a:r>
              <a:rPr lang="ru-RU" sz="1600" dirty="0">
                <a:ea typeface="Roboto Condensed" panose="02000000000000000000" pitchFamily="2" charset="0"/>
              </a:rPr>
              <a:t>недвижимости</a:t>
            </a:r>
          </a:p>
        </p:txBody>
      </p:sp>
      <p:graphicFrame>
        <p:nvGraphicFramePr>
          <p:cNvPr id="13" name="Таблица 90">
            <a:extLst>
              <a:ext uri="{FF2B5EF4-FFF2-40B4-BE49-F238E27FC236}">
                <a16:creationId xmlns="" xmlns:a16="http://schemas.microsoft.com/office/drawing/2014/main" id="{EA8F413C-0DEF-F077-EED5-3C5186FD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6838"/>
              </p:ext>
            </p:extLst>
          </p:nvPr>
        </p:nvGraphicFramePr>
        <p:xfrm>
          <a:off x="970131" y="5048335"/>
          <a:ext cx="2692755" cy="100584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369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10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800" b="1" kern="1200" spc="-1" dirty="0" smtClean="0">
                          <a:latin typeface="+mn-lt"/>
                        </a:rPr>
                        <a:t>0 </a:t>
                      </a:r>
                      <a:r>
                        <a:rPr lang="ru-RU" sz="1800" b="1" kern="1200" spc="-1" dirty="0">
                          <a:latin typeface="+mn-lt"/>
                        </a:rPr>
                        <a:t>– </a:t>
                      </a:r>
                      <a:r>
                        <a:rPr lang="ru-RU" sz="1800" b="1" kern="1200" spc="-1" dirty="0" smtClean="0">
                          <a:latin typeface="+mn-lt"/>
                        </a:rPr>
                        <a:t>5 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13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5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kern="1200" spc="-1" dirty="0" smtClean="0">
                          <a:latin typeface="+mn-lt"/>
                        </a:rPr>
                        <a:t>&gt;</a:t>
                      </a:r>
                      <a:r>
                        <a:rPr lang="en-US" sz="1600" b="1" kern="1200" spc="-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kern="1200" spc="-1" dirty="0" smtClean="0">
                          <a:latin typeface="+mn-lt"/>
                        </a:rPr>
                        <a:t>5 </a:t>
                      </a:r>
                      <a:r>
                        <a:rPr lang="ru-RU" sz="1600" b="1" kern="1200" spc="-1" baseline="0" dirty="0" smtClean="0">
                          <a:latin typeface="+mn-lt"/>
                        </a:rPr>
                        <a:t>млн</a:t>
                      </a:r>
                    </a:p>
                    <a:p>
                      <a:pPr algn="ctr"/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600" b="1" kern="1200" spc="-1" dirty="0" smtClean="0">
                          <a:latin typeface="+mn-lt"/>
                        </a:rPr>
                        <a:t>15</a:t>
                      </a:r>
                      <a:r>
                        <a:rPr lang="ru-RU" sz="1600" b="1" kern="1200" spc="-1" dirty="0">
                          <a:latin typeface="+mn-lt"/>
                        </a:rPr>
                        <a:t>%</a:t>
                      </a:r>
                      <a:endParaRPr lang="ru-RU" sz="16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00342" y="1914566"/>
            <a:ext cx="17940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A64C0E"/>
                </a:solidFill>
              </a:rPr>
              <a:t>с 2025 года</a:t>
            </a:r>
            <a:endParaRPr lang="ru-RU" sz="2600" b="1" dirty="0">
              <a:solidFill>
                <a:srgbClr val="A64C0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5549" y="1914566"/>
            <a:ext cx="2024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A64C0E"/>
                </a:solidFill>
              </a:rPr>
              <a:t>до 2025 года</a:t>
            </a:r>
            <a:endParaRPr lang="ru-RU" sz="2600" b="1" dirty="0">
              <a:solidFill>
                <a:srgbClr val="A64C0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8433" y="375049"/>
            <a:ext cx="10420538" cy="663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Новая прогрессивная шкала налогообложения НДФЛ </a:t>
            </a:r>
            <a:r>
              <a:rPr lang="ru-RU" b="1" dirty="0" smtClean="0">
                <a:solidFill>
                  <a:schemeClr val="tx1"/>
                </a:solidFill>
              </a:rPr>
              <a:t>(176-ФЗ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12.07.2024)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525103" y="1151590"/>
            <a:ext cx="11567214" cy="3505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Общий порядок включения сумм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НДФЛ в СНУ при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определении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совокупного налогооблагаемого дохода остается прежним. 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90">
            <a:extLst>
              <a:ext uri="{FF2B5EF4-FFF2-40B4-BE49-F238E27FC236}">
                <a16:creationId xmlns="" xmlns:a16="http://schemas.microsoft.com/office/drawing/2014/main" id="{EA8F413C-0DEF-F077-EED5-3C5186FD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25042"/>
              </p:ext>
            </p:extLst>
          </p:nvPr>
        </p:nvGraphicFramePr>
        <p:xfrm>
          <a:off x="4026106" y="5984341"/>
          <a:ext cx="6060050" cy="519334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4879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933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800" b="1" spc="-53" dirty="0" smtClean="0">
                          <a:solidFill>
                            <a:srgbClr val="57565A">
                              <a:lumMod val="75000"/>
                            </a:srgbClr>
                          </a:solidFill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 выигрышей и призов (без изменений)  -</a:t>
                      </a:r>
                      <a:endParaRPr lang="ru-RU" sz="5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endParaRPr lang="ru-RU" sz="500" b="1" kern="1200" spc="-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kern="1200" spc="-1" dirty="0" smtClean="0">
                          <a:latin typeface="+mn-lt"/>
                        </a:rPr>
                        <a:t>35</a:t>
                      </a:r>
                      <a:r>
                        <a:rPr lang="ru-RU" sz="2000" b="1" kern="1200" spc="-1" dirty="0">
                          <a:latin typeface="+mn-lt"/>
                        </a:rPr>
                        <a:t>%</a:t>
                      </a:r>
                      <a:endParaRPr lang="ru-RU" sz="2000" b="1" kern="1200" spc="-1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0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513" y="2111773"/>
            <a:ext cx="11154245" cy="37150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3</a:t>
            </a:fld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37702" y="1227947"/>
            <a:ext cx="11314484" cy="582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С </a:t>
            </a:r>
            <a:r>
              <a:rPr lang="ru-RU" b="1" dirty="0"/>
              <a:t>01.01.2025 </a:t>
            </a:r>
            <a:r>
              <a:rPr lang="ru-RU" b="1" dirty="0" smtClean="0"/>
              <a:t>изменения </a:t>
            </a:r>
            <a:r>
              <a:rPr lang="ru-RU" b="1" dirty="0"/>
              <a:t>в части </a:t>
            </a:r>
            <a:r>
              <a:rPr lang="ru-RU" b="1" dirty="0" smtClean="0"/>
              <a:t>стандартных </a:t>
            </a:r>
            <a:r>
              <a:rPr lang="ru-RU" b="1" dirty="0"/>
              <a:t>налоговых </a:t>
            </a:r>
            <a:r>
              <a:rPr lang="ru-RU" b="1" dirty="0" smtClean="0"/>
              <a:t>вычетов (СНВ)</a:t>
            </a:r>
            <a:endParaRPr lang="ru-RU" i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62104" y="4463357"/>
            <a:ext cx="11190082" cy="2978393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>
            <a:lvl1pPr marL="377509" indent="0" algn="l" defTabSz="1083164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74221" indent="3313" algn="l" defTabSz="1083164" rtl="0" eaLnBrk="1" latinLnBrk="0" hangingPunct="1">
              <a:spcBef>
                <a:spcPct val="20000"/>
              </a:spcBef>
              <a:buFont typeface="Arial" pitchFamily="34" charset="0"/>
              <a:buNone/>
              <a:defRPr sz="2666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52820" indent="-270364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666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74221" algn="just" defTabSz="1083164" rtl="0" eaLnBrk="1" latinLnBrk="0" hangingPunct="1">
              <a:lnSpc>
                <a:spcPts val="2532"/>
              </a:lnSpc>
              <a:spcBef>
                <a:spcPts val="533"/>
              </a:spcBef>
              <a:buFont typeface="Arial" pitchFamily="34" charset="0"/>
              <a:buNone/>
              <a:tabLst/>
              <a:defRPr sz="2134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90274" indent="0" algn="l" defTabSz="1083164" rtl="0" eaLnBrk="1" latinLnBrk="0" hangingPunct="1">
              <a:lnSpc>
                <a:spcPts val="2400"/>
              </a:lnSpc>
              <a:spcBef>
                <a:spcPts val="533"/>
              </a:spcBef>
              <a:buFont typeface="Arial" pitchFamily="34" charset="0"/>
              <a:buNone/>
              <a:defRPr sz="1867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978699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0278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1860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3439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endParaRPr lang="ru-RU" sz="1500" dirty="0">
              <a:solidFill>
                <a:srgbClr val="203864"/>
              </a:solidFill>
              <a:latin typeface="+mn-lt"/>
            </a:endParaRPr>
          </a:p>
          <a:p>
            <a:pPr marL="0">
              <a:spcBef>
                <a:spcPts val="0"/>
              </a:spcBef>
            </a:pPr>
            <a:endParaRPr lang="ru-RU" sz="1500" dirty="0" smtClean="0">
              <a:solidFill>
                <a:srgbClr val="203864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500" dirty="0">
              <a:solidFill>
                <a:srgbClr val="203864"/>
              </a:solidFill>
              <a:latin typeface="+mn-lt"/>
            </a:endParaRPr>
          </a:p>
          <a:p>
            <a:pPr marL="0">
              <a:spcBef>
                <a:spcPts val="0"/>
              </a:spcBef>
            </a:pPr>
            <a:endParaRPr lang="ru-RU" sz="2000" dirty="0">
              <a:solidFill>
                <a:srgbClr val="203864"/>
              </a:solidFill>
              <a:latin typeface="+mn-lt"/>
            </a:endParaRPr>
          </a:p>
          <a:p>
            <a:pPr marL="0">
              <a:spcBef>
                <a:spcPts val="0"/>
              </a:spcBef>
            </a:pPr>
            <a:endParaRPr lang="ru-RU" sz="1800" b="0" spc="100" dirty="0" smtClean="0">
              <a:latin typeface="+mn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b="0" dirty="0"/>
          </a:p>
          <a:p>
            <a:pPr marL="0">
              <a:spcBef>
                <a:spcPts val="0"/>
              </a:spcBef>
            </a:pPr>
            <a:endParaRPr lang="ru-RU" sz="1800" b="0" dirty="0" smtClean="0"/>
          </a:p>
          <a:p>
            <a:pPr marL="0">
              <a:spcBef>
                <a:spcPts val="0"/>
              </a:spcBef>
            </a:pPr>
            <a:endParaRPr lang="ru-RU" sz="1800" b="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0">
              <a:spcBef>
                <a:spcPts val="0"/>
              </a:spcBef>
            </a:pPr>
            <a:endParaRPr lang="ru-RU" sz="18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97941" y="5961630"/>
            <a:ext cx="11350321" cy="577282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>
            <a:lvl1pPr marL="377509" indent="0" algn="l" defTabSz="1083164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74221" indent="3313" algn="l" defTabSz="1083164" rtl="0" eaLnBrk="1" latinLnBrk="0" hangingPunct="1">
              <a:spcBef>
                <a:spcPct val="20000"/>
              </a:spcBef>
              <a:buFont typeface="Arial" pitchFamily="34" charset="0"/>
              <a:buNone/>
              <a:defRPr sz="2666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52820" indent="-270364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666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74221" algn="just" defTabSz="1083164" rtl="0" eaLnBrk="1" latinLnBrk="0" hangingPunct="1">
              <a:lnSpc>
                <a:spcPts val="2532"/>
              </a:lnSpc>
              <a:spcBef>
                <a:spcPts val="533"/>
              </a:spcBef>
              <a:buFont typeface="Arial" pitchFamily="34" charset="0"/>
              <a:buNone/>
              <a:tabLst/>
              <a:defRPr sz="2134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90274" indent="0" algn="l" defTabSz="1083164" rtl="0" eaLnBrk="1" latinLnBrk="0" hangingPunct="1">
              <a:lnSpc>
                <a:spcPts val="2400"/>
              </a:lnSpc>
              <a:spcBef>
                <a:spcPts val="533"/>
              </a:spcBef>
              <a:buFont typeface="Arial" pitchFamily="34" charset="0"/>
              <a:buNone/>
              <a:defRPr sz="1867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978699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0278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1860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3439" indent="-270793" algn="l" defTabSz="1083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ru-RU" sz="2500" dirty="0">
                <a:solidFill>
                  <a:srgbClr val="5C2A08"/>
                </a:solidFill>
                <a:latin typeface="+mn-lt"/>
              </a:rPr>
              <a:t>Вычеты на детей будут предоставляться </a:t>
            </a:r>
            <a:r>
              <a:rPr lang="ru-RU" sz="2500" dirty="0" smtClean="0">
                <a:solidFill>
                  <a:srgbClr val="5C2A08"/>
                </a:solidFill>
                <a:latin typeface="+mn-lt"/>
              </a:rPr>
              <a:t>работодателем без </a:t>
            </a:r>
            <a:r>
              <a:rPr lang="ru-RU" sz="2500" dirty="0">
                <a:solidFill>
                  <a:srgbClr val="5C2A08"/>
                </a:solidFill>
                <a:latin typeface="+mn-lt"/>
              </a:rPr>
              <a:t>подачи </a:t>
            </a:r>
            <a:r>
              <a:rPr lang="ru-RU" sz="2500" dirty="0" smtClean="0">
                <a:solidFill>
                  <a:srgbClr val="5C2A08"/>
                </a:solidFill>
                <a:latin typeface="+mn-lt"/>
              </a:rPr>
              <a:t>заявления ! </a:t>
            </a:r>
            <a:endParaRPr lang="en-US" sz="2500" dirty="0">
              <a:solidFill>
                <a:srgbClr val="5C2A08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2190" y="290499"/>
            <a:ext cx="10385833" cy="663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Ключевые положения Федерального закона № 176-ФЗ от 12.07.2024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52450" y="2178253"/>
          <a:ext cx="11009390" cy="3672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1009390"/>
              </a:tblGrid>
              <a:tr h="7767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203864"/>
                          </a:solidFill>
                        </a:rPr>
                        <a:t>Введение нового СНВ – на ГТО, </a:t>
                      </a:r>
                      <a:r>
                        <a:rPr lang="ru-RU" sz="2800" b="1" kern="1200" dirty="0" smtClean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диспансеризации - обязательное условии . </a:t>
                      </a:r>
                      <a:r>
                        <a:rPr lang="ru-RU" sz="2800" dirty="0" smtClean="0">
                          <a:solidFill>
                            <a:srgbClr val="203864"/>
                          </a:solidFill>
                        </a:rPr>
                        <a:t>Размер 18 000 руб. в год.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500" dirty="0">
                        <a:solidFill>
                          <a:srgbClr val="203864"/>
                        </a:solidFill>
                      </a:endParaRPr>
                    </a:p>
                  </a:txBody>
                  <a:tcPr/>
                </a:tc>
              </a:tr>
              <a:tr h="813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203864"/>
                          </a:solidFill>
                        </a:rPr>
                        <a:t>Увеличение СНВ на 2-го и последующего детей в 2 раза  </a:t>
                      </a:r>
                      <a:br>
                        <a:rPr lang="ru-RU" sz="2800" b="1" kern="1200" dirty="0" smtClean="0">
                          <a:solidFill>
                            <a:srgbClr val="203864"/>
                          </a:solidFill>
                        </a:rPr>
                      </a:br>
                      <a:r>
                        <a:rPr lang="ru-RU" sz="2800" kern="1200" dirty="0" smtClean="0">
                          <a:solidFill>
                            <a:srgbClr val="203864"/>
                          </a:solidFill>
                        </a:rPr>
                        <a:t>(</a:t>
                      </a:r>
                      <a:r>
                        <a:rPr lang="en-US" sz="2800" kern="1200" dirty="0" smtClean="0">
                          <a:solidFill>
                            <a:srgbClr val="203864"/>
                          </a:solidFill>
                        </a:rPr>
                        <a:t>2-</a:t>
                      </a:r>
                      <a:r>
                        <a:rPr lang="ru-RU" sz="2800" kern="1200" dirty="0" smtClean="0">
                          <a:solidFill>
                            <a:srgbClr val="203864"/>
                          </a:solidFill>
                        </a:rPr>
                        <a:t>ой – 2 800 руб., 3-ий и каждый последующий – 6 000 руб.).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500" b="1" kern="1200" dirty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9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203864"/>
                          </a:solidFill>
                        </a:rPr>
                        <a:t>Увеличение СНП с 6 000 руб. до 12 000 руб., в т.ч. опекунам </a:t>
                      </a:r>
                      <a:br>
                        <a:rPr lang="ru-RU" sz="2800" b="1" kern="1200" dirty="0" smtClean="0">
                          <a:solidFill>
                            <a:srgbClr val="203864"/>
                          </a:solidFill>
                        </a:rPr>
                      </a:br>
                      <a:r>
                        <a:rPr lang="ru-RU" sz="2400" kern="1200" dirty="0" smtClean="0">
                          <a:solidFill>
                            <a:srgbClr val="203864"/>
                          </a:solidFill>
                        </a:rPr>
                        <a:t>на каждого несовершеннолетнего ребенка – инвалида </a:t>
                      </a:r>
                      <a:r>
                        <a:rPr lang="en-US" sz="2400" kern="1200" dirty="0" smtClean="0">
                          <a:solidFill>
                            <a:srgbClr val="203864"/>
                          </a:solidFill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rgbClr val="203864"/>
                          </a:solidFill>
                        </a:rPr>
                        <a:t>или</a:t>
                      </a:r>
                      <a:r>
                        <a:rPr lang="en-US" sz="2400" kern="1200" dirty="0" smtClean="0">
                          <a:solidFill>
                            <a:srgbClr val="203864"/>
                          </a:solidFill>
                        </a:rPr>
                        <a:t> II</a:t>
                      </a:r>
                      <a:r>
                        <a:rPr lang="ru-RU" sz="2400" kern="1200" dirty="0" smtClean="0">
                          <a:solidFill>
                            <a:srgbClr val="203864"/>
                          </a:solidFill>
                        </a:rPr>
                        <a:t> группы.</a:t>
                      </a:r>
                      <a:endParaRPr lang="ru-RU" sz="2400" b="1" kern="1200" dirty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7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500" kern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203864"/>
                          </a:solidFill>
                        </a:rPr>
                        <a:t>Увеличение лимита доходов для получения СНВ до 450 тыс. руб.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000" b="1" kern="1200" dirty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98D3C3-F557-DF70-451A-42515E6FD92F}"/>
              </a:ext>
            </a:extLst>
          </p:cNvPr>
          <p:cNvSpPr txBox="1"/>
          <p:nvPr/>
        </p:nvSpPr>
        <p:spPr>
          <a:xfrm>
            <a:off x="1321805" y="479351"/>
            <a:ext cx="9967866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800" b="1" dirty="0" smtClean="0"/>
          </a:p>
          <a:p>
            <a:pPr algn="ctr"/>
            <a:r>
              <a:rPr lang="ru-RU" sz="2600" b="1" dirty="0" smtClean="0">
                <a:solidFill>
                  <a:srgbClr val="203864"/>
                </a:solidFill>
              </a:rPr>
              <a:t>Нововведения по НДФЛ с 2025 года</a:t>
            </a:r>
            <a:endParaRPr lang="ru-RU" sz="2600" b="1" dirty="0">
              <a:solidFill>
                <a:srgbClr val="203864"/>
              </a:solidFill>
            </a:endParaRPr>
          </a:p>
          <a:p>
            <a:endParaRPr lang="ru-RU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10328" y="2269721"/>
            <a:ext cx="4522963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sz="2400" b="1" dirty="0" smtClean="0"/>
              <a:t>Налогообложение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87C10"/>
                </a:solidFill>
              </a:rPr>
              <a:t>банковских % </a:t>
            </a:r>
            <a:br>
              <a:rPr lang="ru-RU" sz="2400" b="1" dirty="0" smtClean="0">
                <a:solidFill>
                  <a:srgbClr val="087C10"/>
                </a:solidFill>
              </a:rPr>
            </a:br>
            <a:r>
              <a:rPr lang="ru-RU" b="1" dirty="0" smtClean="0">
                <a:solidFill>
                  <a:srgbClr val="087C10"/>
                </a:solidFill>
              </a:rPr>
              <a:t>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(действует с 01.01.2025,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распространяется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период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01.01.2023)</a:t>
            </a:r>
          </a:p>
          <a:p>
            <a:pPr algn="ctr"/>
            <a:endParaRPr lang="ru-RU" sz="1600" dirty="0"/>
          </a:p>
          <a:p>
            <a:pPr algn="ctr"/>
            <a:r>
              <a:rPr lang="ru-RU" sz="2000" dirty="0" smtClean="0"/>
              <a:t>Для вкладов с длительным сроком </a:t>
            </a:r>
            <a:br>
              <a:rPr lang="ru-RU" sz="2000" dirty="0" smtClean="0"/>
            </a:br>
            <a:r>
              <a:rPr lang="ru-RU" sz="2000" dirty="0" smtClean="0"/>
              <a:t>(более 15 мес.) закрепляется возможность учесть сумму </a:t>
            </a:r>
            <a:r>
              <a:rPr lang="ru-RU" sz="2000" b="1" dirty="0" smtClean="0"/>
              <a:t>необлагаемого минимума </a:t>
            </a:r>
            <a:br>
              <a:rPr lang="ru-RU" sz="2000" b="1" dirty="0" smtClean="0"/>
            </a:br>
            <a:r>
              <a:rPr lang="ru-RU" sz="2000" b="1" dirty="0" smtClean="0"/>
              <a:t>за каждый год </a:t>
            </a:r>
            <a:r>
              <a:rPr lang="ru-RU" sz="2000" dirty="0" smtClean="0"/>
              <a:t>действия такого вклада.</a:t>
            </a:r>
          </a:p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6269" y="1356213"/>
            <a:ext cx="394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03864"/>
                </a:solidFill>
              </a:rPr>
              <a:t>Федеральный </a:t>
            </a:r>
            <a:r>
              <a:rPr lang="ru-RU" sz="2400" b="1" dirty="0">
                <a:solidFill>
                  <a:srgbClr val="203864"/>
                </a:solidFill>
              </a:rPr>
              <a:t>закон </a:t>
            </a:r>
            <a:r>
              <a:rPr lang="ru-RU" sz="2400" b="1" dirty="0" smtClean="0">
                <a:solidFill>
                  <a:srgbClr val="203864"/>
                </a:solidFill>
              </a:rPr>
              <a:t/>
            </a:r>
            <a:br>
              <a:rPr lang="ru-RU" sz="2400" b="1" dirty="0" smtClean="0">
                <a:solidFill>
                  <a:srgbClr val="203864"/>
                </a:solidFill>
              </a:rPr>
            </a:br>
            <a:r>
              <a:rPr lang="ru-RU" sz="2400" b="1" dirty="0" smtClean="0">
                <a:solidFill>
                  <a:srgbClr val="203864"/>
                </a:solidFill>
              </a:rPr>
              <a:t>от </a:t>
            </a:r>
            <a:r>
              <a:rPr lang="ru-RU" sz="2400" b="1" dirty="0">
                <a:solidFill>
                  <a:srgbClr val="203864"/>
                </a:solidFill>
              </a:rPr>
              <a:t>08.08.2024 </a:t>
            </a:r>
            <a:r>
              <a:rPr lang="ru-RU" sz="2400" b="1" dirty="0" smtClean="0">
                <a:solidFill>
                  <a:srgbClr val="203864"/>
                </a:solidFill>
              </a:rPr>
              <a:t>№ </a:t>
            </a:r>
            <a:r>
              <a:rPr lang="ru-RU" sz="2400" b="1" dirty="0">
                <a:solidFill>
                  <a:srgbClr val="203864"/>
                </a:solidFill>
              </a:rPr>
              <a:t>259-ФЗ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18923" y="1356213"/>
            <a:ext cx="3711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03864"/>
                </a:solidFill>
              </a:rPr>
              <a:t>Федеральный закон </a:t>
            </a:r>
            <a:br>
              <a:rPr lang="ru-RU" sz="2400" b="1" dirty="0">
                <a:solidFill>
                  <a:srgbClr val="203864"/>
                </a:solidFill>
              </a:rPr>
            </a:br>
            <a:r>
              <a:rPr lang="ru-RU" sz="2400" b="1" dirty="0">
                <a:solidFill>
                  <a:srgbClr val="203864"/>
                </a:solidFill>
              </a:rPr>
              <a:t>№ 176-ФЗ от 12.07.2024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62079" y="2269720"/>
            <a:ext cx="4657652" cy="3053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орган исчислит </a:t>
            </a:r>
            <a:br>
              <a:rPr lang="ru-RU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b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налогового уведомления 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стандартных налоговых вычетов 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несколькими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агентами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одновременно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одном налоговом </a:t>
            </a:r>
            <a:r>
              <a:rPr lang="ru-RU" sz="2000" dirty="0" smtClean="0"/>
              <a:t>периоде</a:t>
            </a:r>
          </a:p>
          <a:p>
            <a:pPr algn="ctr">
              <a:spcAft>
                <a:spcPts val="0"/>
              </a:spcAft>
            </a:pP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S:\15 - Отдел камерального контроля НДФЛ и СВ\!!!   СЕМИНАР\Screenshot_20241112_1850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/>
          <a:stretch/>
        </p:blipFill>
        <p:spPr bwMode="auto">
          <a:xfrm>
            <a:off x="6305738" y="5203576"/>
            <a:ext cx="2026481" cy="1472616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9200-0~1\AppData\Local\Temp\Screenshot_20241112_2109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6" r="70976" b="40138"/>
          <a:stretch/>
        </p:blipFill>
        <p:spPr bwMode="auto">
          <a:xfrm>
            <a:off x="518241" y="5203575"/>
            <a:ext cx="1926195" cy="15178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66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10191" y="6356164"/>
            <a:ext cx="355489" cy="365125"/>
          </a:xfrm>
        </p:spPr>
        <p:txBody>
          <a:bodyPr/>
          <a:lstStyle/>
          <a:p>
            <a:fld id="{40B939D1-BF50-40AC-A88C-3AC12F70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98D3C3-F557-DF70-451A-42515E6FD92F}"/>
              </a:ext>
            </a:extLst>
          </p:cNvPr>
          <p:cNvSpPr txBox="1"/>
          <p:nvPr/>
        </p:nvSpPr>
        <p:spPr>
          <a:xfrm>
            <a:off x="1176119" y="249631"/>
            <a:ext cx="1078956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3864"/>
                </a:solidFill>
              </a:rPr>
              <a:t>НДФЛ с доходов в виде процентов по вкладам (остаткам на счетах)  в банках,                           находящихся на территории РФ (с 2023 года)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76" y="1626526"/>
            <a:ext cx="2608685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Совокупный процентный доход  </a:t>
            </a:r>
            <a:b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за исключением дохода: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prstClr val="black"/>
                </a:solidFill>
              </a:rPr>
              <a:t>по вкладам с процентной ставкой 1% (в т. ч. з/п счета)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prstClr val="black"/>
                </a:solidFill>
              </a:rPr>
              <a:t>по счетам экскроу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322" y="1624325"/>
            <a:ext cx="2514672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Необлагаемый процентный доход</a:t>
            </a:r>
          </a:p>
          <a:p>
            <a:pPr algn="ctr"/>
            <a:endParaRPr lang="ru-RU" sz="500" dirty="0" smtClean="0">
              <a:solidFill>
                <a:prstClr val="black"/>
              </a:solidFill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</a:rPr>
              <a:t>( 1 млн. руб. мах. значение ключевой ставки ЦБ РФ из действовавших на 1-е число каждого месяца в налоговом периоде)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2366" y="1047062"/>
            <a:ext cx="2524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7C10"/>
                </a:solidFill>
              </a:rPr>
              <a:t>Налоговая база</a:t>
            </a:r>
            <a:endParaRPr lang="ru-RU" sz="2200" b="1" dirty="0">
              <a:solidFill>
                <a:srgbClr val="087C10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3222866" y="2759659"/>
            <a:ext cx="663261" cy="616791"/>
          </a:xfrm>
          <a:prstGeom prst="mathMin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0900" y="2022057"/>
            <a:ext cx="333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7C10"/>
                </a:solidFill>
              </a:rPr>
              <a:t>&lt;  </a:t>
            </a:r>
            <a:r>
              <a:rPr lang="ru-RU" sz="2000" b="1" dirty="0">
                <a:solidFill>
                  <a:srgbClr val="087C10"/>
                </a:solidFill>
              </a:rPr>
              <a:t>0  </a:t>
            </a:r>
            <a:r>
              <a:rPr lang="en-US" sz="2000" b="1" dirty="0">
                <a:solidFill>
                  <a:srgbClr val="087C10"/>
                </a:solidFill>
              </a:rPr>
              <a:t>-</a:t>
            </a:r>
            <a:r>
              <a:rPr lang="ru-RU" sz="2000" b="1" dirty="0">
                <a:solidFill>
                  <a:srgbClr val="087C10"/>
                </a:solidFill>
              </a:rPr>
              <a:t> налоговые обязательства не возникают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0648" y="2683878"/>
            <a:ext cx="333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</a:rPr>
              <a:t>&gt; 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0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 положительная разница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</a:rPr>
              <a:t>x 13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 (15)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</a:rPr>
              <a:t>% =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НДФЛ</a:t>
            </a:r>
            <a:endParaRPr lang="ru-RU" sz="20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0800000" flipV="1">
            <a:off x="8668333" y="3323021"/>
            <a:ext cx="3119602" cy="80443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       За 2023 год необлагаемый                   процентный доход     составляет 150 000 рублей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1968" y="1129860"/>
            <a:ext cx="3448929" cy="1015663"/>
          </a:xfrm>
          <a:prstGeom prst="rect">
            <a:avLst/>
          </a:prstGeom>
          <a:noFill/>
          <a:ln w="19050">
            <a:solidFill>
              <a:srgbClr val="5C2A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!!! При налогообложении исключений для отдельных категорий НП - НЕТ!!!</a:t>
            </a:r>
          </a:p>
        </p:txBody>
      </p:sp>
      <p:sp>
        <p:nvSpPr>
          <p:cNvPr id="21" name="Левая круглая скобка 20"/>
          <p:cNvSpPr/>
          <p:nvPr/>
        </p:nvSpPr>
        <p:spPr>
          <a:xfrm flipH="1">
            <a:off x="6357523" y="1464429"/>
            <a:ext cx="195818" cy="2806383"/>
          </a:xfrm>
          <a:prstGeom prst="lef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506346" y="1451921"/>
            <a:ext cx="245122" cy="2818891"/>
          </a:xfrm>
          <a:prstGeom prst="lef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30" y="4433079"/>
            <a:ext cx="1534642" cy="1127437"/>
          </a:xfrm>
          <a:prstGeom prst="rect">
            <a:avLst/>
          </a:prstGeom>
        </p:spPr>
      </p:pic>
      <p:sp>
        <p:nvSpPr>
          <p:cNvPr id="28" name="Пятиугольник 27"/>
          <p:cNvSpPr/>
          <p:nvPr/>
        </p:nvSpPr>
        <p:spPr>
          <a:xfrm>
            <a:off x="277622" y="5739822"/>
            <a:ext cx="2323910" cy="97522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Выплата % Банком     по вкладам ФЛ 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725282" y="5790858"/>
            <a:ext cx="2559748" cy="898774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Передача информации в ЭФ от БАНКА в НО      не </a:t>
            </a:r>
            <a:r>
              <a:rPr lang="ru-RU" sz="1600" b="1">
                <a:solidFill>
                  <a:sysClr val="windowText" lastClr="000000"/>
                </a:solidFill>
              </a:rPr>
              <a:t>позднее </a:t>
            </a:r>
            <a:r>
              <a:rPr lang="ru-RU" sz="1600" b="1" smtClean="0">
                <a:solidFill>
                  <a:sysClr val="windowText" lastClr="000000"/>
                </a:solidFill>
              </a:rPr>
              <a:t>01.02.2025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500039" y="5746413"/>
            <a:ext cx="2737997" cy="93041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Исчисление НДФЛ НО</a:t>
            </a:r>
          </a:p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Формирование СНУ</a:t>
            </a:r>
          </a:p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Направление СНУ ФЛ</a:t>
            </a:r>
          </a:p>
        </p:txBody>
      </p:sp>
      <p:pic>
        <p:nvPicPr>
          <p:cNvPr id="23" name="Рисунок 22" descr="S:\15 - Отдел камерального контроля НДФЛ и СВ\!!!   СЕМИНАР\Screenshot_20241112_1854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39500" r="69259" b="48083"/>
          <a:stretch/>
        </p:blipFill>
        <p:spPr bwMode="auto">
          <a:xfrm>
            <a:off x="626476" y="4436463"/>
            <a:ext cx="1334655" cy="1133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S:\15 - Отдел камерального контроля НДФЛ и СВ\!!!   СЕМИНАР\Screenshot_20241112_1849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" b="2274"/>
          <a:stretch/>
        </p:blipFill>
        <p:spPr bwMode="auto">
          <a:xfrm>
            <a:off x="2848135" y="4446385"/>
            <a:ext cx="2075983" cy="114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S:\15 - Отдел камерального контроля НДФЛ и СВ\!!!   СЕМИНАР\Screenshot_20241112_18541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 t="45083" r="-370" b="41333"/>
          <a:stretch/>
        </p:blipFill>
        <p:spPr bwMode="auto">
          <a:xfrm>
            <a:off x="6012014" y="4452198"/>
            <a:ext cx="1516119" cy="1135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Пятиугольник 25"/>
          <p:cNvSpPr/>
          <p:nvPr/>
        </p:nvSpPr>
        <p:spPr>
          <a:xfrm>
            <a:off x="8453045" y="5775040"/>
            <a:ext cx="2863755" cy="93041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Уплата НДФЛ на основании СНУ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не </a:t>
            </a:r>
            <a:r>
              <a:rPr lang="ru-RU" sz="1600" b="1" dirty="0">
                <a:solidFill>
                  <a:sysClr val="windowText" lastClr="000000"/>
                </a:solidFill>
              </a:rPr>
              <a:t>позднее                   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01.12.2025 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255945" y="3448261"/>
            <a:ext cx="2306023" cy="276975"/>
          </a:xfrm>
          <a:prstGeom prst="straightConnector1">
            <a:avLst/>
          </a:prstGeom>
          <a:ln w="19050">
            <a:solidFill>
              <a:srgbClr val="087C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27059" y="6492875"/>
            <a:ext cx="2743200" cy="365125"/>
          </a:xfrm>
        </p:spPr>
        <p:txBody>
          <a:bodyPr/>
          <a:lstStyle/>
          <a:p>
            <a:fld id="{40B939D1-BF50-40AC-A88C-3AC12F70D43E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1243" y="308606"/>
            <a:ext cx="10385833" cy="663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Ключевые </a:t>
            </a:r>
            <a:r>
              <a:rPr lang="ru-RU" sz="2400" b="1" dirty="0" smtClean="0">
                <a:solidFill>
                  <a:schemeClr val="tx1"/>
                </a:solidFill>
              </a:rPr>
              <a:t>изменения в 2025 году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21160"/>
              </p:ext>
            </p:extLst>
          </p:nvPr>
        </p:nvGraphicFramePr>
        <p:xfrm>
          <a:off x="407405" y="1326161"/>
          <a:ext cx="11434527" cy="507705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14385"/>
                <a:gridCol w="6120142"/>
              </a:tblGrid>
              <a:tr h="5302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6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Физлицо, владевшее долей в уставном капитале более 5 лет, не платит НДФЛ при ее продаже, только если является резидентом, а доход от продажи не превышает 50 млн руб.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(ст. 217 НК РФ).</a:t>
                      </a:r>
                      <a:endParaRPr lang="ru-RU" sz="2000" b="0" i="1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Пониженный тариф 15% МСП применяют для выплат сверх 1,5 МРОТ.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29.10.2024 № 362-ФЗ 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(ред. от 29.11.2024) </a:t>
                      </a:r>
                      <a:b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 изменения в п.17 ст. 427 НК РФ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6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КБК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10.06.2024 N 85н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(ред. от 13.11.2024) «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кодов (перечней кодов) бюджетной классификации РФ на 2025 год (на 2025 год и на плановый период 2026 и 2027 годов)».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пониженного тарифа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(7,6 %)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организациями, производящими оборудование для радиоэлектронной пром-ти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централизованным религиозным организациям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категория пониженных тарифов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(7,6 % к величине выплаты свыше 1,5 МРОТ) 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СМСП в обрабатывающей промышленности</a:t>
                      </a:r>
                    </a:p>
                    <a:p>
                      <a:pPr marL="285750" marR="0" indent="-285750" algn="ctr" defTabSz="10831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02427" y="6337433"/>
            <a:ext cx="389298" cy="365125"/>
          </a:xfrm>
        </p:spPr>
        <p:txBody>
          <a:bodyPr/>
          <a:lstStyle/>
          <a:p>
            <a:fld id="{40B939D1-BF50-40AC-A88C-3AC12F70D43E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4259" y="325556"/>
            <a:ext cx="10385833" cy="824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Соответствие КБК и отчетных </a:t>
            </a:r>
            <a:r>
              <a:rPr lang="ru-RU" sz="2600" b="1" dirty="0" smtClean="0">
                <a:solidFill>
                  <a:schemeClr val="tx1"/>
                </a:solidFill>
              </a:rPr>
              <a:t>периодов</a:t>
            </a:r>
            <a:r>
              <a:rPr lang="ru-RU" sz="2600" b="1" dirty="0">
                <a:solidFill>
                  <a:schemeClr val="tx1"/>
                </a:solidFill>
              </a:rPr>
              <a:t>, указанных в </a:t>
            </a:r>
            <a:r>
              <a:rPr lang="ru-RU" sz="2800" b="1" u="sng" dirty="0" smtClean="0">
                <a:solidFill>
                  <a:srgbClr val="5C2A08"/>
                </a:solidFill>
              </a:rPr>
              <a:t>УВЕДОМЛЕНИИ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срокам </a:t>
            </a:r>
            <a:r>
              <a:rPr lang="ru-RU" sz="2600" b="1" dirty="0">
                <a:solidFill>
                  <a:schemeClr val="tx1"/>
                </a:solidFill>
              </a:rPr>
              <a:t>уплаты, установленным </a:t>
            </a:r>
            <a:r>
              <a:rPr lang="ru-RU" sz="2600" b="1" dirty="0" smtClean="0">
                <a:solidFill>
                  <a:schemeClr val="tx1"/>
                </a:solidFill>
              </a:rPr>
              <a:t>нормами НК </a:t>
            </a:r>
            <a:r>
              <a:rPr lang="ru-RU" sz="2600" b="1" dirty="0">
                <a:solidFill>
                  <a:schemeClr val="tx1"/>
                </a:solidFill>
              </a:rPr>
              <a:t>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4493" y="1238499"/>
            <a:ext cx="56765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ru-RU" sz="2800" b="1" dirty="0">
                <a:solidFill>
                  <a:srgbClr val="5C2A08"/>
                </a:solidFill>
              </a:rPr>
              <a:t> Данные, указанные в </a:t>
            </a:r>
            <a:r>
              <a:rPr lang="ru-RU" sz="2800" b="1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УВЕДОМЛЕНИЯХ</a:t>
            </a:r>
            <a:r>
              <a:rPr lang="ru-RU" sz="2800" b="1" dirty="0">
                <a:solidFill>
                  <a:srgbClr val="5C2A08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5C2A08"/>
                </a:solidFill>
              </a:rPr>
              <a:t>(сроки, суммы, </a:t>
            </a:r>
            <a:r>
              <a:rPr lang="ru-RU" sz="2400" b="1" u="sng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ОКТМО, </a:t>
            </a:r>
            <a:r>
              <a:rPr lang="ru-RU" sz="2400" b="1" u="sng" dirty="0" smtClean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КПП</a:t>
            </a:r>
            <a:r>
              <a:rPr lang="ru-RU" sz="2400" b="1" dirty="0" smtClean="0">
                <a:solidFill>
                  <a:srgbClr val="5C2A08"/>
                </a:solidFill>
              </a:rPr>
              <a:t>)</a:t>
            </a:r>
            <a:r>
              <a:rPr lang="ru-RU" sz="2800" b="1" dirty="0" smtClean="0">
                <a:solidFill>
                  <a:srgbClr val="5C2A08"/>
                </a:solidFill>
              </a:rPr>
              <a:t>, </a:t>
            </a:r>
            <a:br>
              <a:rPr lang="ru-RU" sz="2800" b="1" dirty="0" smtClean="0">
                <a:solidFill>
                  <a:srgbClr val="5C2A08"/>
                </a:solidFill>
              </a:rPr>
            </a:br>
            <a:r>
              <a:rPr lang="ru-RU" sz="2800" b="1" u="sng" dirty="0" smtClean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</a:t>
            </a:r>
            <a:r>
              <a:rPr lang="ru-RU" sz="2800" b="1" u="sng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соответствовать </a:t>
            </a:r>
            <a:endParaRPr lang="ru-RU" sz="2800" b="1" u="sng" dirty="0" smtClean="0">
              <a:solidFill>
                <a:srgbClr val="5C2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5C2A08"/>
                </a:solidFill>
              </a:rPr>
              <a:t>данным в </a:t>
            </a:r>
            <a:r>
              <a:rPr lang="ru-RU" sz="2800" b="1" dirty="0">
                <a:solidFill>
                  <a:srgbClr val="5C2A08"/>
                </a:solidFill>
              </a:rPr>
              <a:t>РСВ и 6-НДФЛ</a:t>
            </a:r>
            <a:r>
              <a:rPr lang="ru-RU" sz="2800" b="1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9531"/>
              </p:ext>
            </p:extLst>
          </p:nvPr>
        </p:nvGraphicFramePr>
        <p:xfrm>
          <a:off x="220303" y="1353646"/>
          <a:ext cx="5874190" cy="481050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006849"/>
                <a:gridCol w="832919"/>
                <a:gridCol w="823866"/>
                <a:gridCol w="1050202"/>
                <a:gridCol w="1160354"/>
              </a:tblGrid>
              <a:tr h="67353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5C2A0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400" b="1" dirty="0" smtClean="0">
                          <a:solidFill>
                            <a:srgbClr val="5C2A0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НДФЛ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КБК   18210102010011000110 (основной)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Периоды 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</a:t>
                      </a:r>
                      <a:r>
                        <a:rPr lang="ru-RU" sz="1700" b="1" dirty="0" smtClean="0">
                          <a:solidFill>
                            <a:srgbClr val="5C2A0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(период / срок</a:t>
                      </a:r>
                      <a:r>
                        <a:rPr lang="ru-RU" sz="1700" b="1" dirty="0">
                          <a:solidFill>
                            <a:srgbClr val="5C2A0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b="1" dirty="0">
                        <a:solidFill>
                          <a:srgbClr val="5C2A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уплаты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предст-я</a:t>
                      </a:r>
                      <a:endParaRPr lang="ru-RU" sz="1950" dirty="0">
                        <a:solidFill>
                          <a:srgbClr val="5C2A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82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квартал 2025 года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01.01 - 22.01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23.01 - 31.01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05.02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01.02 - 22.02</a:t>
                      </a: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23.02 - 28.02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03.03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01.03 - 22.03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23.03 - 31.03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046"/>
              </p:ext>
            </p:extLst>
          </p:nvPr>
        </p:nvGraphicFramePr>
        <p:xfrm>
          <a:off x="6277804" y="3573977"/>
          <a:ext cx="5309900" cy="264781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363321"/>
                <a:gridCol w="588475"/>
                <a:gridCol w="823865"/>
                <a:gridCol w="1131684"/>
                <a:gridCol w="1402555"/>
              </a:tblGrid>
              <a:tr h="740569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5C2A0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Страховые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взносы   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КБК   18210201000011000160 (основной)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220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квартал 2025 года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28.04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сдают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2164" y="6235717"/>
            <a:ext cx="1184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ru-RU" sz="2200" b="1" dirty="0">
                <a:solidFill>
                  <a:srgbClr val="5C2A08"/>
                </a:solidFill>
              </a:rPr>
              <a:t>УВЕДОМЛЕНИЯ </a:t>
            </a:r>
            <a:r>
              <a:rPr lang="ru-RU" sz="2000" b="1" u="sng" dirty="0" smtClean="0">
                <a:solidFill>
                  <a:srgbClr val="5C2A08"/>
                </a:solidFill>
              </a:rPr>
              <a:t>можно </a:t>
            </a:r>
            <a:r>
              <a:rPr lang="ru-RU" sz="2000" b="1" u="sng" dirty="0">
                <a:solidFill>
                  <a:srgbClr val="5C2A08"/>
                </a:solidFill>
              </a:rPr>
              <a:t>представить (уточнить) </a:t>
            </a:r>
            <a:r>
              <a:rPr lang="ru-RU" sz="2000" b="1" u="sng" dirty="0" smtClean="0">
                <a:solidFill>
                  <a:srgbClr val="5C2A08"/>
                </a:solidFill>
              </a:rPr>
              <a:t>до </a:t>
            </a:r>
            <a:r>
              <a:rPr lang="ru-RU" sz="2000" b="1" u="sng" dirty="0">
                <a:solidFill>
                  <a:srgbClr val="5C2A08"/>
                </a:solidFill>
              </a:rPr>
              <a:t>даты </a:t>
            </a:r>
            <a:r>
              <a:rPr lang="ru-RU" sz="2000" b="1" dirty="0">
                <a:solidFill>
                  <a:srgbClr val="5C2A08"/>
                </a:solidFill>
              </a:rPr>
              <a:t>представления </a:t>
            </a:r>
            <a:r>
              <a:rPr lang="ru-RU" sz="2000" b="1" dirty="0" smtClean="0">
                <a:solidFill>
                  <a:srgbClr val="5C2A08"/>
                </a:solidFill>
              </a:rPr>
              <a:t>РСВ и 6-НДФЛ</a:t>
            </a:r>
            <a:r>
              <a:rPr lang="ru-RU" sz="2400" b="1" dirty="0" smtClean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2400" b="1" dirty="0">
              <a:solidFill>
                <a:srgbClr val="5C2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79415" y="6376105"/>
            <a:ext cx="435321" cy="365125"/>
          </a:xfrm>
        </p:spPr>
        <p:txBody>
          <a:bodyPr/>
          <a:lstStyle/>
          <a:p>
            <a:fld id="{40B939D1-BF50-40AC-A88C-3AC12F70D43E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87992" y="1030157"/>
            <a:ext cx="8822055" cy="620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33" y="1076251"/>
            <a:ext cx="1223669" cy="1613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7406" y="1440635"/>
            <a:ext cx="3540127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203864"/>
                </a:solidFill>
              </a:rPr>
              <a:t>Перс. </a:t>
            </a:r>
            <a:r>
              <a:rPr lang="ru-RU" sz="2800" b="1" u="sng" dirty="0" smtClean="0">
                <a:solidFill>
                  <a:srgbClr val="203864"/>
                </a:solidFill>
              </a:rPr>
              <a:t>сведения </a:t>
            </a:r>
            <a:endParaRPr lang="ru-RU" sz="2800" b="1" u="sng" dirty="0">
              <a:solidFill>
                <a:srgbClr val="203864"/>
              </a:solidFill>
            </a:endParaRPr>
          </a:p>
          <a:p>
            <a:pPr algn="ctr"/>
            <a:r>
              <a:rPr lang="ru-RU" sz="2600" b="1" u="sng" dirty="0">
                <a:solidFill>
                  <a:srgbClr val="203864"/>
                </a:solidFill>
              </a:rPr>
              <a:t>за 1-й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</a:t>
            </a:r>
            <a:r>
              <a:rPr lang="ru-RU" sz="2600" b="1" u="sng" dirty="0">
                <a:solidFill>
                  <a:srgbClr val="203864"/>
                </a:solidFill>
              </a:rPr>
              <a:t>квартала </a:t>
            </a:r>
            <a:r>
              <a:rPr lang="ru-RU" sz="2800" b="1" u="sng" dirty="0">
                <a:solidFill>
                  <a:srgbClr val="203864"/>
                </a:solidFill>
              </a:rPr>
              <a:t/>
            </a:r>
            <a:br>
              <a:rPr lang="ru-RU" sz="2800" b="1" u="sng" dirty="0">
                <a:solidFill>
                  <a:srgbClr val="203864"/>
                </a:solidFill>
              </a:rPr>
            </a:br>
            <a:r>
              <a:rPr lang="ru-RU" sz="2400" u="sng" dirty="0">
                <a:solidFill>
                  <a:srgbClr val="203864"/>
                </a:solidFill>
              </a:rPr>
              <a:t>(КНД 1151162)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992" y="3174004"/>
            <a:ext cx="354012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203864"/>
                </a:solidFill>
              </a:rPr>
              <a:t>Перс. сведения </a:t>
            </a:r>
          </a:p>
          <a:p>
            <a:pPr algn="ctr"/>
            <a:r>
              <a:rPr lang="ru-RU" sz="2600" b="1" u="sng" dirty="0">
                <a:solidFill>
                  <a:srgbClr val="203864"/>
                </a:solidFill>
              </a:rPr>
              <a:t>за 2-й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квартала</a:t>
            </a:r>
            <a:endParaRPr lang="ru-RU" sz="2600" b="1" u="sng" dirty="0">
              <a:solidFill>
                <a:srgbClr val="203864"/>
              </a:solidFill>
            </a:endParaRPr>
          </a:p>
        </p:txBody>
      </p:sp>
      <p:pic>
        <p:nvPicPr>
          <p:cNvPr id="9" name="Объект 9"/>
          <p:cNvPicPr>
            <a:picLocks/>
          </p:cNvPicPr>
          <p:nvPr/>
        </p:nvPicPr>
        <p:blipFill rotWithShape="1">
          <a:blip r:embed="rId4"/>
          <a:srcRect l="33306" t="14055" r="34379" b="4101"/>
          <a:stretch/>
        </p:blipFill>
        <p:spPr bwMode="auto">
          <a:xfrm>
            <a:off x="4963324" y="1453531"/>
            <a:ext cx="1693370" cy="21641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28417" y="3535900"/>
            <a:ext cx="2412604" cy="278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b="1" u="sng" dirty="0" smtClean="0">
                <a:solidFill>
                  <a:srgbClr val="203864"/>
                </a:solidFill>
              </a:rPr>
              <a:t>Раздел 3</a:t>
            </a:r>
            <a:r>
              <a:rPr lang="ru-RU" sz="2800" b="1" dirty="0" smtClean="0">
                <a:solidFill>
                  <a:srgbClr val="203864"/>
                </a:solidFill>
              </a:rPr>
              <a:t/>
            </a:r>
            <a:br>
              <a:rPr lang="ru-RU" sz="2800" b="1" dirty="0" smtClean="0">
                <a:solidFill>
                  <a:srgbClr val="203864"/>
                </a:solidFill>
              </a:rPr>
            </a:br>
            <a:r>
              <a:rPr lang="ru-RU" sz="2800" b="1" dirty="0" smtClean="0">
                <a:solidFill>
                  <a:srgbClr val="203864"/>
                </a:solidFill>
              </a:rPr>
              <a:t>РСВ </a:t>
            </a:r>
            <a:br>
              <a:rPr lang="ru-RU" sz="2800" b="1" dirty="0" smtClean="0">
                <a:solidFill>
                  <a:srgbClr val="203864"/>
                </a:solidFill>
              </a:rPr>
            </a:br>
            <a:r>
              <a:rPr lang="ru-RU" sz="2800" dirty="0" smtClean="0">
                <a:solidFill>
                  <a:srgbClr val="203864"/>
                </a:solidFill>
              </a:rPr>
              <a:t>за отчетный квартал </a:t>
            </a:r>
            <a:r>
              <a:rPr lang="ru-RU" sz="2800" b="1" dirty="0" smtClean="0">
                <a:solidFill>
                  <a:srgbClr val="203864"/>
                </a:solidFill>
              </a:rPr>
              <a:t/>
            </a:r>
            <a:br>
              <a:rPr lang="ru-RU" sz="2800" b="1" dirty="0" smtClean="0">
                <a:solidFill>
                  <a:srgbClr val="203864"/>
                </a:solidFill>
              </a:rPr>
            </a:br>
            <a:r>
              <a:rPr lang="ru-RU" sz="2000" b="1" dirty="0" smtClean="0">
                <a:solidFill>
                  <a:srgbClr val="203864"/>
                </a:solidFill>
              </a:rPr>
              <a:t>(КНД 1151111)</a:t>
            </a:r>
            <a:endParaRPr lang="ru-RU" sz="2000" b="1" dirty="0">
              <a:solidFill>
                <a:srgbClr val="203864"/>
              </a:solidFill>
            </a:endParaRPr>
          </a:p>
        </p:txBody>
      </p:sp>
      <p:pic>
        <p:nvPicPr>
          <p:cNvPr id="11" name="Объект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793" y="1075876"/>
            <a:ext cx="1205711" cy="1717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918305" y="1398512"/>
            <a:ext cx="3733922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203864"/>
                </a:solidFill>
              </a:rPr>
              <a:t>Уведомления по СВ</a:t>
            </a:r>
            <a:endParaRPr lang="ru-RU" sz="2200" dirty="0">
              <a:solidFill>
                <a:srgbClr val="203864"/>
              </a:solidFill>
            </a:endParaRPr>
          </a:p>
          <a:p>
            <a:pPr algn="ctr"/>
            <a:r>
              <a:rPr lang="ru-RU" sz="2600" b="1" u="sng" dirty="0">
                <a:solidFill>
                  <a:srgbClr val="203864"/>
                </a:solidFill>
              </a:rPr>
              <a:t>за 1-й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</a:t>
            </a:r>
            <a:r>
              <a:rPr lang="ru-RU" sz="2600" b="1" u="sng" dirty="0">
                <a:solidFill>
                  <a:srgbClr val="203864"/>
                </a:solidFill>
              </a:rPr>
              <a:t>квартала </a:t>
            </a:r>
            <a:r>
              <a:rPr lang="ru-RU" sz="2800" b="1" u="sng" dirty="0">
                <a:solidFill>
                  <a:srgbClr val="203864"/>
                </a:solidFill>
              </a:rPr>
              <a:t/>
            </a:r>
            <a:br>
              <a:rPr lang="ru-RU" sz="2800" b="1" u="sng" dirty="0">
                <a:solidFill>
                  <a:srgbClr val="203864"/>
                </a:solidFill>
              </a:rPr>
            </a:br>
            <a:r>
              <a:rPr lang="ru-RU" sz="2400" u="sng" dirty="0">
                <a:solidFill>
                  <a:srgbClr val="203864"/>
                </a:solidFill>
              </a:rPr>
              <a:t>(КНД 1110355)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94952" y="3136761"/>
            <a:ext cx="385727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203864"/>
                </a:solidFill>
              </a:rPr>
              <a:t>Уведомления по СВ</a:t>
            </a:r>
            <a:r>
              <a:rPr lang="ru-RU" sz="2200" dirty="0">
                <a:solidFill>
                  <a:srgbClr val="203864"/>
                </a:solidFill>
              </a:rPr>
              <a:t/>
            </a:r>
            <a:br>
              <a:rPr lang="ru-RU" sz="2200" dirty="0">
                <a:solidFill>
                  <a:srgbClr val="203864"/>
                </a:solidFill>
              </a:rPr>
            </a:br>
            <a:r>
              <a:rPr lang="ru-RU" sz="2600" b="1" u="sng" dirty="0">
                <a:solidFill>
                  <a:srgbClr val="203864"/>
                </a:solidFill>
              </a:rPr>
              <a:t>за 2-й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</a:t>
            </a:r>
            <a:r>
              <a:rPr lang="ru-RU" sz="2600" b="1" u="sng" dirty="0">
                <a:solidFill>
                  <a:srgbClr val="203864"/>
                </a:solidFill>
              </a:rPr>
              <a:t>квартала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4952" y="4692287"/>
            <a:ext cx="3857275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203864"/>
                </a:solidFill>
              </a:rPr>
              <a:t>Начисления </a:t>
            </a:r>
            <a:endParaRPr lang="ru-RU" sz="2800" b="1" u="sng" dirty="0" smtClean="0">
              <a:solidFill>
                <a:srgbClr val="203864"/>
              </a:solidFill>
            </a:endParaRPr>
          </a:p>
          <a:p>
            <a:pPr algn="ctr"/>
            <a:r>
              <a:rPr lang="ru-RU" sz="2600" b="1" u="sng" dirty="0">
                <a:solidFill>
                  <a:srgbClr val="203864"/>
                </a:solidFill>
              </a:rPr>
              <a:t>за 3-й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</a:t>
            </a:r>
            <a:r>
              <a:rPr lang="ru-RU" sz="2600" b="1" u="sng" dirty="0">
                <a:solidFill>
                  <a:srgbClr val="203864"/>
                </a:solidFill>
              </a:rPr>
              <a:t>квартала </a:t>
            </a:r>
            <a:r>
              <a:rPr lang="ru-RU" sz="2600" b="1" u="sng" dirty="0" smtClean="0">
                <a:solidFill>
                  <a:srgbClr val="203864"/>
                </a:solidFill>
              </a:rPr>
              <a:t/>
            </a:r>
            <a:br>
              <a:rPr lang="ru-RU" sz="2600" b="1" u="sng" dirty="0" smtClean="0">
                <a:solidFill>
                  <a:srgbClr val="203864"/>
                </a:solidFill>
              </a:rPr>
            </a:br>
            <a:r>
              <a:rPr lang="ru-RU" sz="2400" dirty="0" smtClean="0">
                <a:solidFill>
                  <a:srgbClr val="203864"/>
                </a:solidFill>
              </a:rPr>
              <a:t>в </a:t>
            </a:r>
            <a:r>
              <a:rPr lang="ru-RU" sz="2400" dirty="0">
                <a:solidFill>
                  <a:srgbClr val="203864"/>
                </a:solidFill>
              </a:rPr>
              <a:t>РСВ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10800000">
            <a:off x="7140875" y="1314019"/>
            <a:ext cx="582899" cy="4794259"/>
          </a:xfrm>
          <a:prstGeom prst="rightBrace">
            <a:avLst/>
          </a:prstGeom>
          <a:ln w="38100">
            <a:solidFill>
              <a:srgbClr val="3D7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5924" y="6174787"/>
            <a:ext cx="1104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ru-RU" sz="2400" b="1" dirty="0" smtClean="0">
                <a:solidFill>
                  <a:srgbClr val="5C2A08"/>
                </a:solidFill>
              </a:rPr>
              <a:t> Данные, предоставляемые в указанных КНД, должны быть </a:t>
            </a:r>
            <a:r>
              <a:rPr lang="ru-RU" sz="2800" b="1" u="sng" dirty="0" smtClean="0">
                <a:solidFill>
                  <a:srgbClr val="5C2A08"/>
                </a:solidFill>
              </a:rPr>
              <a:t>идентичны</a:t>
            </a:r>
            <a:r>
              <a:rPr lang="ru-RU" sz="2000" b="1" u="sng" dirty="0" smtClean="0">
                <a:solidFill>
                  <a:srgbClr val="5C2A08"/>
                </a:solidFill>
              </a:rPr>
              <a:t> </a:t>
            </a:r>
            <a:r>
              <a:rPr lang="ru-RU" sz="2800" b="1" dirty="0" smtClean="0">
                <a:solidFill>
                  <a:srgbClr val="5C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ru-RU" sz="2000" b="1" dirty="0" smtClean="0">
                <a:solidFill>
                  <a:srgbClr val="5C2A08"/>
                </a:solidFill>
              </a:rPr>
              <a:t>    </a:t>
            </a:r>
            <a:endParaRPr lang="ru-RU" sz="2000" dirty="0">
              <a:solidFill>
                <a:srgbClr val="5C2A08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925879" y="1306410"/>
            <a:ext cx="582899" cy="4794259"/>
          </a:xfrm>
          <a:prstGeom prst="rightBrace">
            <a:avLst/>
          </a:prstGeom>
          <a:ln w="38100">
            <a:solidFill>
              <a:srgbClr val="3D7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95470" y="308606"/>
            <a:ext cx="10999959" cy="663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Порядок представления налоговой отчетности </a:t>
            </a:r>
            <a:r>
              <a:rPr lang="ru-RU" sz="2600" b="1" dirty="0" smtClean="0">
                <a:solidFill>
                  <a:prstClr val="black"/>
                </a:solidFill>
              </a:rPr>
              <a:t>по </a:t>
            </a:r>
            <a:r>
              <a:rPr lang="ru-RU" sz="2600" b="1" u="sng" dirty="0" smtClean="0">
                <a:solidFill>
                  <a:prstClr val="black"/>
                </a:solidFill>
              </a:rPr>
              <a:t>страховым взносам</a:t>
            </a:r>
            <a:endParaRPr lang="ru-RU" sz="2600" b="1" u="sng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406" y="4692287"/>
            <a:ext cx="3590713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203864"/>
                </a:solidFill>
              </a:rPr>
              <a:t>Начисления </a:t>
            </a:r>
            <a:endParaRPr lang="ru-RU" sz="2800" b="1" u="sng" dirty="0" smtClean="0">
              <a:solidFill>
                <a:srgbClr val="203864"/>
              </a:solidFill>
            </a:endParaRPr>
          </a:p>
          <a:p>
            <a:pPr algn="ctr"/>
            <a:r>
              <a:rPr lang="ru-RU" sz="2600" b="1" u="sng" dirty="0">
                <a:solidFill>
                  <a:srgbClr val="203864"/>
                </a:solidFill>
              </a:rPr>
              <a:t>за 3-й </a:t>
            </a:r>
            <a:r>
              <a:rPr lang="ru-RU" sz="2600" b="1" u="sng" dirty="0" smtClean="0">
                <a:solidFill>
                  <a:srgbClr val="203864"/>
                </a:solidFill>
              </a:rPr>
              <a:t>мес. </a:t>
            </a:r>
            <a:r>
              <a:rPr lang="ru-RU" sz="2600" b="1" u="sng" dirty="0">
                <a:solidFill>
                  <a:srgbClr val="203864"/>
                </a:solidFill>
              </a:rPr>
              <a:t>квартала </a:t>
            </a:r>
            <a:r>
              <a:rPr lang="ru-RU" sz="2600" b="1" u="sng" dirty="0" smtClean="0">
                <a:solidFill>
                  <a:srgbClr val="203864"/>
                </a:solidFill>
              </a:rPr>
              <a:t/>
            </a:r>
            <a:br>
              <a:rPr lang="ru-RU" sz="2600" b="1" u="sng" dirty="0" smtClean="0">
                <a:solidFill>
                  <a:srgbClr val="203864"/>
                </a:solidFill>
              </a:rPr>
            </a:br>
            <a:r>
              <a:rPr lang="ru-RU" sz="2400" dirty="0" smtClean="0">
                <a:solidFill>
                  <a:srgbClr val="203864"/>
                </a:solidFill>
              </a:rPr>
              <a:t>в </a:t>
            </a:r>
            <a:r>
              <a:rPr lang="ru-RU" sz="2400" dirty="0">
                <a:solidFill>
                  <a:srgbClr val="203864"/>
                </a:solidFill>
              </a:rPr>
              <a:t>РСВ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19142" y="267317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C2A08"/>
                </a:solidFill>
              </a:rPr>
              <a:t>+</a:t>
            </a:r>
            <a:endParaRPr lang="ru-RU" sz="3200" dirty="0">
              <a:solidFill>
                <a:srgbClr val="5C2A0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10626" y="25838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C2A08"/>
                </a:solidFill>
              </a:rPr>
              <a:t>+</a:t>
            </a:r>
            <a:endParaRPr lang="ru-RU" sz="3200" dirty="0">
              <a:solidFill>
                <a:srgbClr val="5C2A08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19142" y="41649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C2A08"/>
                </a:solidFill>
              </a:rPr>
              <a:t>+</a:t>
            </a:r>
            <a:endParaRPr lang="ru-RU" sz="3200" dirty="0">
              <a:solidFill>
                <a:srgbClr val="5C2A0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00878" y="417703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C2A08"/>
                </a:solidFill>
              </a:rPr>
              <a:t>+</a:t>
            </a:r>
            <a:endParaRPr lang="ru-RU" sz="3200" dirty="0">
              <a:solidFill>
                <a:srgbClr val="5C2A08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757188" y="1906353"/>
            <a:ext cx="4270063" cy="666231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5C2A08"/>
                </a:solidFill>
              </a:rPr>
              <a:t>Представляются одновременно!!!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757188" y="3067236"/>
            <a:ext cx="4270063" cy="64391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5C2A08"/>
                </a:solidFill>
              </a:rPr>
              <a:t>Представляются одновременно!!!</a:t>
            </a:r>
          </a:p>
        </p:txBody>
      </p:sp>
    </p:spTree>
    <p:extLst>
      <p:ext uri="{BB962C8B-B14F-4D97-AF65-F5344CB8AC3E}">
        <p14:creationId xmlns:p14="http://schemas.microsoft.com/office/powerpoint/2010/main" val="2968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39D1-BF50-40AC-A88C-3AC12F70D43E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7777" y="3198038"/>
            <a:ext cx="9252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Благодарим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7556" y="5824572"/>
            <a:ext cx="3433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solidFill>
                  <a:schemeClr val="accent1">
                    <a:lumMod val="75000"/>
                  </a:schemeClr>
                </a:solidFill>
              </a:rPr>
              <a:t>2025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2463" y="1467158"/>
            <a:ext cx="8971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/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23013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7044</TotalTime>
  <Words>788</Words>
  <Application>Microsoft Office PowerPoint</Application>
  <PresentationFormat>Широкоэкранный</PresentationFormat>
  <Paragraphs>249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Roboto Condensed</vt:lpstr>
      <vt:lpstr>Segoe UI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Zarell Shmidt</dc:creator>
  <cp:lastModifiedBy>Кучеренко Ольга Борисовна</cp:lastModifiedBy>
  <cp:revision>421</cp:revision>
  <cp:lastPrinted>2025-01-27T14:26:16Z</cp:lastPrinted>
  <dcterms:created xsi:type="dcterms:W3CDTF">2024-02-21T08:24:06Z</dcterms:created>
  <dcterms:modified xsi:type="dcterms:W3CDTF">2025-01-29T15:21:46Z</dcterms:modified>
</cp:coreProperties>
</file>